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61" r:id="rId1"/>
    <p:sldMasterId id="2147483648" r:id="rId2"/>
    <p:sldMasterId id="2147483658" r:id="rId3"/>
  </p:sldMasterIdLst>
  <p:notesMasterIdLst>
    <p:notesMasterId r:id="rId41"/>
  </p:notesMasterIdLst>
  <p:handoutMasterIdLst>
    <p:handoutMasterId r:id="rId42"/>
  </p:handoutMasterIdLst>
  <p:sldIdLst>
    <p:sldId id="385" r:id="rId4"/>
    <p:sldId id="256" r:id="rId5"/>
    <p:sldId id="261" r:id="rId6"/>
    <p:sldId id="260" r:id="rId7"/>
    <p:sldId id="373" r:id="rId8"/>
    <p:sldId id="342" r:id="rId9"/>
    <p:sldId id="397" r:id="rId10"/>
    <p:sldId id="398" r:id="rId11"/>
    <p:sldId id="387" r:id="rId12"/>
    <p:sldId id="390" r:id="rId13"/>
    <p:sldId id="391" r:id="rId14"/>
    <p:sldId id="392" r:id="rId15"/>
    <p:sldId id="326" r:id="rId16"/>
    <p:sldId id="374" r:id="rId17"/>
    <p:sldId id="327" r:id="rId18"/>
    <p:sldId id="371" r:id="rId19"/>
    <p:sldId id="370" r:id="rId20"/>
    <p:sldId id="328" r:id="rId21"/>
    <p:sldId id="372" r:id="rId22"/>
    <p:sldId id="333" r:id="rId23"/>
    <p:sldId id="375" r:id="rId24"/>
    <p:sldId id="379" r:id="rId25"/>
    <p:sldId id="380" r:id="rId26"/>
    <p:sldId id="393" r:id="rId27"/>
    <p:sldId id="382" r:id="rId28"/>
    <p:sldId id="383" r:id="rId29"/>
    <p:sldId id="381" r:id="rId30"/>
    <p:sldId id="386" r:id="rId31"/>
    <p:sldId id="394" r:id="rId32"/>
    <p:sldId id="395" r:id="rId33"/>
    <p:sldId id="396" r:id="rId34"/>
    <p:sldId id="343" r:id="rId35"/>
    <p:sldId id="364" r:id="rId36"/>
    <p:sldId id="365" r:id="rId37"/>
    <p:sldId id="366" r:id="rId38"/>
    <p:sldId id="356" r:id="rId39"/>
    <p:sldId id="284" r:id="rId4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47"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33"/>
    <a:srgbClr val="CC00CC"/>
    <a:srgbClr val="2A81C6"/>
    <a:srgbClr val="FF66FF"/>
    <a:srgbClr val="FF6600"/>
    <a:srgbClr val="22AAE4"/>
    <a:srgbClr val="FFFFFF"/>
    <a:srgbClr val="800080"/>
    <a:srgbClr val="2ECA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0321" autoAdjust="0"/>
  </p:normalViewPr>
  <p:slideViewPr>
    <p:cSldViewPr showGuides="1">
      <p:cViewPr>
        <p:scale>
          <a:sx n="95" d="100"/>
          <a:sy n="95" d="100"/>
        </p:scale>
        <p:origin x="-1254" y="-114"/>
      </p:cViewPr>
      <p:guideLst>
        <p:guide orient="horz" pos="1847"/>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D8650D-2A1A-4B2C-B959-20661077183E}" type="datetimeFigureOut">
              <a:rPr lang="ko-KR" altLang="en-US" smtClean="0"/>
              <a:t>2024-09-18</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A554F8-E850-4E03-9C23-5B865B318DDD}" type="slidenum">
              <a:rPr lang="ko-KR" altLang="en-US" smtClean="0"/>
              <a:t>‹#›</a:t>
            </a:fld>
            <a:endParaRPr lang="ko-KR" altLang="en-US"/>
          </a:p>
        </p:txBody>
      </p:sp>
    </p:spTree>
    <p:extLst>
      <p:ext uri="{BB962C8B-B14F-4D97-AF65-F5344CB8AC3E}">
        <p14:creationId xmlns:p14="http://schemas.microsoft.com/office/powerpoint/2010/main" val="15261466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7310D-4A3C-4D77-B033-5B6B2884639D}" type="datetimeFigureOut">
              <a:rPr lang="ko-KR" altLang="en-US" smtClean="0"/>
              <a:t>2024-09-18</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37324-3276-4269-A08A-7EE752CC5FA3}" type="slidenum">
              <a:rPr lang="ko-KR" altLang="en-US" smtClean="0"/>
              <a:t>‹#›</a:t>
            </a:fld>
            <a:endParaRPr lang="ko-KR" altLang="en-US"/>
          </a:p>
        </p:txBody>
      </p:sp>
    </p:spTree>
    <p:extLst>
      <p:ext uri="{BB962C8B-B14F-4D97-AF65-F5344CB8AC3E}">
        <p14:creationId xmlns:p14="http://schemas.microsoft.com/office/powerpoint/2010/main" val="4037748543"/>
      </p:ext>
    </p:extLst>
  </p:cSld>
  <p:clrMap bg1="lt1" tx1="dk1" bg2="lt2" tx2="dk2" accent1="accent1" accent2="accent2" accent3="accent3" accent4="accent4" accent5="accent5" accent6="accent6" hlink="hlink" folHlink="folHlink"/>
  <p:hf sldNum="0"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4321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b="1" i="1" dirty="0" err="1">
                <a:effectLst/>
                <a:latin typeface="Times New Roman" panose="02020603050405020304" pitchFamily="18" charset="0"/>
                <a:ea typeface="Times New Roman" panose="02020603050405020304" pitchFamily="18" charset="0"/>
              </a:rPr>
              <a:t>Thiết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kế</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nghiên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cứu</a:t>
            </a:r>
            <a:r>
              <a:rPr lang="en-US" sz="1800" b="1" i="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cắt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can </a:t>
            </a:r>
            <a:r>
              <a:rPr lang="en-US" sz="1800" dirty="0" err="1">
                <a:effectLst/>
                <a:latin typeface="Times New Roman" panose="02020603050405020304" pitchFamily="18" charset="0"/>
                <a:ea typeface="Times New Roman" panose="02020603050405020304" pitchFamily="18" charset="0"/>
              </a:rPr>
              <a:t>thiệp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liệu</a:t>
            </a:r>
            <a:r>
              <a:rPr lang="en-US" sz="1800" dirty="0">
                <a:effectLst/>
                <a:latin typeface="Times New Roman" panose="02020603050405020304" pitchFamily="18" charset="0"/>
                <a:ea typeface="Times New Roman" panose="02020603050405020304" pitchFamily="18" charset="0"/>
              </a:rPr>
              <a:t> (CSDL) </a:t>
            </a:r>
            <a:r>
              <a:rPr lang="en-US" sz="1800" dirty="0" err="1">
                <a:effectLst/>
                <a:latin typeface="Times New Roman" panose="02020603050405020304" pitchFamily="18" charset="0"/>
                <a:ea typeface="Times New Roman" panose="02020603050405020304" pitchFamily="18" charset="0"/>
              </a:rPr>
              <a:t>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p>
          <a:p>
            <a:pPr algn="just">
              <a:lnSpc>
                <a:spcPct val="150000"/>
              </a:lnSpc>
              <a:spcBef>
                <a:spcPts val="300"/>
              </a:spcBef>
              <a:spcAft>
                <a:spcPts val="300"/>
              </a:spcAft>
            </a:pPr>
            <a:r>
              <a:rPr lang="vi-VN" sz="1800" b="1" dirty="0">
                <a:effectLst/>
                <a:latin typeface="Times New Roman" panose="02020603050405020304" pitchFamily="18" charset="0"/>
                <a:ea typeface="Times New Roman" panose="02020603050405020304" pitchFamily="18" charset="0"/>
              </a:rPr>
              <a:t>Thời gian, địa điểm nghiên cứu </a:t>
            </a:r>
            <a:endParaRPr lang="en-US" sz="1800" b="1" dirty="0">
              <a:effectLst/>
              <a:latin typeface="Times New Roman" panose="02020603050405020304" pitchFamily="18" charset="0"/>
              <a:ea typeface="Times New Roman" panose="02020603050405020304" pitchFamily="18" charset="0"/>
            </a:endParaRPr>
          </a:p>
          <a:p>
            <a:pPr indent="450215" algn="just">
              <a:lnSpc>
                <a:spcPct val="150000"/>
              </a:lnSpc>
              <a:spcBef>
                <a:spcPts val="300"/>
              </a:spcBef>
              <a:spcAft>
                <a:spcPts val="300"/>
              </a:spcAft>
            </a:pPr>
            <a:r>
              <a:rPr lang="en-US" sz="1800" dirty="0" err="1">
                <a:effectLst/>
                <a:latin typeface="Times New Roman" panose="02020603050405020304" pitchFamily="18" charset="0"/>
                <a:ea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tháng</a:t>
            </a:r>
            <a:r>
              <a:rPr lang="en-US" sz="1800" dirty="0">
                <a:effectLst/>
                <a:latin typeface="Times New Roman" panose="02020603050405020304" pitchFamily="18" charset="0"/>
                <a:ea typeface="Times New Roman" panose="02020603050405020304" pitchFamily="18" charset="0"/>
              </a:rPr>
              <a:t> </a:t>
            </a:r>
            <a:r>
              <a:rPr lang="en-US" sz="2800" dirty="0"/>
              <a:t>01/01/2024 - 31/01/2024.</a:t>
            </a:r>
            <a:endParaRPr lang="en-US" sz="1800" dirty="0">
              <a:effectLst/>
              <a:latin typeface="Times New Roman" panose="02020603050405020304" pitchFamily="18" charset="0"/>
              <a:ea typeface="Times New Roman" panose="02020603050405020304" pitchFamily="18" charset="0"/>
            </a:endParaRPr>
          </a:p>
          <a:p>
            <a:pPr latinLnBrk="0"/>
            <a:r>
              <a:rPr lang="en-US" sz="1800" dirty="0" err="1">
                <a:effectLst/>
                <a:latin typeface="Times New Roman" panose="02020603050405020304" pitchFamily="18" charset="0"/>
                <a:ea typeface="Times New Roman" panose="02020603050405020304" pitchFamily="18" charset="0"/>
              </a:rPr>
              <a:t>Địa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Khoa</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Khám</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Bệnh</a:t>
            </a:r>
            <a:r>
              <a:rPr lang="en-US" sz="1800" dirty="0">
                <a:solidFill>
                  <a:srgbClr val="000000"/>
                </a:solidFill>
                <a:effectLst/>
                <a:latin typeface="+mj-lt"/>
                <a:ea typeface="Times New Roman" panose="02020603050405020304" pitchFamily="18" charset="0"/>
              </a:rPr>
              <a:t> - </a:t>
            </a:r>
            <a:r>
              <a:rPr lang="en-US" sz="1800" dirty="0" err="1">
                <a:solidFill>
                  <a:srgbClr val="000000"/>
                </a:solidFill>
                <a:effectLst/>
                <a:latin typeface="+mj-lt"/>
                <a:ea typeface="Times New Roman" panose="02020603050405020304" pitchFamily="18" charset="0"/>
              </a:rPr>
              <a:t>Trung</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tâm</a:t>
            </a:r>
            <a:r>
              <a:rPr lang="en-US" sz="1800" dirty="0">
                <a:solidFill>
                  <a:srgbClr val="000000"/>
                </a:solidFill>
                <a:effectLst/>
                <a:latin typeface="+mj-lt"/>
                <a:ea typeface="Times New Roman" panose="02020603050405020304" pitchFamily="18" charset="0"/>
              </a:rPr>
              <a:t> Y </a:t>
            </a:r>
            <a:r>
              <a:rPr lang="en-US" sz="1800" dirty="0" err="1">
                <a:solidFill>
                  <a:srgbClr val="000000"/>
                </a:solidFill>
                <a:effectLst/>
                <a:latin typeface="+mj-lt"/>
                <a:ea typeface="Times New Roman" panose="02020603050405020304" pitchFamily="18" charset="0"/>
              </a:rPr>
              <a:t>tế</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thị</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xã</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Hương</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Thuỷ</a:t>
            </a:r>
            <a:endParaRPr lang="en-US" sz="2800" dirty="0">
              <a:solidFill>
                <a:srgbClr val="2E2E2E"/>
              </a:solidFill>
              <a:latin typeface="+mj-lt"/>
              <a:cs typeface="Times New Roman" panose="02020603050405020304" pitchFamily="18" charset="0"/>
            </a:endParaRPr>
          </a:p>
          <a:p>
            <a:pPr marL="0" marR="0" lvl="0" indent="450215" algn="just" defTabSz="914400" rtl="0" eaLnBrk="1" fontAlgn="auto" latinLnBrk="1" hangingPunct="1">
              <a:lnSpc>
                <a:spcPct val="150000"/>
              </a:lnSpc>
              <a:spcBef>
                <a:spcPts val="300"/>
              </a:spcBef>
              <a:spcAft>
                <a:spcPts val="300"/>
              </a:spcAft>
              <a:buClrTx/>
              <a:buSzTx/>
              <a:buFontTx/>
              <a:buNone/>
              <a:tabLst/>
              <a:defRPr/>
            </a:pP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toàn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trú</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a:t>01/01/2024 - 31/01/2024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867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867 </a:t>
            </a:r>
            <a:r>
              <a:rPr lang="en-US" sz="1800" dirty="0" err="1">
                <a:effectLst/>
                <a:latin typeface="Times New Roman" panose="02020603050405020304" pitchFamily="18" charset="0"/>
                <a:ea typeface="Times New Roman" panose="02020603050405020304" pitchFamily="18" charset="0"/>
              </a:rPr>
              <a:t>bệnh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mẫu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387845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816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1" kern="1200" dirty="0" smtClean="0">
                <a:solidFill>
                  <a:schemeClr val="tx1"/>
                </a:solidFill>
                <a:effectLst/>
                <a:latin typeface="+mn-lt"/>
                <a:ea typeface="+mn-ea"/>
                <a:cs typeface="+mn-cs"/>
              </a:rPr>
              <a:t>Lí do tôi lựa chọn 03 cơ sở dữ liệu này:</a:t>
            </a:r>
            <a:endParaRPr lang="en-US" sz="1200" kern="1200" dirty="0" smtClean="0">
              <a:solidFill>
                <a:schemeClr val="tx1"/>
              </a:solidFill>
              <a:effectLst/>
              <a:latin typeface="+mn-lt"/>
              <a:ea typeface="+mn-ea"/>
              <a:cs typeface="+mn-cs"/>
            </a:endParaRPr>
          </a:p>
          <a:p>
            <a:r>
              <a:rPr lang="vi-VN" sz="1200" b="1"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Thứ nhất, đây là các cơ sở dữ liệu tra cứu tương tác thuốc được sử dụng rộng rãi trên thế giới cũng như tại Việt Nam.</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	Thứ hai, các cơ sở dữ liệu tra cứu này tôi đều có thể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dàng</a:t>
            </a:r>
            <a:r>
              <a:rPr lang="en-US" sz="1200" kern="1200" baseline="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truy cập được.</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2192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300"/>
              </a:spcBef>
              <a:spcAft>
                <a:spcPts val="300"/>
              </a:spcAft>
            </a:pPr>
            <a:r>
              <a:rPr lang="en-US" sz="1800" b="1" dirty="0">
                <a:effectLst/>
                <a:latin typeface="Times New Roman" panose="02020603050405020304" pitchFamily="18" charset="0"/>
                <a:ea typeface="Times New Roman" panose="02020603050405020304" pitchFamily="18" charset="0"/>
              </a:rPr>
              <a:t>NỘI DUNG NGHIÊN CỨU</a:t>
            </a:r>
          </a:p>
          <a:p>
            <a:pPr marL="0" marR="0" indent="0" algn="just" defTabSz="914400" rtl="0" eaLnBrk="1" fontAlgn="auto" latinLnBrk="1" hangingPunct="1">
              <a:lnSpc>
                <a:spcPct val="150000"/>
              </a:lnSpc>
              <a:spcBef>
                <a:spcPts val="300"/>
              </a:spcBef>
              <a:spcAft>
                <a:spcPts val="300"/>
              </a:spcAft>
              <a:buClrTx/>
              <a:buSzTx/>
              <a:buFontTx/>
              <a:buNone/>
              <a:tabLst/>
              <a:defRPr/>
            </a:pPr>
            <a:r>
              <a:rPr lang="en-US" sz="1800" b="1" dirty="0" err="1">
                <a:effectLst/>
                <a:latin typeface="Times New Roman" panose="02020603050405020304" pitchFamily="18" charset="0"/>
                <a:ea typeface="Times New Roman" panose="02020603050405020304" pitchFamily="18" charset="0"/>
              </a:rPr>
              <a:t>Đặc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điểm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bệnh</a:t>
            </a:r>
            <a:r>
              <a:rPr lang="en-US" sz="1800" b="1" dirty="0">
                <a:effectLst/>
                <a:latin typeface="Times New Roman" panose="02020603050405020304" pitchFamily="18" charset="0"/>
                <a:ea typeface="Times New Roman" panose="02020603050405020304" pitchFamily="18" charset="0"/>
              </a:rPr>
              <a:t> </a:t>
            </a:r>
            <a:r>
              <a:rPr lang="en-US" sz="1800" b="1" dirty="0" err="1" smtClean="0">
                <a:effectLst/>
                <a:latin typeface="Times New Roman" panose="02020603050405020304" pitchFamily="18" charset="0"/>
                <a:ea typeface="Times New Roman" panose="02020603050405020304" pitchFamily="18" charset="0"/>
              </a:rPr>
              <a:t>nhân</a:t>
            </a:r>
            <a:r>
              <a:rPr lang="en-US" sz="1800" b="1" dirty="0" smtClean="0">
                <a:effectLst/>
                <a:latin typeface="Times New Roman" panose="02020603050405020304" pitchFamily="18" charset="0"/>
                <a:ea typeface="Times New Roman" panose="02020603050405020304" pitchFamily="18" charset="0"/>
              </a:rPr>
              <a:t> ( </a:t>
            </a:r>
            <a:r>
              <a:rPr lang="en-US" sz="1800" b="1" dirty="0" err="1" smtClean="0">
                <a:effectLst/>
                <a:latin typeface="Times New Roman" panose="02020603050405020304" pitchFamily="18" charset="0"/>
                <a:ea typeface="Times New Roman" panose="02020603050405020304" pitchFamily="18" charset="0"/>
              </a:rPr>
              <a:t>tuổi</a:t>
            </a:r>
            <a:r>
              <a:rPr lang="en-US" sz="1800" b="1" dirty="0" smtClean="0">
                <a:effectLst/>
                <a:latin typeface="Times New Roman" panose="02020603050405020304" pitchFamily="18" charset="0"/>
                <a:ea typeface="Times New Roman" panose="02020603050405020304" pitchFamily="18" charset="0"/>
              </a:rPr>
              <a:t>,</a:t>
            </a:r>
            <a:r>
              <a:rPr lang="en-US" sz="1800" b="1" baseline="0" dirty="0" smtClean="0">
                <a:effectLst/>
                <a:latin typeface="Times New Roman" panose="02020603050405020304" pitchFamily="18" charset="0"/>
                <a:ea typeface="Times New Roman" panose="02020603050405020304" pitchFamily="18" charset="0"/>
              </a:rPr>
              <a:t> </a:t>
            </a:r>
            <a:r>
              <a:rPr lang="en-US" sz="1800" b="1" baseline="0" dirty="0" err="1" smtClean="0">
                <a:effectLst/>
                <a:latin typeface="Times New Roman" panose="02020603050405020304" pitchFamily="18" charset="0"/>
                <a:ea typeface="Times New Roman" panose="02020603050405020304" pitchFamily="18" charset="0"/>
              </a:rPr>
              <a:t>giới</a:t>
            </a:r>
            <a:r>
              <a:rPr lang="en-US" sz="1800" b="1" baseline="0" dirty="0" smtClean="0">
                <a:effectLst/>
                <a:latin typeface="Times New Roman" panose="02020603050405020304" pitchFamily="18" charset="0"/>
                <a:ea typeface="Times New Roman" panose="02020603050405020304" pitchFamily="18" charset="0"/>
              </a:rPr>
              <a:t> </a:t>
            </a:r>
            <a:r>
              <a:rPr lang="en-US" sz="1800" b="1" baseline="0" dirty="0" err="1" smtClean="0">
                <a:effectLst/>
                <a:latin typeface="Times New Roman" panose="02020603050405020304" pitchFamily="18" charset="0"/>
                <a:ea typeface="Times New Roman" panose="02020603050405020304" pitchFamily="18" charset="0"/>
              </a:rPr>
              <a:t>tính</a:t>
            </a:r>
            <a:r>
              <a:rPr lang="en-US" sz="1800" b="1" baseline="0" dirty="0" smtClean="0">
                <a:effectLst/>
                <a:latin typeface="Times New Roman" panose="02020603050405020304" pitchFamily="18" charset="0"/>
                <a:ea typeface="Times New Roman" panose="02020603050405020304" pitchFamily="18" charset="0"/>
              </a:rPr>
              <a:t>, </a:t>
            </a:r>
            <a:r>
              <a:rPr lang="en-US" sz="1800" b="1" baseline="0" dirty="0" err="1" smtClean="0">
                <a:effectLst/>
                <a:latin typeface="Times New Roman" panose="02020603050405020304" pitchFamily="18" charset="0"/>
                <a:ea typeface="Times New Roman" panose="02020603050405020304" pitchFamily="18" charset="0"/>
              </a:rPr>
              <a:t>phân</a:t>
            </a:r>
            <a:r>
              <a:rPr lang="en-US" sz="1800" b="1" baseline="0" dirty="0" smtClean="0">
                <a:effectLst/>
                <a:latin typeface="Times New Roman" panose="02020603050405020304" pitchFamily="18" charset="0"/>
                <a:ea typeface="Times New Roman" panose="02020603050405020304" pitchFamily="18" charset="0"/>
              </a:rPr>
              <a:t> </a:t>
            </a:r>
            <a:r>
              <a:rPr lang="en-US" sz="1800" b="1" baseline="0" dirty="0" err="1" smtClean="0">
                <a:effectLst/>
                <a:latin typeface="Times New Roman" panose="02020603050405020304" pitchFamily="18" charset="0"/>
                <a:ea typeface="Times New Roman" panose="02020603050405020304" pitchFamily="18" charset="0"/>
              </a:rPr>
              <a:t>nhóm</a:t>
            </a:r>
            <a:r>
              <a:rPr lang="en-US" sz="1800" b="1" baseline="0" dirty="0" smtClean="0">
                <a:effectLst/>
                <a:latin typeface="Times New Roman" panose="02020603050405020304" pitchFamily="18" charset="0"/>
                <a:ea typeface="Times New Roman" panose="02020603050405020304" pitchFamily="18" charset="0"/>
              </a:rPr>
              <a:t> </a:t>
            </a:r>
            <a:r>
              <a:rPr lang="en-US" sz="1800" b="1" baseline="0" dirty="0" err="1" smtClean="0">
                <a:effectLst/>
                <a:latin typeface="Times New Roman" panose="02020603050405020304" pitchFamily="18" charset="0"/>
                <a:ea typeface="Times New Roman" panose="02020603050405020304" pitchFamily="18" charset="0"/>
              </a:rPr>
              <a:t>bệnh</a:t>
            </a:r>
            <a:r>
              <a:rPr lang="en-US" sz="1800" b="1" baseline="0" dirty="0" smtClean="0">
                <a:effectLst/>
                <a:latin typeface="Times New Roman" panose="02020603050405020304" pitchFamily="18" charset="0"/>
                <a:ea typeface="Times New Roman" panose="02020603050405020304" pitchFamily="18" charset="0"/>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khỏe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10 (ICD - 10).</a:t>
            </a:r>
          </a:p>
          <a:p>
            <a:pPr algn="just">
              <a:lnSpc>
                <a:spcPct val="150000"/>
              </a:lnSpc>
              <a:spcBef>
                <a:spcPts val="300"/>
              </a:spcBef>
              <a:spcAft>
                <a:spcPts val="300"/>
              </a:spcAft>
            </a:pP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loại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nhóm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thuốc</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trú</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18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VIỆN </a:t>
            </a:r>
            <a:r>
              <a:rPr lang="en-US" sz="1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en-US" sz="1800" b="0" dirty="0">
                <a:effectLst/>
                <a:latin typeface="Times New Roman" panose="02020603050405020304" pitchFamily="18" charset="0"/>
                <a:ea typeface="Times New Roman" panose="02020603050405020304" pitchFamily="18" charset="0"/>
              </a:rPr>
              <a:t>1. </a:t>
            </a:r>
            <a:r>
              <a:rPr lang="en-US" sz="1800" b="0" dirty="0" err="1">
                <a:effectLst/>
                <a:latin typeface="Times New Roman" panose="02020603050405020304" pitchFamily="18" charset="0"/>
                <a:ea typeface="Times New Roman" panose="02020603050405020304" pitchFamily="18" charset="0"/>
              </a:rPr>
              <a:t>Xác</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định</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danh</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sách</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các</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tương</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tác</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thuốc</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có</a:t>
            </a:r>
            <a:r>
              <a:rPr lang="en-US" sz="1800" b="0" dirty="0">
                <a:effectLst/>
                <a:latin typeface="Times New Roman" panose="02020603050405020304" pitchFamily="18" charset="0"/>
                <a:ea typeface="Times New Roman" panose="02020603050405020304" pitchFamily="18" charset="0"/>
              </a:rPr>
              <a:t> ý </a:t>
            </a:r>
            <a:r>
              <a:rPr lang="en-US" sz="1800" b="0" dirty="0" err="1">
                <a:effectLst/>
                <a:latin typeface="Times New Roman" panose="02020603050405020304" pitchFamily="18" charset="0"/>
                <a:ea typeface="Times New Roman" panose="02020603050405020304" pitchFamily="18" charset="0"/>
              </a:rPr>
              <a:t>nghĩa</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lâm</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sàng</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xảy</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ra</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trong</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đơn</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thuốc</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điều</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trị</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ngoại</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trú</a:t>
            </a:r>
            <a:endParaRPr lang="en-US" sz="1800" b="0" dirty="0">
              <a:effectLst/>
              <a:latin typeface="Times New Roman" panose="02020603050405020304" pitchFamily="18" charset="0"/>
              <a:ea typeface="Times New Roman" panose="02020603050405020304" pitchFamily="18" charset="0"/>
            </a:endParaRPr>
          </a:p>
          <a:p>
            <a:r>
              <a:rPr lang="en-US" sz="1800" b="0" dirty="0">
                <a:effectLst/>
                <a:latin typeface="Times New Roman" panose="02020603050405020304" pitchFamily="18" charset="0"/>
                <a:ea typeface="Times New Roman" panose="02020603050405020304" pitchFamily="18" charset="0"/>
              </a:rPr>
              <a:t>2. </a:t>
            </a:r>
            <a:r>
              <a:rPr lang="en-US" sz="1800" b="0" dirty="0" err="1">
                <a:effectLst/>
                <a:latin typeface="Times New Roman" panose="02020603050405020304" pitchFamily="18" charset="0"/>
                <a:ea typeface="Times New Roman" panose="02020603050405020304" pitchFamily="18" charset="0"/>
              </a:rPr>
              <a:t>Cơ</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chế</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và</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hậu</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quả</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của</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các</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tương</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tác</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thuốc</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có</a:t>
            </a:r>
            <a:r>
              <a:rPr lang="en-US" sz="1800" b="0" dirty="0">
                <a:effectLst/>
                <a:latin typeface="Times New Roman" panose="02020603050405020304" pitchFamily="18" charset="0"/>
                <a:ea typeface="Times New Roman" panose="02020603050405020304" pitchFamily="18" charset="0"/>
              </a:rPr>
              <a:t> ý </a:t>
            </a:r>
            <a:r>
              <a:rPr lang="en-US" sz="1800" b="0" dirty="0" err="1">
                <a:effectLst/>
                <a:latin typeface="Times New Roman" panose="02020603050405020304" pitchFamily="18" charset="0"/>
                <a:ea typeface="Times New Roman" panose="02020603050405020304" pitchFamily="18" charset="0"/>
              </a:rPr>
              <a:t>nghĩa</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lâm</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sàng</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xảy</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ra</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trong</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đơn</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thuốc</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điều</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trị</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ngoại</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trú</a:t>
            </a:r>
            <a:endParaRPr lang="en-US" sz="1800" b="0" dirty="0">
              <a:effectLst/>
              <a:latin typeface="Times New Roman" panose="02020603050405020304" pitchFamily="18" charset="0"/>
              <a:ea typeface="Times New Roman" panose="02020603050405020304" pitchFamily="18" charset="0"/>
            </a:endParaRPr>
          </a:p>
          <a:p>
            <a:r>
              <a:rPr lang="en-US" sz="1800" b="0" dirty="0">
                <a:effectLst/>
                <a:latin typeface="Times New Roman" panose="02020603050405020304" pitchFamily="18" charset="0"/>
                <a:ea typeface="Times New Roman" panose="02020603050405020304" pitchFamily="18" charset="0"/>
              </a:rPr>
              <a:t>3. </a:t>
            </a:r>
            <a:r>
              <a:rPr lang="en-US" sz="1800" b="0" dirty="0" err="1">
                <a:effectLst/>
                <a:latin typeface="Times New Roman" panose="02020603050405020304" pitchFamily="18" charset="0"/>
                <a:ea typeface="Times New Roman" panose="02020603050405020304" pitchFamily="18" charset="0"/>
              </a:rPr>
              <a:t>Phân</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tích</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sự</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ảnh</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hưởng</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của</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một</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số</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yếu</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tố</a:t>
            </a:r>
            <a:r>
              <a:rPr lang="en-US" sz="1800" b="0" dirty="0">
                <a:effectLst/>
                <a:latin typeface="Times New Roman" panose="02020603050405020304" pitchFamily="18" charset="0"/>
                <a:ea typeface="Times New Roman" panose="02020603050405020304" pitchFamily="18" charset="0"/>
              </a:rPr>
              <a:t> </a:t>
            </a:r>
            <a:r>
              <a:rPr lang="en-US" sz="1800" b="0" dirty="0" err="1" smtClean="0">
                <a:effectLst/>
                <a:latin typeface="Times New Roman" panose="02020603050405020304" pitchFamily="18" charset="0"/>
                <a:ea typeface="Times New Roman" panose="02020603050405020304" pitchFamily="18" charset="0"/>
              </a:rPr>
              <a:t>liên</a:t>
            </a:r>
            <a:r>
              <a:rPr lang="en-US" sz="1800" b="0" baseline="0" dirty="0" smtClean="0">
                <a:effectLst/>
                <a:latin typeface="Times New Roman" panose="02020603050405020304" pitchFamily="18" charset="0"/>
                <a:ea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rPr>
              <a:t>quan</a:t>
            </a:r>
            <a:r>
              <a:rPr lang="en-US" sz="1800" b="0" baseline="0" dirty="0" smtClean="0">
                <a:effectLst/>
                <a:latin typeface="Times New Roman" panose="02020603050405020304" pitchFamily="18" charset="0"/>
                <a:ea typeface="Times New Roman" panose="02020603050405020304" pitchFamily="18" charset="0"/>
              </a:rPr>
              <a:t> </a:t>
            </a:r>
            <a:r>
              <a:rPr lang="en-US" sz="1800" b="0" dirty="0" err="1" smtClean="0">
                <a:effectLst/>
                <a:latin typeface="Times New Roman" panose="02020603050405020304" pitchFamily="18" charset="0"/>
                <a:ea typeface="Times New Roman" panose="02020603050405020304" pitchFamily="18" charset="0"/>
              </a:rPr>
              <a:t>đến</a:t>
            </a:r>
            <a:r>
              <a:rPr lang="en-US" sz="1800" b="0" dirty="0" smtClean="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khả</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năng</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xảy</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ra</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tương</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tác</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thuốc</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có</a:t>
            </a:r>
            <a:r>
              <a:rPr lang="en-US" sz="1800" b="0" dirty="0">
                <a:effectLst/>
                <a:latin typeface="Times New Roman" panose="02020603050405020304" pitchFamily="18" charset="0"/>
                <a:ea typeface="Times New Roman" panose="02020603050405020304" pitchFamily="18" charset="0"/>
              </a:rPr>
              <a:t> ý </a:t>
            </a:r>
            <a:r>
              <a:rPr lang="en-US" sz="1800" b="0" dirty="0" err="1">
                <a:effectLst/>
                <a:latin typeface="Times New Roman" panose="02020603050405020304" pitchFamily="18" charset="0"/>
                <a:ea typeface="Times New Roman" panose="02020603050405020304" pitchFamily="18" charset="0"/>
              </a:rPr>
              <a:t>nghĩa</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lâm</a:t>
            </a:r>
            <a:r>
              <a:rPr lang="en-US" sz="1800" b="0"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sàng</a:t>
            </a:r>
            <a:endParaRPr lang="en-US" sz="1800" b="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65000"/>
                    <a:lumOff val="35000"/>
                  </a:schemeClr>
                </a:solidFill>
                <a:latin typeface="Arial" pitchFamily="34" charset="0"/>
                <a:cs typeface="Arial" pitchFamily="34" charset="0"/>
              </a:rPr>
              <a:t>PHƯƠNG PHÁP XỬ LÝ SỐ LIỆU </a:t>
            </a:r>
            <a:endParaRPr lang="en-US" sz="1200" dirty="0">
              <a:solidFill>
                <a:schemeClr val="tx1"/>
              </a:solidFill>
              <a:latin typeface="Arial" panose="020B0604020202020204" pitchFamily="34" charset="0"/>
              <a:cs typeface="Arial" panose="020B0604020202020204" pitchFamily="34" charset="0"/>
            </a:endParaRPr>
          </a:p>
          <a:p>
            <a:pPr algn="just"/>
            <a:r>
              <a:rPr lang="vi-VN" sz="1200" dirty="0">
                <a:solidFill>
                  <a:schemeClr val="tx1"/>
                </a:solidFill>
                <a:latin typeface="Arial" panose="020B0604020202020204" pitchFamily="34" charset="0"/>
                <a:cs typeface="Arial" panose="020B0604020202020204" pitchFamily="34" charset="0"/>
              </a:rPr>
              <a:t>Số liệu được lưu trữ và xử lý bằng phần mềm SPSS 20.0.</a:t>
            </a:r>
          </a:p>
          <a:p>
            <a:pPr algn="just"/>
            <a:r>
              <a:rPr lang="vi-VN" sz="1200" dirty="0">
                <a:solidFill>
                  <a:schemeClr val="tx1"/>
                </a:solidFill>
                <a:latin typeface="Arial" panose="020B0604020202020204" pitchFamily="34" charset="0"/>
                <a:cs typeface="Arial" panose="020B0604020202020204" pitchFamily="34" charset="0"/>
              </a:rPr>
              <a:t>Xác định giá trị trung bình ± độ lệch chuẩn (SD) nếu dữ liệu tuân theo phân bố chuẩn. Trong trường hợp dữ liệu không tuân theo phân bố chuẩn, xác định giá trị trung vị.</a:t>
            </a:r>
          </a:p>
          <a:p>
            <a:pPr algn="just"/>
            <a:r>
              <a:rPr lang="vi-VN" sz="1200" dirty="0">
                <a:solidFill>
                  <a:schemeClr val="tx1"/>
                </a:solidFill>
                <a:latin typeface="Arial" panose="020B0604020202020204" pitchFamily="34" charset="0"/>
                <a:cs typeface="Arial" panose="020B0604020202020204" pitchFamily="34" charset="0"/>
              </a:rPr>
              <a:t>Phân tích môi liên quan của các yếu tố (giới tính, tuổi, số thuốc trong đơn thuốc) và khả năng xảy ra tương tác thuốc có YNLS bằng kiểm định Chi - square.</a:t>
            </a:r>
          </a:p>
          <a:p>
            <a:endParaRPr lang="en-US" b="0" dirty="0"/>
          </a:p>
        </p:txBody>
      </p:sp>
    </p:spTree>
    <p:extLst>
      <p:ext uri="{BB962C8B-B14F-4D97-AF65-F5344CB8AC3E}">
        <p14:creationId xmlns:p14="http://schemas.microsoft.com/office/powerpoint/2010/main" val="307765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b="1" i="1" dirty="0" err="1">
                <a:effectLst/>
                <a:latin typeface="Times New Roman" panose="02020603050405020304" pitchFamily="18" charset="0"/>
                <a:ea typeface="Times New Roman" panose="02020603050405020304" pitchFamily="18" charset="0"/>
              </a:rPr>
              <a:t>Thiết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kế</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nghiên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cứu</a:t>
            </a:r>
            <a:r>
              <a:rPr lang="en-US" sz="1800" b="1" i="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cắt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can </a:t>
            </a:r>
            <a:r>
              <a:rPr lang="en-US" sz="1800" dirty="0" err="1">
                <a:effectLst/>
                <a:latin typeface="Times New Roman" panose="02020603050405020304" pitchFamily="18" charset="0"/>
                <a:ea typeface="Times New Roman" panose="02020603050405020304" pitchFamily="18" charset="0"/>
              </a:rPr>
              <a:t>thiệp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liệu</a:t>
            </a:r>
            <a:r>
              <a:rPr lang="en-US" sz="1800" dirty="0">
                <a:effectLst/>
                <a:latin typeface="Times New Roman" panose="02020603050405020304" pitchFamily="18" charset="0"/>
                <a:ea typeface="Times New Roman" panose="02020603050405020304" pitchFamily="18" charset="0"/>
              </a:rPr>
              <a:t> (CSDL) </a:t>
            </a:r>
            <a:r>
              <a:rPr lang="en-US" sz="1800" dirty="0" err="1">
                <a:effectLst/>
                <a:latin typeface="Times New Roman" panose="02020603050405020304" pitchFamily="18" charset="0"/>
                <a:ea typeface="Times New Roman" panose="02020603050405020304" pitchFamily="18" charset="0"/>
              </a:rPr>
              <a:t>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p>
          <a:p>
            <a:pPr algn="just">
              <a:lnSpc>
                <a:spcPct val="150000"/>
              </a:lnSpc>
              <a:spcBef>
                <a:spcPts val="300"/>
              </a:spcBef>
              <a:spcAft>
                <a:spcPts val="300"/>
              </a:spcAft>
            </a:pPr>
            <a:r>
              <a:rPr lang="vi-VN" sz="1800" b="1" dirty="0">
                <a:effectLst/>
                <a:latin typeface="Times New Roman" panose="02020603050405020304" pitchFamily="18" charset="0"/>
                <a:ea typeface="Times New Roman" panose="02020603050405020304" pitchFamily="18" charset="0"/>
              </a:rPr>
              <a:t>Thời gian, địa điểm nghiên cứu </a:t>
            </a:r>
            <a:endParaRPr lang="en-US" sz="1800" b="1" dirty="0">
              <a:effectLst/>
              <a:latin typeface="Times New Roman" panose="02020603050405020304" pitchFamily="18" charset="0"/>
              <a:ea typeface="Times New Roman" panose="02020603050405020304" pitchFamily="18" charset="0"/>
            </a:endParaRPr>
          </a:p>
          <a:p>
            <a:pPr indent="450215" algn="just">
              <a:lnSpc>
                <a:spcPct val="150000"/>
              </a:lnSpc>
              <a:spcBef>
                <a:spcPts val="300"/>
              </a:spcBef>
              <a:spcAft>
                <a:spcPts val="300"/>
              </a:spcAft>
            </a:pPr>
            <a:r>
              <a:rPr lang="en-US" sz="1800" dirty="0" err="1">
                <a:effectLst/>
                <a:latin typeface="Times New Roman" panose="02020603050405020304" pitchFamily="18" charset="0"/>
                <a:ea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tháng</a:t>
            </a:r>
            <a:r>
              <a:rPr lang="en-US" sz="1800" dirty="0">
                <a:effectLst/>
                <a:latin typeface="Times New Roman" panose="02020603050405020304" pitchFamily="18" charset="0"/>
                <a:ea typeface="Times New Roman" panose="02020603050405020304" pitchFamily="18" charset="0"/>
              </a:rPr>
              <a:t> </a:t>
            </a:r>
            <a:r>
              <a:rPr lang="en-US" sz="2800" dirty="0"/>
              <a:t>01/01/2024 - 31/01/2024.</a:t>
            </a:r>
            <a:endParaRPr lang="en-US" sz="1800" dirty="0">
              <a:effectLst/>
              <a:latin typeface="Times New Roman" panose="02020603050405020304" pitchFamily="18" charset="0"/>
              <a:ea typeface="Times New Roman" panose="02020603050405020304" pitchFamily="18" charset="0"/>
            </a:endParaRPr>
          </a:p>
          <a:p>
            <a:pPr latinLnBrk="0"/>
            <a:r>
              <a:rPr lang="en-US" sz="1800" dirty="0" err="1">
                <a:effectLst/>
                <a:latin typeface="Times New Roman" panose="02020603050405020304" pitchFamily="18" charset="0"/>
                <a:ea typeface="Times New Roman" panose="02020603050405020304" pitchFamily="18" charset="0"/>
              </a:rPr>
              <a:t>Địa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Khoa</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Khám</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Bệnh</a:t>
            </a:r>
            <a:r>
              <a:rPr lang="en-US" sz="1800" dirty="0">
                <a:solidFill>
                  <a:srgbClr val="000000"/>
                </a:solidFill>
                <a:effectLst/>
                <a:latin typeface="+mj-lt"/>
                <a:ea typeface="Times New Roman" panose="02020603050405020304" pitchFamily="18" charset="0"/>
              </a:rPr>
              <a:t> - </a:t>
            </a:r>
            <a:r>
              <a:rPr lang="en-US" sz="1800" dirty="0" err="1">
                <a:solidFill>
                  <a:srgbClr val="000000"/>
                </a:solidFill>
                <a:effectLst/>
                <a:latin typeface="+mj-lt"/>
                <a:ea typeface="Times New Roman" panose="02020603050405020304" pitchFamily="18" charset="0"/>
              </a:rPr>
              <a:t>Trung</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tâm</a:t>
            </a:r>
            <a:r>
              <a:rPr lang="en-US" sz="1800" dirty="0">
                <a:solidFill>
                  <a:srgbClr val="000000"/>
                </a:solidFill>
                <a:effectLst/>
                <a:latin typeface="+mj-lt"/>
                <a:ea typeface="Times New Roman" panose="02020603050405020304" pitchFamily="18" charset="0"/>
              </a:rPr>
              <a:t> Y </a:t>
            </a:r>
            <a:r>
              <a:rPr lang="en-US" sz="1800" dirty="0" err="1">
                <a:solidFill>
                  <a:srgbClr val="000000"/>
                </a:solidFill>
                <a:effectLst/>
                <a:latin typeface="+mj-lt"/>
                <a:ea typeface="Times New Roman" panose="02020603050405020304" pitchFamily="18" charset="0"/>
              </a:rPr>
              <a:t>tế</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thị</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xã</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Hương</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Thuỷ</a:t>
            </a:r>
            <a:endParaRPr lang="en-US" sz="2800" dirty="0">
              <a:solidFill>
                <a:srgbClr val="2E2E2E"/>
              </a:solidFill>
              <a:latin typeface="+mj-lt"/>
              <a:cs typeface="Times New Roman" panose="02020603050405020304" pitchFamily="18" charset="0"/>
            </a:endParaRPr>
          </a:p>
          <a:p>
            <a:pPr marL="0" marR="0" lvl="0" indent="450215" algn="just" defTabSz="914400" rtl="0" eaLnBrk="1" fontAlgn="auto" latinLnBrk="1" hangingPunct="1">
              <a:lnSpc>
                <a:spcPct val="150000"/>
              </a:lnSpc>
              <a:spcBef>
                <a:spcPts val="300"/>
              </a:spcBef>
              <a:spcAft>
                <a:spcPts val="300"/>
              </a:spcAft>
              <a:buClrTx/>
              <a:buSzTx/>
              <a:buFontTx/>
              <a:buNone/>
              <a:tabLst/>
              <a:defRPr/>
            </a:pPr>
            <a:r>
              <a:rPr lang="en-US" sz="1800" dirty="0" err="1">
                <a:effectLst/>
                <a:latin typeface="Times New Roman" panose="02020603050405020304" pitchFamily="18" charset="0"/>
                <a:ea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toàn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trú</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khoảng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a:t>01/01/2024 - 31/01/2024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hơn</a:t>
            </a:r>
            <a:r>
              <a:rPr lang="en-US" sz="1800" dirty="0">
                <a:effectLst/>
                <a:latin typeface="Times New Roman" panose="02020603050405020304" pitchFamily="18" charset="0"/>
                <a:ea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867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867 </a:t>
            </a:r>
            <a:r>
              <a:rPr lang="en-US" sz="1800" dirty="0" err="1">
                <a:effectLst/>
                <a:latin typeface="Times New Roman" panose="02020603050405020304" pitchFamily="18" charset="0"/>
                <a:ea typeface="Times New Roman" panose="02020603050405020304" pitchFamily="18" charset="0"/>
              </a:rPr>
              <a:t>bệnh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mẫu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3878453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1" kern="1200" dirty="0" smtClean="0">
                <a:solidFill>
                  <a:schemeClr val="tx1"/>
                </a:solidFill>
                <a:effectLst/>
                <a:latin typeface="+mn-lt"/>
                <a:ea typeface="+mn-ea"/>
                <a:cs typeface="+mn-cs"/>
              </a:rPr>
              <a:t>Lí do tôi lựa chọn 03 cơ sở dữ liệu này:</a:t>
            </a:r>
            <a:endParaRPr lang="en-US" sz="1200" kern="1200" dirty="0" smtClean="0">
              <a:solidFill>
                <a:schemeClr val="tx1"/>
              </a:solidFill>
              <a:effectLst/>
              <a:latin typeface="+mn-lt"/>
              <a:ea typeface="+mn-ea"/>
              <a:cs typeface="+mn-cs"/>
            </a:endParaRPr>
          </a:p>
          <a:p>
            <a:r>
              <a:rPr lang="vi-VN" sz="1200" b="1"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Thứ nhất, đây là các cơ sở dữ liệu tra cứu tương tác thuốc được sử dụng rộng rãi trên thế giới cũng như tại Việt Nam.</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	Thứ hai, các cơ sở dữ liệu tra cứu này tôi đều có thể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dàng</a:t>
            </a:r>
            <a:r>
              <a:rPr lang="en-US" sz="1200" kern="1200" baseline="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truy cập được.</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21929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0215" algn="just">
              <a:lnSpc>
                <a:spcPct val="150000"/>
              </a:lnSpc>
              <a:spcBef>
                <a:spcPts val="300"/>
              </a:spcBef>
              <a:spcAft>
                <a:spcPts val="300"/>
              </a:spcAft>
            </a:pPr>
            <a:endParaRPr lang="vi-V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176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3170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7985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Arial" panose="020B0604020202020204" pitchFamily="34" charset="0"/>
              </a:rPr>
              <a:t>S</a:t>
            </a:r>
            <a:endParaRPr lang="en-US" dirty="0"/>
          </a:p>
        </p:txBody>
      </p:sp>
    </p:spTree>
    <p:extLst>
      <p:ext uri="{BB962C8B-B14F-4D97-AF65-F5344CB8AC3E}">
        <p14:creationId xmlns:p14="http://schemas.microsoft.com/office/powerpoint/2010/main" val="331261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4321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176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200" kern="1200" dirty="0">
              <a:solidFill>
                <a:schemeClr val="tx1"/>
              </a:solidFill>
              <a:effectLst/>
              <a:latin typeface="+mn-lt"/>
              <a:ea typeface="+mn-ea"/>
              <a:cs typeface="+mn-cs"/>
            </a:endParaRPr>
          </a:p>
          <a:p>
            <a:endParaRPr lang="vi-V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2651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5523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176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176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176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300"/>
              </a:spcBef>
              <a:spcAft>
                <a:spcPts val="300"/>
              </a:spcAft>
            </a:pPr>
            <a:endParaRPr lang="vi-V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748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1569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7889685" y="2859782"/>
            <a:ext cx="767433" cy="144000"/>
            <a:chOff x="7934433" y="3003797"/>
            <a:chExt cx="767433" cy="144000"/>
          </a:xfrm>
        </p:grpSpPr>
        <p:sp>
          <p:nvSpPr>
            <p:cNvPr id="9" name="Rectangle 8"/>
            <p:cNvSpPr/>
            <p:nvPr/>
          </p:nvSpPr>
          <p:spPr>
            <a:xfrm>
              <a:off x="7934433"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tx1">
                    <a:lumMod val="75000"/>
                    <a:lumOff val="25000"/>
                  </a:schemeClr>
                </a:solidFill>
              </a:endParaRPr>
            </a:p>
          </p:txBody>
        </p:sp>
        <p:sp>
          <p:nvSpPr>
            <p:cNvPr id="10" name="Rectangle 9"/>
            <p:cNvSpPr/>
            <p:nvPr/>
          </p:nvSpPr>
          <p:spPr>
            <a:xfrm>
              <a:off x="8142244"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lumMod val="75000"/>
                    <a:lumOff val="25000"/>
                  </a:schemeClr>
                </a:solidFill>
              </a:endParaRPr>
            </a:p>
          </p:txBody>
        </p:sp>
        <p:sp>
          <p:nvSpPr>
            <p:cNvPr id="11" name="Rectangle 10"/>
            <p:cNvSpPr/>
            <p:nvPr/>
          </p:nvSpPr>
          <p:spPr>
            <a:xfrm>
              <a:off x="8350055"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lumMod val="75000"/>
                    <a:lumOff val="25000"/>
                  </a:schemeClr>
                </a:solidFill>
              </a:endParaRPr>
            </a:p>
          </p:txBody>
        </p:sp>
        <p:sp>
          <p:nvSpPr>
            <p:cNvPr id="12" name="Rectangle 11"/>
            <p:cNvSpPr/>
            <p:nvPr/>
          </p:nvSpPr>
          <p:spPr>
            <a:xfrm>
              <a:off x="8557866"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lumMod val="75000"/>
                    <a:lumOff val="25000"/>
                  </a:schemeClr>
                </a:solidFill>
              </a:endParaRPr>
            </a:p>
          </p:txBody>
        </p:sp>
      </p:grpSp>
      <p:sp>
        <p:nvSpPr>
          <p:cNvPr id="19" name="Title 2">
            <a:extLst>
              <a:ext uri="{FF2B5EF4-FFF2-40B4-BE49-F238E27FC236}">
                <a16:creationId xmlns="" xmlns:a16="http://schemas.microsoft.com/office/drawing/2014/main" id="{2404D70E-24EA-41AF-ABEE-5B2140D06286}"/>
              </a:ext>
            </a:extLst>
          </p:cNvPr>
          <p:cNvSpPr>
            <a:spLocks noGrp="1"/>
          </p:cNvSpPr>
          <p:nvPr>
            <p:ph type="title" hasCustomPrompt="1"/>
          </p:nvPr>
        </p:nvSpPr>
        <p:spPr>
          <a:xfrm>
            <a:off x="4823959" y="3075918"/>
            <a:ext cx="3960000" cy="1008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pPr algn="r"/>
            <a:r>
              <a:rPr lang="en-US" altLang="ko-KR" sz="3600" b="1" dirty="0">
                <a:solidFill>
                  <a:schemeClr val="tx1">
                    <a:lumMod val="75000"/>
                    <a:lumOff val="25000"/>
                  </a:schemeClr>
                </a:solidFill>
                <a:latin typeface="+mj-lt"/>
                <a:ea typeface="맑은 고딕" pitchFamily="50" charset="-127"/>
                <a:cs typeface="Arial" pitchFamily="34" charset="0"/>
              </a:rPr>
              <a:t>FREE </a:t>
            </a:r>
            <a:br>
              <a:rPr lang="en-US" altLang="ko-KR" sz="3600" b="1" dirty="0">
                <a:solidFill>
                  <a:schemeClr val="tx1">
                    <a:lumMod val="75000"/>
                    <a:lumOff val="25000"/>
                  </a:schemeClr>
                </a:solidFill>
                <a:latin typeface="+mj-lt"/>
                <a:ea typeface="맑은 고딕" pitchFamily="50" charset="-127"/>
                <a:cs typeface="Arial" pitchFamily="34" charset="0"/>
              </a:rPr>
            </a:br>
            <a:r>
              <a:rPr lang="en-US" altLang="ko-KR" sz="3600" b="1" dirty="0">
                <a:solidFill>
                  <a:schemeClr val="tx1">
                    <a:lumMod val="75000"/>
                    <a:lumOff val="25000"/>
                  </a:schemeClr>
                </a:solidFill>
                <a:latin typeface="+mj-lt"/>
                <a:ea typeface="맑은 고딕" pitchFamily="50" charset="-127"/>
                <a:cs typeface="Arial" pitchFamily="34" charset="0"/>
              </a:rPr>
              <a:t>PPT TEMPLATES</a:t>
            </a:r>
            <a:endParaRPr lang="ko-KR" altLang="en-US" dirty="0">
              <a:solidFill>
                <a:schemeClr val="tx1">
                  <a:lumMod val="75000"/>
                  <a:lumOff val="25000"/>
                </a:schemeClr>
              </a:solidFill>
              <a:latin typeface="+mj-lt"/>
            </a:endParaRPr>
          </a:p>
        </p:txBody>
      </p:sp>
      <p:sp>
        <p:nvSpPr>
          <p:cNvPr id="13" name="Text Placeholder 2">
            <a:extLst>
              <a:ext uri="{FF2B5EF4-FFF2-40B4-BE49-F238E27FC236}">
                <a16:creationId xmlns="" xmlns:a16="http://schemas.microsoft.com/office/drawing/2014/main" id="{B3C4D560-A90B-43F2-812D-A32FD22FCE09}"/>
              </a:ext>
            </a:extLst>
          </p:cNvPr>
          <p:cNvSpPr>
            <a:spLocks noGrp="1"/>
          </p:cNvSpPr>
          <p:nvPr>
            <p:ph type="body" sz="quarter" idx="11" hasCustomPrompt="1"/>
          </p:nvPr>
        </p:nvSpPr>
        <p:spPr>
          <a:xfrm>
            <a:off x="4823958" y="4083918"/>
            <a:ext cx="3960001" cy="432000"/>
          </a:xfrm>
          <a:prstGeom prst="rect">
            <a:avLst/>
          </a:prstGeom>
        </p:spPr>
        <p:txBody>
          <a:bodyPr anchor="ctr"/>
          <a:lstStyle>
            <a:lvl1pPr marL="0" indent="0" algn="r">
              <a:buFontTx/>
              <a:buNone/>
              <a:defRPr sz="1200" b="1">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PRESENTATION HERE</a:t>
            </a:r>
          </a:p>
        </p:txBody>
      </p:sp>
    </p:spTree>
    <p:extLst>
      <p:ext uri="{BB962C8B-B14F-4D97-AF65-F5344CB8AC3E}">
        <p14:creationId xmlns:p14="http://schemas.microsoft.com/office/powerpoint/2010/main" val="380739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540000"/>
            <a:ext cx="9144000" cy="4063500"/>
          </a:xfrm>
          <a:prstGeom prst="rect">
            <a:avLst/>
          </a:prstGeom>
          <a:solidFill>
            <a:schemeClr val="bg1">
              <a:lumMod val="95000"/>
            </a:schemeClr>
          </a:solidFill>
        </p:spPr>
        <p:txBody>
          <a:bodyPr lIns="1260000" anchor="ctr"/>
          <a:lstStyle>
            <a:lvl1pPr marL="0" indent="0" algn="l">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a:extLst>
              <a:ext uri="{FF2B5EF4-FFF2-40B4-BE49-F238E27FC236}">
                <a16:creationId xmlns="" xmlns:a16="http://schemas.microsoft.com/office/drawing/2014/main" id="{38C8F810-5F00-4129-8726-6F1CFA1C6089}"/>
              </a:ext>
            </a:extLst>
          </p:cNvPr>
          <p:cNvSpPr>
            <a:spLocks noGrp="1"/>
          </p:cNvSpPr>
          <p:nvPr>
            <p:ph type="title" hasCustomPrompt="1"/>
          </p:nvPr>
        </p:nvSpPr>
        <p:spPr>
          <a:xfrm>
            <a:off x="4572000" y="544542"/>
            <a:ext cx="4572000" cy="684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altLang="ko-KR" dirty="0"/>
              <a:t>Click to add title</a:t>
            </a:r>
            <a:endParaRPr lang="en-US" dirty="0"/>
          </a:p>
        </p:txBody>
      </p:sp>
      <p:sp>
        <p:nvSpPr>
          <p:cNvPr id="5" name="텍스트 개체 틀 2">
            <a:extLst>
              <a:ext uri="{FF2B5EF4-FFF2-40B4-BE49-F238E27FC236}">
                <a16:creationId xmlns="" xmlns:a16="http://schemas.microsoft.com/office/drawing/2014/main" id="{C70CC6A0-1F85-4CAC-BF4E-27C58E3ACDD5}"/>
              </a:ext>
            </a:extLst>
          </p:cNvPr>
          <p:cNvSpPr>
            <a:spLocks noGrp="1"/>
          </p:cNvSpPr>
          <p:nvPr>
            <p:ph type="body" sz="quarter" idx="41" hasCustomPrompt="1"/>
          </p:nvPr>
        </p:nvSpPr>
        <p:spPr>
          <a:xfrm>
            <a:off x="4860032" y="1237506"/>
            <a:ext cx="4283968" cy="216024"/>
          </a:xfrm>
          <a:prstGeom prst="rect">
            <a:avLst/>
          </a:prstGeom>
        </p:spPr>
        <p:txBody>
          <a:bodyPr anchor="ctr"/>
          <a:lstStyle>
            <a:lvl1pPr marL="0" marR="0" indent="0" algn="l"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54984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accent3"/>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0" y="1221014"/>
            <a:ext cx="2988000"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0" hasCustomPrompt="1"/>
          </p:nvPr>
        </p:nvSpPr>
        <p:spPr>
          <a:xfrm>
            <a:off x="6156000" y="1221014"/>
            <a:ext cx="2988000"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061948" y="1221822"/>
            <a:ext cx="3024336" cy="19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lumMod val="75000"/>
                  <a:lumOff val="25000"/>
                </a:schemeClr>
              </a:solidFill>
              <a:latin typeface="+mn-lt"/>
            </a:endParaRPr>
          </a:p>
        </p:txBody>
      </p:sp>
      <p:sp>
        <p:nvSpPr>
          <p:cNvPr id="6" name="Title 2">
            <a:extLst>
              <a:ext uri="{FF2B5EF4-FFF2-40B4-BE49-F238E27FC236}">
                <a16:creationId xmlns="" xmlns:a16="http://schemas.microsoft.com/office/drawing/2014/main" id="{198C7C00-8428-4703-A32D-B42FC3CEC2A4}"/>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bg1"/>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16:creationId xmlns="" xmlns:a16="http://schemas.microsoft.com/office/drawing/2014/main" id="{B8B8BF13-A895-4860-BF57-D420F5A51965}"/>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bg1"/>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780142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42997" y="2715766"/>
            <a:ext cx="3959992" cy="18905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4644008" y="2715766"/>
            <a:ext cx="3959992" cy="18905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540000" y="1181820"/>
            <a:ext cx="3962989" cy="1466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1" name="Rectangle 10"/>
          <p:cNvSpPr/>
          <p:nvPr userDrawn="1"/>
        </p:nvSpPr>
        <p:spPr>
          <a:xfrm>
            <a:off x="4641012" y="1181820"/>
            <a:ext cx="3962989" cy="1466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7" name="Title 2">
            <a:extLst>
              <a:ext uri="{FF2B5EF4-FFF2-40B4-BE49-F238E27FC236}">
                <a16:creationId xmlns="" xmlns:a16="http://schemas.microsoft.com/office/drawing/2014/main" id="{32E2CB55-DB02-4B94-9AA0-6EFBB8682F7F}"/>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8" name="텍스트 개체 틀 2">
            <a:extLst>
              <a:ext uri="{FF2B5EF4-FFF2-40B4-BE49-F238E27FC236}">
                <a16:creationId xmlns="" xmlns:a16="http://schemas.microsoft.com/office/drawing/2014/main" id="{7DDB83E5-458E-46B2-9A0C-FA643319B2D1}"/>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35355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40000" y="1253190"/>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3306788" y="1256958"/>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6073576" y="1260726"/>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Title 2">
            <a:extLst>
              <a:ext uri="{FF2B5EF4-FFF2-40B4-BE49-F238E27FC236}">
                <a16:creationId xmlns="" xmlns:a16="http://schemas.microsoft.com/office/drawing/2014/main" id="{E28DB036-0B4F-4FC0-8B21-0350E5FF0C35}"/>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16:creationId xmlns="" xmlns:a16="http://schemas.microsoft.com/office/drawing/2014/main" id="{92C50DF5-B06D-47A0-9932-607237B9E882}"/>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477543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97768" y="205755"/>
            <a:ext cx="8748464" cy="4731990"/>
          </a:xfrm>
          <a:prstGeom prst="rect">
            <a:avLst/>
          </a:prstGeom>
          <a:solidFill>
            <a:schemeClr val="bg1">
              <a:lumMod val="95000"/>
            </a:schemeClr>
          </a:solidFill>
        </p:spPr>
        <p:txBody>
          <a:bodyPr tIns="576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3102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660340" y="1"/>
            <a:ext cx="382332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0" hasCustomPrompt="1"/>
          </p:nvPr>
        </p:nvSpPr>
        <p:spPr>
          <a:xfrm>
            <a:off x="0" y="1"/>
            <a:ext cx="2555776"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1" hasCustomPrompt="1"/>
          </p:nvPr>
        </p:nvSpPr>
        <p:spPr>
          <a:xfrm>
            <a:off x="6588224" y="1"/>
            <a:ext cx="2555776"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0" y="2674961"/>
            <a:ext cx="2555776" cy="2468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7" name="Rectangle 6"/>
          <p:cNvSpPr/>
          <p:nvPr userDrawn="1"/>
        </p:nvSpPr>
        <p:spPr>
          <a:xfrm>
            <a:off x="6588224" y="2674960"/>
            <a:ext cx="2555776" cy="2468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271559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53129" y="1260014"/>
            <a:ext cx="2978251" cy="334348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hasCustomPrompt="1"/>
          </p:nvPr>
        </p:nvSpPr>
        <p:spPr>
          <a:xfrm>
            <a:off x="3528345" y="2932113"/>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5183791" y="2932113"/>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2" hasCustomPrompt="1"/>
          </p:nvPr>
        </p:nvSpPr>
        <p:spPr>
          <a:xfrm>
            <a:off x="6833749" y="2932115"/>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528345" y="1260014"/>
            <a:ext cx="1656184" cy="167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3" name="Rectangle 12"/>
          <p:cNvSpPr/>
          <p:nvPr userDrawn="1"/>
        </p:nvSpPr>
        <p:spPr>
          <a:xfrm>
            <a:off x="5183607" y="1260014"/>
            <a:ext cx="1656184" cy="167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4" name="Rectangle 13"/>
          <p:cNvSpPr/>
          <p:nvPr userDrawn="1"/>
        </p:nvSpPr>
        <p:spPr>
          <a:xfrm>
            <a:off x="6833749" y="1260014"/>
            <a:ext cx="1656184" cy="167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2" name="텍스트 개체 틀 2">
            <a:extLst>
              <a:ext uri="{FF2B5EF4-FFF2-40B4-BE49-F238E27FC236}">
                <a16:creationId xmlns="" xmlns:a16="http://schemas.microsoft.com/office/drawing/2014/main" id="{04DB8D5C-C91A-4755-AF2D-72EE2C637AD1}"/>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0565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5" y="92611"/>
            <a:ext cx="8679899"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08731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ICON SETS LAYOUT</a:t>
            </a:r>
          </a:p>
        </p:txBody>
      </p:sp>
      <p:grpSp>
        <p:nvGrpSpPr>
          <p:cNvPr id="4" name="Group 3"/>
          <p:cNvGrpSpPr/>
          <p:nvPr userDrawn="1"/>
        </p:nvGrpSpPr>
        <p:grpSpPr>
          <a:xfrm>
            <a:off x="354008" y="1131591"/>
            <a:ext cx="2849840" cy="3649171"/>
            <a:chOff x="354008" y="1131589"/>
            <a:chExt cx="2849840" cy="3649171"/>
          </a:xfrm>
        </p:grpSpPr>
        <p:sp>
          <p:nvSpPr>
            <p:cNvPr id="5" name="Rounded Rectangle 4"/>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7"/>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9" name="Half Frame 8"/>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grpSp>
    </p:spTree>
    <p:extLst>
      <p:ext uri="{BB962C8B-B14F-4D97-AF65-F5344CB8AC3E}">
        <p14:creationId xmlns:p14="http://schemas.microsoft.com/office/powerpoint/2010/main" val="132596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2" name="Oval 1"/>
          <p:cNvSpPr/>
          <p:nvPr userDrawn="1"/>
        </p:nvSpPr>
        <p:spPr>
          <a:xfrm>
            <a:off x="1907704" y="1779662"/>
            <a:ext cx="1584176" cy="1584176"/>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Picture Placeholder 2"/>
          <p:cNvSpPr>
            <a:spLocks noGrp="1"/>
          </p:cNvSpPr>
          <p:nvPr>
            <p:ph type="pic" idx="1" hasCustomPrompt="1"/>
          </p:nvPr>
        </p:nvSpPr>
        <p:spPr>
          <a:xfrm>
            <a:off x="2030016" y="1901974"/>
            <a:ext cx="1339552" cy="1339552"/>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ext Placeholder 9"/>
          <p:cNvSpPr>
            <a:spLocks noGrp="1"/>
          </p:cNvSpPr>
          <p:nvPr>
            <p:ph type="body" sz="quarter" idx="10" hasCustomPrompt="1"/>
          </p:nvPr>
        </p:nvSpPr>
        <p:spPr>
          <a:xfrm>
            <a:off x="3995936" y="2204395"/>
            <a:ext cx="51480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6" name="Text Placeholder 9"/>
          <p:cNvSpPr>
            <a:spLocks noGrp="1"/>
          </p:cNvSpPr>
          <p:nvPr>
            <p:ph type="body" sz="quarter" idx="11" hasCustomPrompt="1"/>
          </p:nvPr>
        </p:nvSpPr>
        <p:spPr>
          <a:xfrm>
            <a:off x="3995936" y="2780459"/>
            <a:ext cx="5148064"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grpSp>
        <p:nvGrpSpPr>
          <p:cNvPr id="7" name="Group 6"/>
          <p:cNvGrpSpPr/>
          <p:nvPr userDrawn="1"/>
        </p:nvGrpSpPr>
        <p:grpSpPr>
          <a:xfrm>
            <a:off x="4064482" y="1952954"/>
            <a:ext cx="767433" cy="144000"/>
            <a:chOff x="7934433" y="3003797"/>
            <a:chExt cx="767433" cy="144000"/>
          </a:xfrm>
        </p:grpSpPr>
        <p:sp>
          <p:nvSpPr>
            <p:cNvPr id="8" name="Rectangle 7"/>
            <p:cNvSpPr/>
            <p:nvPr/>
          </p:nvSpPr>
          <p:spPr>
            <a:xfrm>
              <a:off x="7934433"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p:cNvSpPr/>
            <p:nvPr/>
          </p:nvSpPr>
          <p:spPr>
            <a:xfrm>
              <a:off x="8142244"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rgbClr val="A0C458"/>
                </a:solidFill>
              </a:endParaRPr>
            </a:p>
          </p:txBody>
        </p:sp>
        <p:sp>
          <p:nvSpPr>
            <p:cNvPr id="10" name="Rectangle 9"/>
            <p:cNvSpPr/>
            <p:nvPr/>
          </p:nvSpPr>
          <p:spPr>
            <a:xfrm>
              <a:off x="8350055"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10"/>
            <p:cNvSpPr/>
            <p:nvPr/>
          </p:nvSpPr>
          <p:spPr>
            <a:xfrm>
              <a:off x="8557866"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49148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p:cNvSpPr/>
          <p:nvPr userDrawn="1"/>
        </p:nvSpPr>
        <p:spPr>
          <a:xfrm>
            <a:off x="1" y="1785822"/>
            <a:ext cx="9144001" cy="3377864"/>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 name="Freeform 5"/>
          <p:cNvSpPr/>
          <p:nvPr userDrawn="1"/>
        </p:nvSpPr>
        <p:spPr>
          <a:xfrm>
            <a:off x="-32410" y="1811489"/>
            <a:ext cx="9206391"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800" dirty="0"/>
          </a:p>
        </p:txBody>
      </p:sp>
      <p:sp>
        <p:nvSpPr>
          <p:cNvPr id="9" name="Text Placeholder 1">
            <a:extLst>
              <a:ext uri="{FF2B5EF4-FFF2-40B4-BE49-F238E27FC236}">
                <a16:creationId xmlns="" xmlns:a16="http://schemas.microsoft.com/office/drawing/2014/main" id="{9E9CB1C7-B20E-45E9-99BF-5168D6E904EA}"/>
              </a:ext>
            </a:extLst>
          </p:cNvPr>
          <p:cNvSpPr>
            <a:spLocks noGrp="1"/>
          </p:cNvSpPr>
          <p:nvPr>
            <p:ph type="body" sz="quarter" idx="11" hasCustomPrompt="1"/>
          </p:nvPr>
        </p:nvSpPr>
        <p:spPr>
          <a:xfrm>
            <a:off x="1997968" y="1059582"/>
            <a:ext cx="5148064" cy="576064"/>
          </a:xfrm>
          <a:prstGeom prst="rect">
            <a:avLst/>
          </a:prstGeom>
        </p:spPr>
        <p:txBody>
          <a:bodyPr anchor="ctr"/>
          <a:lstStyle>
            <a:lvl1pPr marL="0" indent="0" algn="ctr">
              <a:buFontTx/>
              <a:buNone/>
              <a:defRPr sz="3600" b="1">
                <a:solidFill>
                  <a:schemeClr val="tx1">
                    <a:lumMod val="75000"/>
                    <a:lumOff val="25000"/>
                  </a:schemeClr>
                </a:solidFill>
                <a:latin typeface="+mj-lt"/>
                <a:cs typeface="Arial" pitchFamily="34" charset="0"/>
              </a:defRPr>
            </a:lvl1pPr>
          </a:lstStyle>
          <a:p>
            <a:pPr marL="0" indent="0" algn="ctr">
              <a:buNone/>
            </a:pPr>
            <a:r>
              <a:rPr lang="en-US" altLang="ko-KR" sz="3200" b="1" dirty="0">
                <a:solidFill>
                  <a:schemeClr val="tx1">
                    <a:lumMod val="75000"/>
                    <a:lumOff val="25000"/>
                  </a:schemeClr>
                </a:solidFill>
                <a:latin typeface="+mj-lt"/>
                <a:cs typeface="Arial" pitchFamily="34" charset="0"/>
              </a:rPr>
              <a:t>Welcome!!</a:t>
            </a:r>
            <a:endParaRPr lang="ko-KR" altLang="en-US" sz="3200" b="1" dirty="0">
              <a:solidFill>
                <a:schemeClr val="tx1">
                  <a:lumMod val="75000"/>
                  <a:lumOff val="25000"/>
                </a:schemeClr>
              </a:solidFill>
              <a:latin typeface="+mj-lt"/>
              <a:cs typeface="Arial" pitchFamily="34" charset="0"/>
            </a:endParaRPr>
          </a:p>
        </p:txBody>
      </p:sp>
      <p:sp>
        <p:nvSpPr>
          <p:cNvPr id="10" name="그림 개체 틀 9">
            <a:extLst>
              <a:ext uri="{FF2B5EF4-FFF2-40B4-BE49-F238E27FC236}">
                <a16:creationId xmlns="" xmlns:a16="http://schemas.microsoft.com/office/drawing/2014/main" id="{CD46BF13-6E05-4054-B2FE-E9511EDC0302}"/>
              </a:ext>
            </a:extLst>
          </p:cNvPr>
          <p:cNvSpPr>
            <a:spLocks noGrp="1"/>
          </p:cNvSpPr>
          <p:nvPr>
            <p:ph type="pic" idx="1" hasCustomPrompt="1"/>
          </p:nvPr>
        </p:nvSpPr>
        <p:spPr>
          <a:xfrm>
            <a:off x="0" y="1812891"/>
            <a:ext cx="9144000" cy="3350797"/>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2328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5" name="Rectangle 6"/>
          <p:cNvSpPr/>
          <p:nvPr userDrawn="1"/>
        </p:nvSpPr>
        <p:spPr>
          <a:xfrm rot="10800000">
            <a:off x="1" y="195487"/>
            <a:ext cx="9144001" cy="3193828"/>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lumMod val="75000"/>
                  <a:lumOff val="25000"/>
                </a:schemeClr>
              </a:solidFill>
            </a:endParaRPr>
          </a:p>
        </p:txBody>
      </p:sp>
      <p:sp>
        <p:nvSpPr>
          <p:cNvPr id="8" name="Freeform 7"/>
          <p:cNvSpPr/>
          <p:nvPr userDrawn="1"/>
        </p:nvSpPr>
        <p:spPr>
          <a:xfrm rot="10800000">
            <a:off x="-25880" y="1815260"/>
            <a:ext cx="9169880"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800">
              <a:solidFill>
                <a:schemeClr val="tx1">
                  <a:lumMod val="75000"/>
                  <a:lumOff val="25000"/>
                </a:schemeClr>
              </a:solidFill>
            </a:endParaRPr>
          </a:p>
        </p:txBody>
      </p:sp>
      <p:sp>
        <p:nvSpPr>
          <p:cNvPr id="6"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7" name="Text Placeholder 2"/>
          <p:cNvSpPr>
            <a:spLocks noGrp="1"/>
          </p:cNvSpPr>
          <p:nvPr>
            <p:ph type="body" sz="quarter" idx="11" hasCustomPrompt="1"/>
          </p:nvPr>
        </p:nvSpPr>
        <p:spPr>
          <a:xfrm>
            <a:off x="2001657" y="3983792"/>
            <a:ext cx="5148064" cy="216000"/>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1" name="그림 개체 틀 10">
            <a:extLst>
              <a:ext uri="{FF2B5EF4-FFF2-40B4-BE49-F238E27FC236}">
                <a16:creationId xmlns="" xmlns:a16="http://schemas.microsoft.com/office/drawing/2014/main" id="{34FF424B-BE2F-4986-AD58-138B7315C314}"/>
              </a:ext>
            </a:extLst>
          </p:cNvPr>
          <p:cNvSpPr>
            <a:spLocks noGrp="1"/>
          </p:cNvSpPr>
          <p:nvPr>
            <p:ph type="pic" idx="12" hasCustomPrompt="1"/>
          </p:nvPr>
        </p:nvSpPr>
        <p:spPr>
          <a:xfrm>
            <a:off x="0" y="3"/>
            <a:ext cx="9159747" cy="3373377"/>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00956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398485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254458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619672" y="0"/>
            <a:ext cx="7524328"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146784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50184" y="1446919"/>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hasCustomPrompt="1"/>
          </p:nvPr>
        </p:nvSpPr>
        <p:spPr>
          <a:xfrm>
            <a:off x="650184" y="3082758"/>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650184" y="2597347"/>
            <a:ext cx="1656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0" name="Rectangle 9"/>
          <p:cNvSpPr/>
          <p:nvPr userDrawn="1"/>
        </p:nvSpPr>
        <p:spPr>
          <a:xfrm>
            <a:off x="650184" y="4234758"/>
            <a:ext cx="1656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1" name="Picture Placeholder 2"/>
          <p:cNvSpPr>
            <a:spLocks noGrp="1"/>
          </p:cNvSpPr>
          <p:nvPr>
            <p:ph type="pic" idx="11" hasCustomPrompt="1"/>
          </p:nvPr>
        </p:nvSpPr>
        <p:spPr>
          <a:xfrm>
            <a:off x="4677949" y="1450687"/>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4677949" y="3086526"/>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4677949" y="2601115"/>
            <a:ext cx="1656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4" name="Rectangle 13"/>
          <p:cNvSpPr/>
          <p:nvPr userDrawn="1"/>
        </p:nvSpPr>
        <p:spPr>
          <a:xfrm>
            <a:off x="4677949" y="4238526"/>
            <a:ext cx="1656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Tree>
    <p:extLst>
      <p:ext uri="{BB962C8B-B14F-4D97-AF65-F5344CB8AC3E}">
        <p14:creationId xmlns:p14="http://schemas.microsoft.com/office/powerpoint/2010/main" val="57428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255134"/>
            <a:ext cx="4572000" cy="33210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itle 2">
            <a:extLst>
              <a:ext uri="{FF2B5EF4-FFF2-40B4-BE49-F238E27FC236}">
                <a16:creationId xmlns="" xmlns:a16="http://schemas.microsoft.com/office/drawing/2014/main" id="{E62EAC56-5A2E-46B2-B8D9-375A807E3F65}"/>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16:creationId xmlns="" xmlns:a16="http://schemas.microsoft.com/office/drawing/2014/main" id="{14844AF7-CCEE-4899-AEED-9D922F173586}"/>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61863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34"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4576234"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itle 2">
            <a:extLst>
              <a:ext uri="{FF2B5EF4-FFF2-40B4-BE49-F238E27FC236}">
                <a16:creationId xmlns="" xmlns:a16="http://schemas.microsoft.com/office/drawing/2014/main" id="{C292895B-CBD9-4745-8D30-91F49E9E1C2C}"/>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16:creationId xmlns="" xmlns:a16="http://schemas.microsoft.com/office/drawing/2014/main" id="{A4041D5A-9284-440B-BB7E-072D9FB2DEF2}"/>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674757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73561"/>
      </p:ext>
    </p:extLst>
  </p:cSld>
  <p:clrMap bg1="lt1" tx1="dk1" bg2="lt2" tx2="dk2" accent1="accent1" accent2="accent2" accent3="accent3" accent4="accent4" accent5="accent5" accent6="accent6" hlink="hlink" folHlink="folHlink"/>
  <p:sldLayoutIdLst>
    <p:sldLayoutId id="2147483678" r:id="rId1"/>
    <p:sldLayoutId id="2147483657" r:id="rId2"/>
    <p:sldLayoutId id="2147483675" r:id="rId3"/>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554087"/>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 id="2147483676" r:id="rId11"/>
    <p:sldLayoutId id="2147483673" r:id="rId12"/>
    <p:sldLayoutId id="2147483674" r:id="rId13"/>
    <p:sldLayoutId id="2147483679" r:id="rId14"/>
    <p:sldLayoutId id="2147483677" r:id="rId15"/>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65916"/>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11.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9.svg"/><Relationship Id="rId10" Type="http://schemas.openxmlformats.org/officeDocument/2006/relationships/hyperlink" Target="http://www.drugs.com/" TargetMode="External"/><Relationship Id="rId9" Type="http://schemas.openxmlformats.org/officeDocument/2006/relationships/image" Target="../media/image13.sv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9.svg"/><Relationship Id="rId10" Type="http://schemas.openxmlformats.org/officeDocument/2006/relationships/hyperlink" Target="http://www.drugs.com/" TargetMode="External"/><Relationship Id="rId9" Type="http://schemas.openxmlformats.org/officeDocument/2006/relationships/image" Target="../media/image1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4BD2F745-D8BD-41D1-A481-11CC03BE25AD}"/>
              </a:ext>
            </a:extLst>
          </p:cNvPr>
          <p:cNvSpPr txBox="1">
            <a:spLocks/>
          </p:cNvSpPr>
          <p:nvPr/>
        </p:nvSpPr>
        <p:spPr>
          <a:xfrm>
            <a:off x="-450305" y="1638060"/>
            <a:ext cx="10077017" cy="682868"/>
          </a:xfrm>
          <a:prstGeom prst="rect">
            <a:avLst/>
          </a:prstGeom>
          <a:blipFill>
            <a:blip r:embed="rId3">
              <a:alphaModFix amt="6000"/>
            </a:blip>
            <a:tile tx="0" ty="0" sx="100000" sy="100000" flip="none" algn="tl"/>
          </a:blip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ctr"/>
            <a:r>
              <a:rPr lang="en-US" b="1" dirty="0" smtClean="0">
                <a:solidFill>
                  <a:srgbClr val="0000FF"/>
                </a:solidFill>
                <a:latin typeface="Arial" panose="020B0604020202020204" pitchFamily="34" charset="0"/>
                <a:cs typeface="Arial" panose="020B0604020202020204" pitchFamily="34" charset="0"/>
              </a:rPr>
              <a:t>SỬ DỤNG THUỐC AN TOÀN, HỢP LÍ, HIỆU QUẢ   </a:t>
            </a:r>
            <a:endParaRPr lang="en-US" b="1" dirty="0">
              <a:solidFill>
                <a:srgbClr val="0000FF"/>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30A8C9A0-A8A2-42FC-B952-90AFB2117192}"/>
              </a:ext>
            </a:extLst>
          </p:cNvPr>
          <p:cNvSpPr txBox="1"/>
          <p:nvPr/>
        </p:nvSpPr>
        <p:spPr>
          <a:xfrm>
            <a:off x="179511" y="123478"/>
            <a:ext cx="8964489" cy="1077218"/>
          </a:xfrm>
          <a:prstGeom prst="rect">
            <a:avLst/>
          </a:prstGeom>
          <a:noFill/>
        </p:spPr>
        <p:txBody>
          <a:bodyPr wrap="square" rtlCol="0">
            <a:spAutoFit/>
          </a:bodyPr>
          <a:lstStyle/>
          <a:p>
            <a:pPr algn="ctr"/>
            <a:r>
              <a:rPr lang="en-US" sz="1600" b="1" dirty="0" smtClean="0">
                <a:solidFill>
                  <a:srgbClr val="FF0000"/>
                </a:solidFill>
                <a:latin typeface="Arial" panose="020B0604020202020204" pitchFamily="34" charset="0"/>
                <a:cs typeface="Arial" panose="020B0604020202020204" pitchFamily="34" charset="0"/>
              </a:rPr>
              <a:t>TRUNG TÂM Y TẾ THỊ XÃ HƯƠNG THỦY</a:t>
            </a:r>
            <a:endParaRPr lang="en-US" sz="1600" b="1" dirty="0">
              <a:solidFill>
                <a:srgbClr val="FF0000"/>
              </a:solidFill>
              <a:latin typeface="Arial" panose="020B0604020202020204" pitchFamily="34" charset="0"/>
              <a:cs typeface="Arial" panose="020B0604020202020204" pitchFamily="34" charset="0"/>
            </a:endParaRPr>
          </a:p>
          <a:p>
            <a:pPr algn="ctr"/>
            <a:r>
              <a:rPr lang="en-US" sz="1600" b="1" dirty="0">
                <a:solidFill>
                  <a:srgbClr val="FF0000"/>
                </a:solidFill>
                <a:latin typeface="Arial" panose="020B0604020202020204" pitchFamily="34" charset="0"/>
                <a:cs typeface="Arial" panose="020B0604020202020204" pitchFamily="34" charset="0"/>
              </a:rPr>
              <a:t>  </a:t>
            </a:r>
            <a:r>
              <a:rPr lang="en-US" sz="1600" b="1" dirty="0" smtClean="0">
                <a:solidFill>
                  <a:srgbClr val="FF0000"/>
                </a:solidFill>
                <a:latin typeface="Arial" panose="020B0604020202020204" pitchFamily="34" charset="0"/>
                <a:cs typeface="Arial" panose="020B0604020202020204" pitchFamily="34" charset="0"/>
              </a:rPr>
              <a:t>KHOA DƯỢC- TTB- VTYT</a:t>
            </a:r>
            <a:endParaRPr lang="en-US" sz="1600" b="1" dirty="0">
              <a:solidFill>
                <a:srgbClr val="FF0000"/>
              </a:solidFill>
              <a:latin typeface="Arial" panose="020B0604020202020204" pitchFamily="34" charset="0"/>
              <a:cs typeface="Arial" panose="020B0604020202020204" pitchFamily="34" charset="0"/>
            </a:endParaRPr>
          </a:p>
          <a:p>
            <a:pPr algn="ctr"/>
            <a:r>
              <a:rPr lang="vi-VN" sz="1600" b="1" dirty="0">
                <a:latin typeface="Arial" panose="020B0604020202020204" pitchFamily="34" charset="0"/>
                <a:cs typeface="Arial" panose="020B0604020202020204" pitchFamily="34" charset="0"/>
                <a:sym typeface="Wingdings" panose="05000000000000000000" pitchFamily="2" charset="2"/>
              </a:rPr>
              <a:t>---------    </a:t>
            </a:r>
            <a:r>
              <a:rPr lang="vi-VN" sz="1600" b="1" dirty="0" smtClean="0">
                <a:latin typeface="Arial" panose="020B0604020202020204" pitchFamily="34" charset="0"/>
                <a:cs typeface="Arial" panose="020B0604020202020204" pitchFamily="34" charset="0"/>
                <a:sym typeface="Wingdings" panose="05000000000000000000" pitchFamily="2" charset="2"/>
              </a:rPr>
              <a:t>---------</a:t>
            </a:r>
            <a:endParaRPr lang="en-US" sz="1600" b="1" dirty="0" smtClean="0">
              <a:latin typeface="Arial" panose="020B0604020202020204" pitchFamily="34" charset="0"/>
              <a:cs typeface="Arial" panose="020B0604020202020204" pitchFamily="34" charset="0"/>
              <a:sym typeface="Wingdings" panose="05000000000000000000" pitchFamily="2" charset="2"/>
            </a:endParaRPr>
          </a:p>
          <a:p>
            <a:pPr algn="ctr"/>
            <a:r>
              <a:rPr lang="en-US" sz="1600" b="1" dirty="0" smtClean="0">
                <a:latin typeface="Arial" panose="020B0604020202020204" pitchFamily="34" charset="0"/>
                <a:cs typeface="Arial" panose="020B0604020202020204" pitchFamily="34" charset="0"/>
                <a:sym typeface="Wingdings" panose="05000000000000000000" pitchFamily="2" charset="2"/>
              </a:rPr>
              <a:t>					</a:t>
            </a:r>
            <a:endParaRPr lang="vi-VN" sz="16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7E48A7D2-E0D5-44D2-B2BE-8392D4CA9F0F}"/>
              </a:ext>
            </a:extLst>
          </p:cNvPr>
          <p:cNvSpPr txBox="1"/>
          <p:nvPr/>
        </p:nvSpPr>
        <p:spPr>
          <a:xfrm>
            <a:off x="0" y="1057841"/>
            <a:ext cx="9176409" cy="646331"/>
          </a:xfrm>
          <a:prstGeom prst="rect">
            <a:avLst/>
          </a:prstGeom>
          <a:noFill/>
        </p:spPr>
        <p:txBody>
          <a:bodyPr wrap="square" rtlCol="0">
            <a:spAutoFit/>
          </a:bodyPr>
          <a:lstStyle/>
          <a:p>
            <a:pPr algn="ctr"/>
            <a:r>
              <a:rPr lang="en-US" sz="3600" b="1" dirty="0" smtClean="0">
                <a:solidFill>
                  <a:srgbClr val="0000FF"/>
                </a:solidFill>
                <a:latin typeface="Arial" panose="020B0604020202020204" pitchFamily="34" charset="0"/>
                <a:cs typeface="Arial" panose="020B0604020202020204" pitchFamily="34" charset="0"/>
              </a:rPr>
              <a:t>TẬP HUẤN</a:t>
            </a:r>
            <a:endParaRPr lang="vi-VN" sz="3600" b="1" dirty="0">
              <a:solidFill>
                <a:srgbClr val="0000FF"/>
              </a:solidFill>
              <a:latin typeface="Arial" panose="020B0604020202020204" pitchFamily="34" charset="0"/>
              <a:cs typeface="Arial" panose="020B0604020202020204" pitchFamily="34" charset="0"/>
            </a:endParaRPr>
          </a:p>
        </p:txBody>
      </p:sp>
      <p:sp>
        <p:nvSpPr>
          <p:cNvPr id="20" name="Slide Number Placeholder 1">
            <a:extLst>
              <a:ext uri="{FF2B5EF4-FFF2-40B4-BE49-F238E27FC236}">
                <a16:creationId xmlns="" xmlns:a16="http://schemas.microsoft.com/office/drawing/2014/main" id="{6FC13BD6-84AA-49D8-B326-14DFEC41F647}"/>
              </a:ext>
            </a:extLst>
          </p:cNvPr>
          <p:cNvSpPr txBox="1">
            <a:spLocks/>
          </p:cNvSpPr>
          <p:nvPr/>
        </p:nvSpPr>
        <p:spPr>
          <a:xfrm>
            <a:off x="8532440" y="4745214"/>
            <a:ext cx="2743200" cy="365125"/>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B8C78207-D86E-4DEC-8847-DB03BA4BA4F3}" type="slidenum">
              <a:rPr lang="vi-VN" sz="1200"/>
              <a:pPr/>
              <a:t>1</a:t>
            </a:fld>
            <a:endParaRPr lang="vi-VN" sz="1200" dirty="0"/>
          </a:p>
        </p:txBody>
      </p:sp>
      <p:pic>
        <p:nvPicPr>
          <p:cNvPr id="8" name="Picture 10" descr="D:\VINHTL\QT Vinh\LOGOTTYT MO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406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a:xfrm>
            <a:off x="-4861048" y="-631822"/>
            <a:ext cx="13537505" cy="5905500"/>
            <a:chOff x="0" y="4572"/>
            <a:chExt cx="13537505" cy="5905500"/>
          </a:xfrm>
        </p:grpSpPr>
        <p:pic>
          <p:nvPicPr>
            <p:cNvPr id="12" name="Image 448"/>
            <p:cNvPicPr/>
            <p:nvPr/>
          </p:nvPicPr>
          <p:blipFill>
            <a:blip r:embed="rId5" cstate="print"/>
            <a:stretch>
              <a:fillRect/>
            </a:stretch>
          </p:blipFill>
          <p:spPr>
            <a:xfrm>
              <a:off x="0" y="5577839"/>
              <a:ext cx="12167616" cy="332232"/>
            </a:xfrm>
            <a:prstGeom prst="rect">
              <a:avLst/>
            </a:prstGeom>
          </p:spPr>
        </p:pic>
        <p:sp>
          <p:nvSpPr>
            <p:cNvPr id="15" name="Graphic 449"/>
            <p:cNvSpPr/>
            <p:nvPr/>
          </p:nvSpPr>
          <p:spPr>
            <a:xfrm>
              <a:off x="51815" y="4572"/>
              <a:ext cx="4648200" cy="5905500"/>
            </a:xfrm>
            <a:custGeom>
              <a:avLst/>
              <a:gdLst/>
              <a:ahLst/>
              <a:cxnLst/>
              <a:rect l="l" t="t" r="r" b="b"/>
              <a:pathLst>
                <a:path w="4648200" h="5905500">
                  <a:moveTo>
                    <a:pt x="4648200" y="5905500"/>
                  </a:moveTo>
                  <a:lnTo>
                    <a:pt x="4648200" y="0"/>
                  </a:lnTo>
                  <a:lnTo>
                    <a:pt x="0" y="0"/>
                  </a:lnTo>
                  <a:lnTo>
                    <a:pt x="0" y="5905500"/>
                  </a:lnTo>
                </a:path>
              </a:pathLst>
            </a:custGeom>
            <a:ln w="9144">
              <a:solidFill>
                <a:srgbClr val="000000"/>
              </a:solidFill>
              <a:prstDash val="solid"/>
            </a:ln>
          </p:spPr>
          <p:txBody>
            <a:bodyPr wrap="square" lIns="0" tIns="0" rIns="0" bIns="0" rtlCol="0">
              <a:prstTxWarp prst="textNoShape">
                <a:avLst/>
              </a:prstTxWarp>
              <a:noAutofit/>
            </a:bodyPr>
            <a:lstStyle/>
            <a:p>
              <a:endParaRPr lang="en-US"/>
            </a:p>
          </p:txBody>
        </p:sp>
        <p:pic>
          <p:nvPicPr>
            <p:cNvPr id="19" name="Image 452"/>
            <p:cNvPicPr/>
            <p:nvPr/>
          </p:nvPicPr>
          <p:blipFill>
            <a:blip r:embed="rId6" cstate="print"/>
            <a:stretch>
              <a:fillRect/>
            </a:stretch>
          </p:blipFill>
          <p:spPr>
            <a:xfrm>
              <a:off x="4968553" y="3555675"/>
              <a:ext cx="8568952" cy="2188279"/>
            </a:xfrm>
            <a:prstGeom prst="rect">
              <a:avLst/>
            </a:prstGeom>
          </p:spPr>
        </p:pic>
      </p:grpSp>
    </p:spTree>
    <p:extLst>
      <p:ext uri="{BB962C8B-B14F-4D97-AF65-F5344CB8AC3E}">
        <p14:creationId xmlns:p14="http://schemas.microsoft.com/office/powerpoint/2010/main" val="3866752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33"/>
          </a:solidFill>
        </p:spPr>
        <p:txBody>
          <a:bodyPr/>
          <a:lstStyle/>
          <a:p>
            <a:r>
              <a:rPr lang="en-US" dirty="0" err="1" smtClean="0">
                <a:solidFill>
                  <a:srgbClr val="0000FF"/>
                </a:solidFill>
              </a:rPr>
              <a:t>Yếu</a:t>
            </a:r>
            <a:r>
              <a:rPr lang="en-US" dirty="0" smtClean="0">
                <a:solidFill>
                  <a:srgbClr val="0000FF"/>
                </a:solidFill>
              </a:rPr>
              <a:t> </a:t>
            </a:r>
            <a:r>
              <a:rPr lang="en-US" dirty="0" err="1" smtClean="0">
                <a:solidFill>
                  <a:srgbClr val="0000FF"/>
                </a:solidFill>
              </a:rPr>
              <a:t>tố</a:t>
            </a:r>
            <a:r>
              <a:rPr lang="en-US" dirty="0" smtClean="0">
                <a:solidFill>
                  <a:srgbClr val="0000FF"/>
                </a:solidFill>
              </a:rPr>
              <a:t> </a:t>
            </a:r>
            <a:r>
              <a:rPr lang="en-US" dirty="0" err="1" smtClean="0">
                <a:solidFill>
                  <a:srgbClr val="0000FF"/>
                </a:solidFill>
              </a:rPr>
              <a:t>ảnh</a:t>
            </a:r>
            <a:r>
              <a:rPr lang="en-US" dirty="0" smtClean="0">
                <a:solidFill>
                  <a:srgbClr val="0000FF"/>
                </a:solidFill>
              </a:rPr>
              <a:t> </a:t>
            </a:r>
            <a:r>
              <a:rPr lang="en-US" dirty="0" err="1" smtClean="0">
                <a:solidFill>
                  <a:srgbClr val="0000FF"/>
                </a:solidFill>
              </a:rPr>
              <a:t>hưởng</a:t>
            </a:r>
            <a:r>
              <a:rPr lang="en-US" dirty="0" smtClean="0">
                <a:solidFill>
                  <a:srgbClr val="0000FF"/>
                </a:solidFill>
              </a:rPr>
              <a:t> </a:t>
            </a:r>
            <a:r>
              <a:rPr lang="en-US" dirty="0" err="1" smtClean="0">
                <a:solidFill>
                  <a:srgbClr val="0000FF"/>
                </a:solidFill>
              </a:rPr>
              <a:t>đến</a:t>
            </a:r>
            <a:r>
              <a:rPr lang="en-US" dirty="0" smtClean="0">
                <a:solidFill>
                  <a:srgbClr val="0000FF"/>
                </a:solidFill>
              </a:rPr>
              <a:t> TTT</a:t>
            </a:r>
            <a:endParaRPr lang="en-US" dirty="0">
              <a:solidFill>
                <a:srgbClr val="0000FF"/>
              </a:solidFill>
            </a:endParaRPr>
          </a:p>
        </p:txBody>
      </p:sp>
      <p:sp>
        <p:nvSpPr>
          <p:cNvPr id="7" name="Right Arrow 6"/>
          <p:cNvSpPr/>
          <p:nvPr/>
        </p:nvSpPr>
        <p:spPr>
          <a:xfrm>
            <a:off x="654765" y="1088052"/>
            <a:ext cx="2647020" cy="1753013"/>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Thuốc</a:t>
            </a:r>
            <a:endParaRPr lang="en-US" dirty="0"/>
          </a:p>
        </p:txBody>
      </p:sp>
      <p:sp>
        <p:nvSpPr>
          <p:cNvPr id="15" name="Oval 14"/>
          <p:cNvSpPr/>
          <p:nvPr/>
        </p:nvSpPr>
        <p:spPr>
          <a:xfrm>
            <a:off x="3301785" y="1208474"/>
            <a:ext cx="2808312" cy="15121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Tương</a:t>
            </a:r>
            <a:r>
              <a:rPr lang="en-US" dirty="0" smtClean="0"/>
              <a:t> </a:t>
            </a:r>
            <a:r>
              <a:rPr lang="en-US" dirty="0" err="1" smtClean="0"/>
              <a:t>tác</a:t>
            </a:r>
            <a:r>
              <a:rPr lang="en-US" dirty="0" smtClean="0"/>
              <a:t> </a:t>
            </a:r>
            <a:r>
              <a:rPr lang="en-US" dirty="0" err="1" smtClean="0"/>
              <a:t>thuốc</a:t>
            </a:r>
            <a:endParaRPr lang="en-US" dirty="0"/>
          </a:p>
        </p:txBody>
      </p:sp>
      <p:sp>
        <p:nvSpPr>
          <p:cNvPr id="16" name="TextBox 15"/>
          <p:cNvSpPr txBox="1"/>
          <p:nvPr/>
        </p:nvSpPr>
        <p:spPr>
          <a:xfrm>
            <a:off x="35496" y="3219822"/>
            <a:ext cx="9108504" cy="1477328"/>
          </a:xfrm>
          <a:prstGeom prst="rect">
            <a:avLst/>
          </a:prstGeom>
          <a:noFill/>
        </p:spPr>
        <p:txBody>
          <a:bodyPr wrap="square" rtlCol="0">
            <a:spAutoFit/>
          </a:bodyPr>
          <a:lstStyle/>
          <a:p>
            <a:r>
              <a:rPr lang="pt-BR" b="1" dirty="0" smtClean="0">
                <a:solidFill>
                  <a:srgbClr val="0000FF"/>
                </a:solidFill>
              </a:rPr>
              <a:t>Yếu </a:t>
            </a:r>
            <a:r>
              <a:rPr lang="pt-BR" b="1" dirty="0">
                <a:solidFill>
                  <a:srgbClr val="0000FF"/>
                </a:solidFill>
              </a:rPr>
              <a:t>tố về </a:t>
            </a:r>
            <a:r>
              <a:rPr lang="vi-VN" b="1" dirty="0" smtClean="0">
                <a:solidFill>
                  <a:srgbClr val="0000FF"/>
                </a:solidFill>
              </a:rPr>
              <a:t>thuộc về </a:t>
            </a:r>
            <a:r>
              <a:rPr lang="pt-BR" b="1" dirty="0" smtClean="0">
                <a:solidFill>
                  <a:srgbClr val="0000FF"/>
                </a:solidFill>
              </a:rPr>
              <a:t>thuốc</a:t>
            </a:r>
            <a:r>
              <a:rPr lang="vi-VN" b="1" dirty="0" smtClean="0">
                <a:solidFill>
                  <a:srgbClr val="0000FF"/>
                </a:solidFill>
              </a:rPr>
              <a:t>:</a:t>
            </a:r>
          </a:p>
          <a:p>
            <a:r>
              <a:rPr lang="en-US" i="1" dirty="0" err="1" smtClean="0">
                <a:solidFill>
                  <a:srgbClr val="0000FF"/>
                </a:solidFill>
              </a:rPr>
              <a:t>Liên</a:t>
            </a:r>
            <a:r>
              <a:rPr lang="en-US" i="1" dirty="0" smtClean="0">
                <a:solidFill>
                  <a:srgbClr val="0000FF"/>
                </a:solidFill>
              </a:rPr>
              <a:t> </a:t>
            </a:r>
            <a:r>
              <a:rPr lang="en-US" i="1" dirty="0" err="1" smtClean="0">
                <a:solidFill>
                  <a:srgbClr val="0000FF"/>
                </a:solidFill>
              </a:rPr>
              <a:t>quan</a:t>
            </a:r>
            <a:r>
              <a:rPr lang="vi-VN" i="1" dirty="0" smtClean="0">
                <a:solidFill>
                  <a:srgbClr val="0000FF"/>
                </a:solidFill>
              </a:rPr>
              <a:t>: </a:t>
            </a:r>
            <a:r>
              <a:rPr lang="en-US" i="1" dirty="0" err="1" smtClean="0">
                <a:solidFill>
                  <a:srgbClr val="0000FF"/>
                </a:solidFill>
              </a:rPr>
              <a:t>lựa</a:t>
            </a:r>
            <a:r>
              <a:rPr lang="en-US" i="1" dirty="0" smtClean="0">
                <a:solidFill>
                  <a:srgbClr val="0000FF"/>
                </a:solidFill>
              </a:rPr>
              <a:t> </a:t>
            </a:r>
            <a:r>
              <a:rPr lang="en-US" i="1" dirty="0" err="1" smtClean="0">
                <a:solidFill>
                  <a:srgbClr val="0000FF"/>
                </a:solidFill>
              </a:rPr>
              <a:t>chọn</a:t>
            </a:r>
            <a:r>
              <a:rPr lang="en-US" i="1" dirty="0" smtClean="0">
                <a:solidFill>
                  <a:srgbClr val="0000FF"/>
                </a:solidFill>
              </a:rPr>
              <a:t> </a:t>
            </a:r>
            <a:r>
              <a:rPr lang="vi-VN" i="1" dirty="0" smtClean="0">
                <a:solidFill>
                  <a:srgbClr val="0000FF"/>
                </a:solidFill>
              </a:rPr>
              <a:t>loại thuốc </a:t>
            </a:r>
            <a:r>
              <a:rPr lang="en-US" i="1" dirty="0" err="1" smtClean="0">
                <a:solidFill>
                  <a:srgbClr val="0000FF"/>
                </a:solidFill>
              </a:rPr>
              <a:t>sử</a:t>
            </a:r>
            <a:r>
              <a:rPr lang="en-US" i="1" dirty="0" smtClean="0">
                <a:solidFill>
                  <a:srgbClr val="0000FF"/>
                </a:solidFill>
              </a:rPr>
              <a:t> </a:t>
            </a:r>
            <a:r>
              <a:rPr lang="en-US" i="1" dirty="0" err="1" smtClean="0">
                <a:solidFill>
                  <a:srgbClr val="0000FF"/>
                </a:solidFill>
              </a:rPr>
              <a:t>dụng</a:t>
            </a:r>
            <a:r>
              <a:rPr lang="vi-VN" i="1" dirty="0" smtClean="0">
                <a:solidFill>
                  <a:srgbClr val="0000FF"/>
                </a:solidFill>
              </a:rPr>
              <a:t>, số lượng thuốc sử dụng...</a:t>
            </a:r>
            <a:endParaRPr lang="en-US" dirty="0">
              <a:solidFill>
                <a:srgbClr val="0000FF"/>
              </a:solidFill>
            </a:endParaRPr>
          </a:p>
          <a:p>
            <a:r>
              <a:rPr lang="en-US" dirty="0" err="1">
                <a:solidFill>
                  <a:srgbClr val="0000FF"/>
                </a:solidFill>
              </a:rPr>
              <a:t>Số</a:t>
            </a:r>
            <a:r>
              <a:rPr lang="en-US" dirty="0">
                <a:solidFill>
                  <a:srgbClr val="0000FF"/>
                </a:solidFill>
              </a:rPr>
              <a:t> </a:t>
            </a:r>
            <a:r>
              <a:rPr lang="en-US" dirty="0" err="1">
                <a:solidFill>
                  <a:srgbClr val="0000FF"/>
                </a:solidFill>
              </a:rPr>
              <a:t>lượng</a:t>
            </a:r>
            <a:r>
              <a:rPr lang="en-US" dirty="0">
                <a:solidFill>
                  <a:srgbClr val="0000FF"/>
                </a:solidFill>
              </a:rPr>
              <a:t> </a:t>
            </a:r>
            <a:r>
              <a:rPr lang="en-US" dirty="0" err="1">
                <a:solidFill>
                  <a:srgbClr val="0000FF"/>
                </a:solidFill>
              </a:rPr>
              <a:t>thuốc</a:t>
            </a:r>
            <a:r>
              <a:rPr lang="en-US" dirty="0">
                <a:solidFill>
                  <a:srgbClr val="0000FF"/>
                </a:solidFill>
              </a:rPr>
              <a:t> </a:t>
            </a:r>
            <a:r>
              <a:rPr lang="en-US" dirty="0" err="1">
                <a:solidFill>
                  <a:srgbClr val="0000FF"/>
                </a:solidFill>
              </a:rPr>
              <a:t>bệnh</a:t>
            </a:r>
            <a:r>
              <a:rPr lang="en-US" dirty="0">
                <a:solidFill>
                  <a:srgbClr val="0000FF"/>
                </a:solidFill>
              </a:rPr>
              <a:t> </a:t>
            </a:r>
            <a:r>
              <a:rPr lang="en-US" dirty="0" err="1">
                <a:solidFill>
                  <a:srgbClr val="0000FF"/>
                </a:solidFill>
              </a:rPr>
              <a:t>nhân</a:t>
            </a:r>
            <a:r>
              <a:rPr lang="en-US" dirty="0">
                <a:solidFill>
                  <a:srgbClr val="0000FF"/>
                </a:solidFill>
              </a:rPr>
              <a:t> </a:t>
            </a:r>
            <a:r>
              <a:rPr lang="en-US" dirty="0" err="1">
                <a:solidFill>
                  <a:srgbClr val="0000FF"/>
                </a:solidFill>
              </a:rPr>
              <a:t>sử</a:t>
            </a:r>
            <a:r>
              <a:rPr lang="en-US" dirty="0">
                <a:solidFill>
                  <a:srgbClr val="0000FF"/>
                </a:solidFill>
              </a:rPr>
              <a:t> </a:t>
            </a:r>
            <a:r>
              <a:rPr lang="en-US" dirty="0" err="1">
                <a:solidFill>
                  <a:srgbClr val="0000FF"/>
                </a:solidFill>
              </a:rPr>
              <a:t>dụng</a:t>
            </a:r>
            <a:r>
              <a:rPr lang="en-US" dirty="0">
                <a:solidFill>
                  <a:srgbClr val="0000FF"/>
                </a:solidFill>
              </a:rPr>
              <a:t> </a:t>
            </a:r>
            <a:r>
              <a:rPr lang="en-US" dirty="0" err="1">
                <a:solidFill>
                  <a:srgbClr val="0000FF"/>
                </a:solidFill>
              </a:rPr>
              <a:t>càng</a:t>
            </a:r>
            <a:r>
              <a:rPr lang="en-US" dirty="0">
                <a:solidFill>
                  <a:srgbClr val="0000FF"/>
                </a:solidFill>
              </a:rPr>
              <a:t> </a:t>
            </a:r>
            <a:r>
              <a:rPr lang="en-US" dirty="0" err="1">
                <a:solidFill>
                  <a:srgbClr val="0000FF"/>
                </a:solidFill>
              </a:rPr>
              <a:t>tăng</a:t>
            </a:r>
            <a:r>
              <a:rPr lang="en-US" dirty="0">
                <a:solidFill>
                  <a:srgbClr val="0000FF"/>
                </a:solidFill>
              </a:rPr>
              <a:t> </a:t>
            </a:r>
            <a:r>
              <a:rPr lang="en-US" dirty="0" err="1">
                <a:solidFill>
                  <a:srgbClr val="0000FF"/>
                </a:solidFill>
              </a:rPr>
              <a:t>thì</a:t>
            </a:r>
            <a:r>
              <a:rPr lang="en-US" dirty="0">
                <a:solidFill>
                  <a:srgbClr val="0000FF"/>
                </a:solidFill>
              </a:rPr>
              <a:t> </a:t>
            </a:r>
            <a:r>
              <a:rPr lang="en-US" dirty="0" err="1">
                <a:solidFill>
                  <a:srgbClr val="0000FF"/>
                </a:solidFill>
              </a:rPr>
              <a:t>bệnh</a:t>
            </a:r>
            <a:r>
              <a:rPr lang="en-US" dirty="0">
                <a:solidFill>
                  <a:srgbClr val="0000FF"/>
                </a:solidFill>
              </a:rPr>
              <a:t> </a:t>
            </a:r>
            <a:r>
              <a:rPr lang="en-US" dirty="0" err="1">
                <a:solidFill>
                  <a:srgbClr val="0000FF"/>
                </a:solidFill>
              </a:rPr>
              <a:t>nhân</a:t>
            </a:r>
            <a:r>
              <a:rPr lang="en-US" dirty="0">
                <a:solidFill>
                  <a:srgbClr val="0000FF"/>
                </a:solidFill>
              </a:rPr>
              <a:t> </a:t>
            </a:r>
            <a:r>
              <a:rPr lang="en-US" dirty="0" err="1">
                <a:solidFill>
                  <a:srgbClr val="0000FF"/>
                </a:solidFill>
              </a:rPr>
              <a:t>càng</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nguy</a:t>
            </a:r>
            <a:r>
              <a:rPr lang="en-US" dirty="0">
                <a:solidFill>
                  <a:srgbClr val="0000FF"/>
                </a:solidFill>
              </a:rPr>
              <a:t> </a:t>
            </a:r>
            <a:r>
              <a:rPr lang="en-US" dirty="0" err="1">
                <a:solidFill>
                  <a:srgbClr val="0000FF"/>
                </a:solidFill>
              </a:rPr>
              <a:t>cơ</a:t>
            </a:r>
            <a:r>
              <a:rPr lang="en-US" dirty="0">
                <a:solidFill>
                  <a:srgbClr val="0000FF"/>
                </a:solidFill>
              </a:rPr>
              <a:t> </a:t>
            </a:r>
            <a:r>
              <a:rPr lang="en-US" dirty="0" err="1">
                <a:solidFill>
                  <a:srgbClr val="0000FF"/>
                </a:solidFill>
              </a:rPr>
              <a:t>gặp</a:t>
            </a:r>
            <a:r>
              <a:rPr lang="en-US" dirty="0">
                <a:solidFill>
                  <a:srgbClr val="0000FF"/>
                </a:solidFill>
              </a:rPr>
              <a:t> </a:t>
            </a:r>
            <a:r>
              <a:rPr lang="en-US" dirty="0" smtClean="0">
                <a:solidFill>
                  <a:srgbClr val="0000FF"/>
                </a:solidFill>
              </a:rPr>
              <a:t> </a:t>
            </a:r>
            <a:r>
              <a:rPr lang="en-US" dirty="0" err="1" smtClean="0">
                <a:solidFill>
                  <a:srgbClr val="0000FF"/>
                </a:solidFill>
              </a:rPr>
              <a:t>phải</a:t>
            </a:r>
            <a:r>
              <a:rPr lang="en-US" dirty="0" smtClean="0">
                <a:solidFill>
                  <a:srgbClr val="0000FF"/>
                </a:solidFill>
              </a:rPr>
              <a:t> </a:t>
            </a:r>
            <a:r>
              <a:rPr lang="en-US" dirty="0" err="1">
                <a:solidFill>
                  <a:srgbClr val="0000FF"/>
                </a:solidFill>
              </a:rPr>
              <a:t>tương</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thuốc</a:t>
            </a:r>
            <a:r>
              <a:rPr lang="en-US" dirty="0">
                <a:solidFill>
                  <a:srgbClr val="0000FF"/>
                </a:solidFill>
              </a:rPr>
              <a:t> </a:t>
            </a:r>
            <a:r>
              <a:rPr lang="en-US" dirty="0" err="1">
                <a:solidFill>
                  <a:srgbClr val="0000FF"/>
                </a:solidFill>
              </a:rPr>
              <a:t>bất</a:t>
            </a:r>
            <a:r>
              <a:rPr lang="en-US" dirty="0">
                <a:solidFill>
                  <a:srgbClr val="0000FF"/>
                </a:solidFill>
              </a:rPr>
              <a:t> </a:t>
            </a:r>
            <a:r>
              <a:rPr lang="en-US" dirty="0" err="1">
                <a:solidFill>
                  <a:srgbClr val="0000FF"/>
                </a:solidFill>
              </a:rPr>
              <a:t>lợi</a:t>
            </a:r>
            <a:r>
              <a:rPr lang="en-US" dirty="0">
                <a:solidFill>
                  <a:srgbClr val="0000FF"/>
                </a:solidFill>
              </a:rPr>
              <a:t>, </a:t>
            </a:r>
            <a:r>
              <a:rPr lang="en-US" dirty="0" err="1">
                <a:solidFill>
                  <a:srgbClr val="0000FF"/>
                </a:solidFill>
              </a:rPr>
              <a:t>tần</a:t>
            </a:r>
            <a:r>
              <a:rPr lang="en-US" dirty="0">
                <a:solidFill>
                  <a:srgbClr val="0000FF"/>
                </a:solidFill>
              </a:rPr>
              <a:t> </a:t>
            </a:r>
            <a:r>
              <a:rPr lang="en-US" dirty="0" err="1">
                <a:solidFill>
                  <a:srgbClr val="0000FF"/>
                </a:solidFill>
              </a:rPr>
              <a:t>suất</a:t>
            </a:r>
            <a:r>
              <a:rPr lang="en-US" dirty="0">
                <a:solidFill>
                  <a:srgbClr val="0000FF"/>
                </a:solidFill>
              </a:rPr>
              <a:t> </a:t>
            </a:r>
            <a:r>
              <a:rPr lang="en-US" dirty="0" err="1">
                <a:solidFill>
                  <a:srgbClr val="0000FF"/>
                </a:solidFill>
              </a:rPr>
              <a:t>tương</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thuốc</a:t>
            </a:r>
            <a:r>
              <a:rPr lang="en-US" dirty="0">
                <a:solidFill>
                  <a:srgbClr val="0000FF"/>
                </a:solidFill>
              </a:rPr>
              <a:t> 3-5% </a:t>
            </a:r>
            <a:r>
              <a:rPr lang="en-US" dirty="0" err="1">
                <a:solidFill>
                  <a:srgbClr val="0000FF"/>
                </a:solidFill>
              </a:rPr>
              <a:t>khi</a:t>
            </a:r>
            <a:r>
              <a:rPr lang="en-US" dirty="0">
                <a:solidFill>
                  <a:srgbClr val="0000FF"/>
                </a:solidFill>
              </a:rPr>
              <a:t> </a:t>
            </a:r>
            <a:r>
              <a:rPr lang="en-US" dirty="0" err="1">
                <a:solidFill>
                  <a:srgbClr val="0000FF"/>
                </a:solidFill>
              </a:rPr>
              <a:t>dùng</a:t>
            </a:r>
            <a:r>
              <a:rPr lang="en-US" dirty="0">
                <a:solidFill>
                  <a:srgbClr val="0000FF"/>
                </a:solidFill>
              </a:rPr>
              <a:t> </a:t>
            </a:r>
            <a:r>
              <a:rPr lang="en-US" dirty="0" err="1">
                <a:solidFill>
                  <a:srgbClr val="0000FF"/>
                </a:solidFill>
              </a:rPr>
              <a:t>vài</a:t>
            </a:r>
            <a:r>
              <a:rPr lang="en-US" dirty="0">
                <a:solidFill>
                  <a:srgbClr val="0000FF"/>
                </a:solidFill>
              </a:rPr>
              <a:t> </a:t>
            </a:r>
            <a:r>
              <a:rPr lang="en-US" dirty="0" err="1">
                <a:solidFill>
                  <a:srgbClr val="0000FF"/>
                </a:solidFill>
              </a:rPr>
              <a:t>thuốc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tới</a:t>
            </a:r>
            <a:r>
              <a:rPr lang="en-US" dirty="0">
                <a:solidFill>
                  <a:srgbClr val="0000FF"/>
                </a:solidFill>
              </a:rPr>
              <a:t> </a:t>
            </a:r>
            <a:r>
              <a:rPr lang="en-US" dirty="0" smtClean="0">
                <a:solidFill>
                  <a:srgbClr val="0000FF"/>
                </a:solidFill>
              </a:rPr>
              <a:t>20%khi </a:t>
            </a:r>
            <a:r>
              <a:rPr lang="en-US" dirty="0" err="1">
                <a:solidFill>
                  <a:srgbClr val="0000FF"/>
                </a:solidFill>
              </a:rPr>
              <a:t>dùng</a:t>
            </a:r>
            <a:r>
              <a:rPr lang="en-US" dirty="0">
                <a:solidFill>
                  <a:srgbClr val="0000FF"/>
                </a:solidFill>
              </a:rPr>
              <a:t> 10-20 </a:t>
            </a:r>
            <a:r>
              <a:rPr lang="en-US" dirty="0" err="1">
                <a:solidFill>
                  <a:srgbClr val="0000FF"/>
                </a:solidFill>
              </a:rPr>
              <a:t>thuốc</a:t>
            </a:r>
            <a:r>
              <a:rPr lang="en-US" dirty="0">
                <a:solidFill>
                  <a:srgbClr val="0000FF"/>
                </a:solidFill>
              </a:rPr>
              <a:t>. </a:t>
            </a:r>
          </a:p>
        </p:txBody>
      </p:sp>
    </p:spTree>
    <p:extLst>
      <p:ext uri="{BB962C8B-B14F-4D97-AF65-F5344CB8AC3E}">
        <p14:creationId xmlns:p14="http://schemas.microsoft.com/office/powerpoint/2010/main" val="3014757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33"/>
          </a:solidFill>
        </p:spPr>
        <p:txBody>
          <a:bodyPr/>
          <a:lstStyle/>
          <a:p>
            <a:r>
              <a:rPr lang="en-US" dirty="0" err="1" smtClean="0">
                <a:solidFill>
                  <a:srgbClr val="0000FF"/>
                </a:solidFill>
              </a:rPr>
              <a:t>Yếu</a:t>
            </a:r>
            <a:r>
              <a:rPr lang="en-US" dirty="0" smtClean="0">
                <a:solidFill>
                  <a:srgbClr val="0000FF"/>
                </a:solidFill>
              </a:rPr>
              <a:t> </a:t>
            </a:r>
            <a:r>
              <a:rPr lang="en-US" dirty="0" err="1" smtClean="0">
                <a:solidFill>
                  <a:srgbClr val="0000FF"/>
                </a:solidFill>
              </a:rPr>
              <a:t>tố</a:t>
            </a:r>
            <a:r>
              <a:rPr lang="en-US" dirty="0" smtClean="0">
                <a:solidFill>
                  <a:srgbClr val="0000FF"/>
                </a:solidFill>
              </a:rPr>
              <a:t> </a:t>
            </a:r>
            <a:r>
              <a:rPr lang="en-US" dirty="0" err="1" smtClean="0">
                <a:solidFill>
                  <a:srgbClr val="0000FF"/>
                </a:solidFill>
              </a:rPr>
              <a:t>ảnh</a:t>
            </a:r>
            <a:r>
              <a:rPr lang="en-US" dirty="0" smtClean="0">
                <a:solidFill>
                  <a:srgbClr val="0000FF"/>
                </a:solidFill>
              </a:rPr>
              <a:t> </a:t>
            </a:r>
            <a:r>
              <a:rPr lang="en-US" dirty="0" err="1" smtClean="0">
                <a:solidFill>
                  <a:srgbClr val="0000FF"/>
                </a:solidFill>
              </a:rPr>
              <a:t>hưởng</a:t>
            </a:r>
            <a:r>
              <a:rPr lang="en-US" dirty="0" smtClean="0">
                <a:solidFill>
                  <a:srgbClr val="0000FF"/>
                </a:solidFill>
              </a:rPr>
              <a:t> </a:t>
            </a:r>
            <a:r>
              <a:rPr lang="en-US" dirty="0" err="1" smtClean="0">
                <a:solidFill>
                  <a:srgbClr val="0000FF"/>
                </a:solidFill>
              </a:rPr>
              <a:t>đến</a:t>
            </a:r>
            <a:r>
              <a:rPr lang="en-US" dirty="0" smtClean="0">
                <a:solidFill>
                  <a:srgbClr val="0000FF"/>
                </a:solidFill>
              </a:rPr>
              <a:t> TTT</a:t>
            </a:r>
            <a:endParaRPr lang="en-US" dirty="0">
              <a:solidFill>
                <a:srgbClr val="0000FF"/>
              </a:solidFill>
            </a:endParaRPr>
          </a:p>
        </p:txBody>
      </p:sp>
      <p:sp>
        <p:nvSpPr>
          <p:cNvPr id="10" name="Down Arrow 9"/>
          <p:cNvSpPr/>
          <p:nvPr/>
        </p:nvSpPr>
        <p:spPr>
          <a:xfrm>
            <a:off x="3382068" y="922127"/>
            <a:ext cx="2592288" cy="134287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Bệnh</a:t>
            </a:r>
            <a:r>
              <a:rPr lang="en-US" dirty="0" smtClean="0"/>
              <a:t> </a:t>
            </a:r>
            <a:r>
              <a:rPr lang="en-US" dirty="0" err="1" smtClean="0"/>
              <a:t>nhân</a:t>
            </a:r>
            <a:endParaRPr lang="en-US" dirty="0"/>
          </a:p>
        </p:txBody>
      </p:sp>
      <p:sp>
        <p:nvSpPr>
          <p:cNvPr id="15" name="Oval 14"/>
          <p:cNvSpPr/>
          <p:nvPr/>
        </p:nvSpPr>
        <p:spPr>
          <a:xfrm>
            <a:off x="3274056" y="2265002"/>
            <a:ext cx="2808312" cy="10268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Tương</a:t>
            </a:r>
            <a:r>
              <a:rPr lang="en-US" dirty="0" smtClean="0"/>
              <a:t> </a:t>
            </a:r>
            <a:r>
              <a:rPr lang="en-US" dirty="0" err="1" smtClean="0"/>
              <a:t>tác</a:t>
            </a:r>
            <a:r>
              <a:rPr lang="en-US" dirty="0" smtClean="0"/>
              <a:t> </a:t>
            </a:r>
            <a:r>
              <a:rPr lang="en-US" dirty="0" err="1" smtClean="0"/>
              <a:t>thuốc</a:t>
            </a:r>
            <a:endParaRPr lang="en-US" dirty="0"/>
          </a:p>
        </p:txBody>
      </p:sp>
      <p:sp>
        <p:nvSpPr>
          <p:cNvPr id="16" name="TextBox 15"/>
          <p:cNvSpPr txBox="1"/>
          <p:nvPr/>
        </p:nvSpPr>
        <p:spPr>
          <a:xfrm>
            <a:off x="251520" y="3435846"/>
            <a:ext cx="8784976" cy="1477328"/>
          </a:xfrm>
          <a:prstGeom prst="rect">
            <a:avLst/>
          </a:prstGeom>
          <a:noFill/>
        </p:spPr>
        <p:txBody>
          <a:bodyPr wrap="square" rtlCol="0">
            <a:spAutoFit/>
          </a:bodyPr>
          <a:lstStyle/>
          <a:p>
            <a:r>
              <a:rPr lang="pt-BR" b="1" i="1" dirty="0" smtClean="0">
                <a:solidFill>
                  <a:srgbClr val="0000FF"/>
                </a:solidFill>
              </a:rPr>
              <a:t>Yếu </a:t>
            </a:r>
            <a:r>
              <a:rPr lang="pt-BR" b="1" i="1" dirty="0">
                <a:solidFill>
                  <a:srgbClr val="0000FF"/>
                </a:solidFill>
              </a:rPr>
              <a:t>tố </a:t>
            </a:r>
            <a:r>
              <a:rPr lang="pt-BR" b="1" i="1" dirty="0" smtClean="0">
                <a:solidFill>
                  <a:srgbClr val="0000FF"/>
                </a:solidFill>
              </a:rPr>
              <a:t>thuộc về bệnh nhân:</a:t>
            </a:r>
            <a:endParaRPr lang="en-US" b="1" dirty="0">
              <a:solidFill>
                <a:srgbClr val="0000FF"/>
              </a:solidFill>
            </a:endParaRPr>
          </a:p>
          <a:p>
            <a:r>
              <a:rPr lang="en-US" dirty="0" err="1" smtClean="0">
                <a:solidFill>
                  <a:srgbClr val="0000FF"/>
                </a:solidFill>
              </a:rPr>
              <a:t>Yếu</a:t>
            </a:r>
            <a:r>
              <a:rPr lang="en-US" dirty="0" smtClean="0">
                <a:solidFill>
                  <a:srgbClr val="0000FF"/>
                </a:solidFill>
              </a:rPr>
              <a:t> </a:t>
            </a:r>
            <a:r>
              <a:rPr lang="en-US" dirty="0" err="1" smtClean="0">
                <a:solidFill>
                  <a:srgbClr val="0000FF"/>
                </a:solidFill>
              </a:rPr>
              <a:t>tố</a:t>
            </a:r>
            <a:r>
              <a:rPr lang="en-US" dirty="0" smtClean="0">
                <a:solidFill>
                  <a:srgbClr val="0000FF"/>
                </a:solidFill>
              </a:rPr>
              <a:t> </a:t>
            </a:r>
            <a:r>
              <a:rPr lang="en-US" dirty="0" err="1" smtClean="0">
                <a:solidFill>
                  <a:srgbClr val="0000FF"/>
                </a:solidFill>
              </a:rPr>
              <a:t>thuộc</a:t>
            </a:r>
            <a:r>
              <a:rPr lang="en-US" dirty="0" smtClean="0">
                <a:solidFill>
                  <a:srgbClr val="0000FF"/>
                </a:solidFill>
              </a:rPr>
              <a:t> </a:t>
            </a:r>
            <a:r>
              <a:rPr lang="en-US" dirty="0" err="1" smtClean="0">
                <a:solidFill>
                  <a:srgbClr val="0000FF"/>
                </a:solidFill>
              </a:rPr>
              <a:t>về</a:t>
            </a:r>
            <a:r>
              <a:rPr lang="en-US" dirty="0" smtClean="0">
                <a:solidFill>
                  <a:srgbClr val="0000FF"/>
                </a:solidFill>
              </a:rPr>
              <a:t> </a:t>
            </a:r>
            <a:r>
              <a:rPr lang="en-US" dirty="0" err="1" smtClean="0">
                <a:solidFill>
                  <a:srgbClr val="0000FF"/>
                </a:solidFill>
              </a:rPr>
              <a:t>cơ</a:t>
            </a:r>
            <a:r>
              <a:rPr lang="en-US" dirty="0" smtClean="0">
                <a:solidFill>
                  <a:srgbClr val="0000FF"/>
                </a:solidFill>
              </a:rPr>
              <a:t> </a:t>
            </a:r>
            <a:r>
              <a:rPr lang="en-US" dirty="0" err="1" smtClean="0">
                <a:solidFill>
                  <a:srgbClr val="0000FF"/>
                </a:solidFill>
              </a:rPr>
              <a:t>địa</a:t>
            </a:r>
            <a:r>
              <a:rPr lang="en-US" dirty="0" smtClean="0">
                <a:solidFill>
                  <a:srgbClr val="0000FF"/>
                </a:solidFill>
              </a:rPr>
              <a:t>, </a:t>
            </a:r>
            <a:r>
              <a:rPr lang="en-US" dirty="0" err="1" smtClean="0">
                <a:solidFill>
                  <a:srgbClr val="0000FF"/>
                </a:solidFill>
              </a:rPr>
              <a:t>mức</a:t>
            </a:r>
            <a:r>
              <a:rPr lang="en-US" dirty="0" smtClean="0">
                <a:solidFill>
                  <a:srgbClr val="0000FF"/>
                </a:solidFill>
              </a:rPr>
              <a:t> </a:t>
            </a:r>
            <a:r>
              <a:rPr lang="en-US" dirty="0" err="1" smtClean="0">
                <a:solidFill>
                  <a:srgbClr val="0000FF"/>
                </a:solidFill>
              </a:rPr>
              <a:t>độ</a:t>
            </a:r>
            <a:r>
              <a:rPr lang="en-US" dirty="0" smtClean="0">
                <a:solidFill>
                  <a:srgbClr val="0000FF"/>
                </a:solidFill>
              </a:rPr>
              <a:t> </a:t>
            </a:r>
            <a:r>
              <a:rPr lang="en-US" dirty="0" err="1" smtClean="0">
                <a:solidFill>
                  <a:srgbClr val="0000FF"/>
                </a:solidFill>
              </a:rPr>
              <a:t>bệnh</a:t>
            </a:r>
            <a:r>
              <a:rPr lang="en-US" dirty="0" smtClean="0">
                <a:solidFill>
                  <a:srgbClr val="0000FF"/>
                </a:solidFill>
              </a:rPr>
              <a:t> ( </a:t>
            </a:r>
            <a:r>
              <a:rPr lang="en-US" dirty="0" err="1" smtClean="0">
                <a:solidFill>
                  <a:srgbClr val="0000FF"/>
                </a:solidFill>
              </a:rPr>
              <a:t>nặng</a:t>
            </a:r>
            <a:r>
              <a:rPr lang="en-US" dirty="0" smtClean="0">
                <a:solidFill>
                  <a:srgbClr val="0000FF"/>
                </a:solidFill>
              </a:rPr>
              <a:t>/ </a:t>
            </a:r>
            <a:r>
              <a:rPr lang="en-US" dirty="0" err="1" smtClean="0">
                <a:solidFill>
                  <a:srgbClr val="0000FF"/>
                </a:solidFill>
              </a:rPr>
              <a:t>nhẹ</a:t>
            </a:r>
            <a:r>
              <a:rPr lang="en-US" dirty="0" smtClean="0">
                <a:solidFill>
                  <a:srgbClr val="0000FF"/>
                </a:solidFill>
              </a:rPr>
              <a:t>, </a:t>
            </a:r>
            <a:r>
              <a:rPr lang="en-US" dirty="0" err="1" smtClean="0">
                <a:solidFill>
                  <a:srgbClr val="0000FF"/>
                </a:solidFill>
              </a:rPr>
              <a:t>cấp</a:t>
            </a:r>
            <a:r>
              <a:rPr lang="en-US" dirty="0" smtClean="0">
                <a:solidFill>
                  <a:srgbClr val="0000FF"/>
                </a:solidFill>
              </a:rPr>
              <a:t>/</a:t>
            </a:r>
            <a:r>
              <a:rPr lang="en-US" dirty="0" err="1" smtClean="0">
                <a:solidFill>
                  <a:srgbClr val="0000FF"/>
                </a:solidFill>
              </a:rPr>
              <a:t>mãn</a:t>
            </a:r>
            <a:r>
              <a:rPr lang="en-US" dirty="0" smtClean="0">
                <a:solidFill>
                  <a:srgbClr val="0000FF"/>
                </a:solidFill>
              </a:rPr>
              <a:t>), </a:t>
            </a:r>
            <a:r>
              <a:rPr lang="en-US" dirty="0" err="1" smtClean="0">
                <a:solidFill>
                  <a:srgbClr val="0000FF"/>
                </a:solidFill>
              </a:rPr>
              <a:t>bệnh</a:t>
            </a:r>
            <a:r>
              <a:rPr lang="en-US" dirty="0" smtClean="0">
                <a:solidFill>
                  <a:srgbClr val="0000FF"/>
                </a:solidFill>
              </a:rPr>
              <a:t> </a:t>
            </a:r>
            <a:r>
              <a:rPr lang="en-US" dirty="0" err="1" smtClean="0">
                <a:solidFill>
                  <a:srgbClr val="0000FF"/>
                </a:solidFill>
              </a:rPr>
              <a:t>mắc</a:t>
            </a:r>
            <a:r>
              <a:rPr lang="en-US" dirty="0" smtClean="0">
                <a:solidFill>
                  <a:srgbClr val="0000FF"/>
                </a:solidFill>
              </a:rPr>
              <a:t> </a:t>
            </a:r>
            <a:r>
              <a:rPr lang="vi-VN" dirty="0" smtClean="0">
                <a:solidFill>
                  <a:srgbClr val="0000FF"/>
                </a:solidFill>
              </a:rPr>
              <a:t>kèm, </a:t>
            </a:r>
            <a:r>
              <a:rPr lang="en-US" dirty="0" err="1" smtClean="0">
                <a:solidFill>
                  <a:srgbClr val="0000FF"/>
                </a:solidFill>
              </a:rPr>
              <a:t>độ</a:t>
            </a:r>
            <a:r>
              <a:rPr lang="en-US" dirty="0" smtClean="0">
                <a:solidFill>
                  <a:srgbClr val="0000FF"/>
                </a:solidFill>
              </a:rPr>
              <a:t> </a:t>
            </a:r>
            <a:r>
              <a:rPr lang="en-US" dirty="0" err="1" smtClean="0">
                <a:solidFill>
                  <a:srgbClr val="0000FF"/>
                </a:solidFill>
              </a:rPr>
              <a:t>tuổi</a:t>
            </a:r>
            <a:r>
              <a:rPr lang="en-US" dirty="0" smtClean="0">
                <a:solidFill>
                  <a:srgbClr val="0000FF"/>
                </a:solidFill>
              </a:rPr>
              <a:t> (BN </a:t>
            </a:r>
            <a:r>
              <a:rPr lang="vi-VN" dirty="0" smtClean="0">
                <a:solidFill>
                  <a:srgbClr val="0000FF"/>
                </a:solidFill>
              </a:rPr>
              <a:t>thuộc đối tượng </a:t>
            </a:r>
            <a:r>
              <a:rPr lang="en-US" dirty="0" err="1" smtClean="0">
                <a:solidFill>
                  <a:srgbClr val="0000FF"/>
                </a:solidFill>
              </a:rPr>
              <a:t>đặc</a:t>
            </a:r>
            <a:r>
              <a:rPr lang="en-US" dirty="0" smtClean="0">
                <a:solidFill>
                  <a:srgbClr val="0000FF"/>
                </a:solidFill>
              </a:rPr>
              <a:t> </a:t>
            </a:r>
            <a:r>
              <a:rPr lang="en-US" dirty="0" err="1" smtClean="0">
                <a:solidFill>
                  <a:srgbClr val="0000FF"/>
                </a:solidFill>
              </a:rPr>
              <a:t>biệt</a:t>
            </a:r>
            <a:r>
              <a:rPr lang="en-US" dirty="0" smtClean="0">
                <a:solidFill>
                  <a:srgbClr val="0000FF"/>
                </a:solidFill>
              </a:rPr>
              <a:t> </a:t>
            </a:r>
            <a:r>
              <a:rPr lang="en-US" dirty="0" err="1" smtClean="0">
                <a:solidFill>
                  <a:srgbClr val="0000FF"/>
                </a:solidFill>
              </a:rPr>
              <a:t>như</a:t>
            </a:r>
            <a:r>
              <a:rPr lang="en-US" dirty="0" smtClean="0">
                <a:solidFill>
                  <a:srgbClr val="0000FF"/>
                </a:solidFill>
              </a:rPr>
              <a:t> </a:t>
            </a:r>
            <a:r>
              <a:rPr lang="en-US" dirty="0" err="1">
                <a:solidFill>
                  <a:srgbClr val="0000FF"/>
                </a:solidFill>
              </a:rPr>
              <a:t>trẻ</a:t>
            </a:r>
            <a:r>
              <a:rPr lang="en-US" dirty="0">
                <a:solidFill>
                  <a:srgbClr val="0000FF"/>
                </a:solidFill>
              </a:rPr>
              <a:t> </a:t>
            </a:r>
            <a:r>
              <a:rPr lang="en-US" dirty="0" err="1">
                <a:solidFill>
                  <a:srgbClr val="0000FF"/>
                </a:solidFill>
              </a:rPr>
              <a:t>sơ</a:t>
            </a:r>
            <a:r>
              <a:rPr lang="en-US" dirty="0">
                <a:solidFill>
                  <a:srgbClr val="0000FF"/>
                </a:solidFill>
              </a:rPr>
              <a:t> </a:t>
            </a:r>
            <a:r>
              <a:rPr lang="en-US" dirty="0" err="1">
                <a:solidFill>
                  <a:srgbClr val="0000FF"/>
                </a:solidFill>
              </a:rPr>
              <a:t>sinh</a:t>
            </a:r>
            <a:r>
              <a:rPr lang="en-US" dirty="0">
                <a:solidFill>
                  <a:srgbClr val="0000FF"/>
                </a:solidFill>
              </a:rPr>
              <a:t>, </a:t>
            </a:r>
            <a:r>
              <a:rPr lang="en-US" dirty="0" err="1">
                <a:solidFill>
                  <a:srgbClr val="0000FF"/>
                </a:solidFill>
              </a:rPr>
              <a:t>trẻ</a:t>
            </a:r>
            <a:r>
              <a:rPr lang="en-US" dirty="0">
                <a:solidFill>
                  <a:srgbClr val="0000FF"/>
                </a:solidFill>
              </a:rPr>
              <a:t> </a:t>
            </a:r>
            <a:r>
              <a:rPr lang="en-US" dirty="0" err="1">
                <a:solidFill>
                  <a:srgbClr val="0000FF"/>
                </a:solidFill>
              </a:rPr>
              <a:t>em</a:t>
            </a:r>
            <a:r>
              <a:rPr lang="en-US" dirty="0">
                <a:solidFill>
                  <a:srgbClr val="0000FF"/>
                </a:solidFill>
              </a:rPr>
              <a:t>, </a:t>
            </a:r>
            <a:r>
              <a:rPr lang="en-US" dirty="0" err="1">
                <a:solidFill>
                  <a:srgbClr val="0000FF"/>
                </a:solidFill>
              </a:rPr>
              <a:t>người</a:t>
            </a:r>
            <a:r>
              <a:rPr lang="en-US" dirty="0">
                <a:solidFill>
                  <a:srgbClr val="0000FF"/>
                </a:solidFill>
              </a:rPr>
              <a:t> </a:t>
            </a:r>
            <a:r>
              <a:rPr lang="en-US" dirty="0" err="1" smtClean="0">
                <a:solidFill>
                  <a:srgbClr val="0000FF"/>
                </a:solidFill>
              </a:rPr>
              <a:t>cao</a:t>
            </a:r>
            <a:r>
              <a:rPr lang="vi-VN" dirty="0" smtClean="0">
                <a:solidFill>
                  <a:srgbClr val="0000FF"/>
                </a:solidFill>
              </a:rPr>
              <a:t>  </a:t>
            </a:r>
            <a:r>
              <a:rPr lang="en-US" dirty="0" err="1" smtClean="0">
                <a:solidFill>
                  <a:srgbClr val="0000FF"/>
                </a:solidFill>
              </a:rPr>
              <a:t>tuổi</a:t>
            </a:r>
            <a:r>
              <a:rPr lang="en-US" dirty="0">
                <a:solidFill>
                  <a:srgbClr val="0000FF"/>
                </a:solidFill>
              </a:rPr>
              <a:t>, </a:t>
            </a:r>
            <a:r>
              <a:rPr lang="en-US" dirty="0" err="1">
                <a:solidFill>
                  <a:srgbClr val="0000FF"/>
                </a:solidFill>
              </a:rPr>
              <a:t>phụ</a:t>
            </a:r>
            <a:r>
              <a:rPr lang="en-US" dirty="0">
                <a:solidFill>
                  <a:srgbClr val="0000FF"/>
                </a:solidFill>
              </a:rPr>
              <a:t> </a:t>
            </a:r>
            <a:r>
              <a:rPr lang="en-US" dirty="0" err="1">
                <a:solidFill>
                  <a:srgbClr val="0000FF"/>
                </a:solidFill>
              </a:rPr>
              <a:t>nữ</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thai</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cho</a:t>
            </a:r>
            <a:r>
              <a:rPr lang="en-US" dirty="0">
                <a:solidFill>
                  <a:srgbClr val="0000FF"/>
                </a:solidFill>
              </a:rPr>
              <a:t> con </a:t>
            </a:r>
            <a:r>
              <a:rPr lang="en-US" dirty="0" err="1">
                <a:solidFill>
                  <a:srgbClr val="0000FF"/>
                </a:solidFill>
              </a:rPr>
              <a:t>bú</a:t>
            </a:r>
            <a:r>
              <a:rPr lang="en-US" dirty="0">
                <a:solidFill>
                  <a:srgbClr val="0000FF"/>
                </a:solidFill>
              </a:rPr>
              <a:t> </a:t>
            </a:r>
            <a:r>
              <a:rPr lang="en-US" dirty="0" err="1">
                <a:solidFill>
                  <a:srgbClr val="0000FF"/>
                </a:solidFill>
              </a:rPr>
              <a:t>dược</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thuốc</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sự</a:t>
            </a:r>
            <a:r>
              <a:rPr lang="en-US" dirty="0">
                <a:solidFill>
                  <a:srgbClr val="0000FF"/>
                </a:solidFill>
              </a:rPr>
              <a:t> </a:t>
            </a:r>
            <a:r>
              <a:rPr lang="en-US" dirty="0" err="1">
                <a:solidFill>
                  <a:srgbClr val="0000FF"/>
                </a:solidFill>
              </a:rPr>
              <a:t>khác</a:t>
            </a:r>
            <a:r>
              <a:rPr lang="en-US" dirty="0">
                <a:solidFill>
                  <a:srgbClr val="0000FF"/>
                </a:solidFill>
              </a:rPr>
              <a:t> </a:t>
            </a:r>
            <a:r>
              <a:rPr lang="en-US" dirty="0" err="1" smtClean="0">
                <a:solidFill>
                  <a:srgbClr val="0000FF"/>
                </a:solidFill>
              </a:rPr>
              <a:t>biệt</a:t>
            </a:r>
            <a:r>
              <a:rPr lang="en-US" dirty="0" smtClean="0">
                <a:solidFill>
                  <a:srgbClr val="0000FF"/>
                </a:solidFill>
              </a:rPr>
              <a:t>) </a:t>
            </a:r>
            <a:r>
              <a:rPr lang="en-US" dirty="0" err="1" smtClean="0">
                <a:solidFill>
                  <a:srgbClr val="0000FF"/>
                </a:solidFill>
              </a:rPr>
              <a:t>dẫn</a:t>
            </a:r>
            <a:r>
              <a:rPr lang="en-US" dirty="0" smtClean="0">
                <a:solidFill>
                  <a:srgbClr val="0000FF"/>
                </a:solidFill>
              </a:rPr>
              <a:t> </a:t>
            </a:r>
            <a:r>
              <a:rPr lang="en-US" dirty="0" err="1" smtClean="0">
                <a:solidFill>
                  <a:srgbClr val="0000FF"/>
                </a:solidFill>
              </a:rPr>
              <a:t>đến</a:t>
            </a:r>
            <a:r>
              <a:rPr lang="en-US" dirty="0" smtClean="0">
                <a:solidFill>
                  <a:srgbClr val="0000FF"/>
                </a:solidFill>
              </a:rPr>
              <a:t> </a:t>
            </a:r>
            <a:r>
              <a:rPr lang="en-US" dirty="0" err="1">
                <a:solidFill>
                  <a:srgbClr val="0000FF"/>
                </a:solidFill>
              </a:rPr>
              <a:t>nguy</a:t>
            </a:r>
            <a:r>
              <a:rPr lang="en-US" dirty="0">
                <a:solidFill>
                  <a:srgbClr val="0000FF"/>
                </a:solidFill>
              </a:rPr>
              <a:t> </a:t>
            </a:r>
            <a:r>
              <a:rPr lang="en-US" dirty="0" err="1">
                <a:solidFill>
                  <a:srgbClr val="0000FF"/>
                </a:solidFill>
              </a:rPr>
              <a:t>cơ</a:t>
            </a:r>
            <a:r>
              <a:rPr lang="en-US" dirty="0">
                <a:solidFill>
                  <a:srgbClr val="0000FF"/>
                </a:solidFill>
              </a:rPr>
              <a:t> </a:t>
            </a:r>
            <a:r>
              <a:rPr lang="en-US" dirty="0" err="1" smtClean="0">
                <a:solidFill>
                  <a:srgbClr val="0000FF"/>
                </a:solidFill>
              </a:rPr>
              <a:t>xảy</a:t>
            </a:r>
            <a:r>
              <a:rPr lang="en-US" dirty="0" smtClean="0">
                <a:solidFill>
                  <a:srgbClr val="0000FF"/>
                </a:solidFill>
              </a:rPr>
              <a:t> </a:t>
            </a:r>
            <a:r>
              <a:rPr lang="en-US" dirty="0" err="1">
                <a:solidFill>
                  <a:srgbClr val="0000FF"/>
                </a:solidFill>
              </a:rPr>
              <a:t>ra</a:t>
            </a:r>
            <a:r>
              <a:rPr lang="en-US" dirty="0">
                <a:solidFill>
                  <a:srgbClr val="0000FF"/>
                </a:solidFill>
              </a:rPr>
              <a:t> </a:t>
            </a:r>
            <a:r>
              <a:rPr lang="en-US" dirty="0" smtClean="0">
                <a:solidFill>
                  <a:srgbClr val="0000FF"/>
                </a:solidFill>
              </a:rPr>
              <a:t>    </a:t>
            </a:r>
            <a:r>
              <a:rPr lang="en-US" dirty="0" err="1" smtClean="0">
                <a:solidFill>
                  <a:srgbClr val="0000FF"/>
                </a:solidFill>
              </a:rPr>
              <a:t>tương</a:t>
            </a:r>
            <a:r>
              <a:rPr lang="en-US" dirty="0" smtClean="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cao</a:t>
            </a:r>
            <a:r>
              <a:rPr lang="en-US" dirty="0">
                <a:solidFill>
                  <a:srgbClr val="0000FF"/>
                </a:solidFill>
              </a:rPr>
              <a:t> </a:t>
            </a:r>
            <a:r>
              <a:rPr lang="en-US" dirty="0" err="1">
                <a:solidFill>
                  <a:srgbClr val="0000FF"/>
                </a:solidFill>
              </a:rPr>
              <a:t>hơn</a:t>
            </a:r>
            <a:r>
              <a:rPr lang="en-US" dirty="0">
                <a:solidFill>
                  <a:srgbClr val="0000FF"/>
                </a:solidFill>
              </a:rPr>
              <a:t> </a:t>
            </a:r>
            <a:r>
              <a:rPr lang="en-US" dirty="0" err="1">
                <a:solidFill>
                  <a:srgbClr val="0000FF"/>
                </a:solidFill>
              </a:rPr>
              <a:t>đối</a:t>
            </a:r>
            <a:r>
              <a:rPr lang="en-US" dirty="0">
                <a:solidFill>
                  <a:srgbClr val="0000FF"/>
                </a:solidFill>
              </a:rPr>
              <a:t> </a:t>
            </a:r>
            <a:r>
              <a:rPr lang="en-US" dirty="0" err="1" smtClean="0">
                <a:solidFill>
                  <a:srgbClr val="0000FF"/>
                </a:solidFill>
              </a:rPr>
              <a:t>tượng</a:t>
            </a:r>
            <a:r>
              <a:rPr lang="en-US" dirty="0" smtClean="0">
                <a:solidFill>
                  <a:srgbClr val="0000FF"/>
                </a:solidFill>
              </a:rPr>
              <a:t> </a:t>
            </a:r>
            <a:r>
              <a:rPr lang="en-US" dirty="0" err="1" smtClean="0">
                <a:solidFill>
                  <a:srgbClr val="0000FF"/>
                </a:solidFill>
              </a:rPr>
              <a:t>bệnh</a:t>
            </a:r>
            <a:r>
              <a:rPr lang="en-US" dirty="0" smtClean="0">
                <a:solidFill>
                  <a:srgbClr val="0000FF"/>
                </a:solidFill>
              </a:rPr>
              <a:t> </a:t>
            </a:r>
            <a:r>
              <a:rPr lang="en-US" dirty="0" err="1">
                <a:solidFill>
                  <a:srgbClr val="0000FF"/>
                </a:solidFill>
              </a:rPr>
              <a:t>nhân</a:t>
            </a:r>
            <a:r>
              <a:rPr lang="en-US" dirty="0">
                <a:solidFill>
                  <a:srgbClr val="0000FF"/>
                </a:solidFill>
              </a:rPr>
              <a:t> </a:t>
            </a:r>
            <a:r>
              <a:rPr lang="en-US" dirty="0" err="1">
                <a:solidFill>
                  <a:srgbClr val="0000FF"/>
                </a:solidFill>
              </a:rPr>
              <a:t>bình</a:t>
            </a:r>
            <a:r>
              <a:rPr lang="en-US" dirty="0">
                <a:solidFill>
                  <a:srgbClr val="0000FF"/>
                </a:solidFill>
              </a:rPr>
              <a:t> </a:t>
            </a:r>
            <a:r>
              <a:rPr lang="en-US" dirty="0" err="1" smtClean="0">
                <a:solidFill>
                  <a:srgbClr val="0000FF"/>
                </a:solidFill>
              </a:rPr>
              <a:t>thường</a:t>
            </a:r>
            <a:r>
              <a:rPr lang="en-US" dirty="0" smtClean="0">
                <a:solidFill>
                  <a:srgbClr val="0000FF"/>
                </a:solidFill>
              </a:rPr>
              <a:t>… </a:t>
            </a:r>
            <a:endParaRPr lang="en-US" dirty="0">
              <a:solidFill>
                <a:srgbClr val="0000FF"/>
              </a:solidFill>
            </a:endParaRPr>
          </a:p>
        </p:txBody>
      </p:sp>
    </p:spTree>
    <p:extLst>
      <p:ext uri="{BB962C8B-B14F-4D97-AF65-F5344CB8AC3E}">
        <p14:creationId xmlns:p14="http://schemas.microsoft.com/office/powerpoint/2010/main" val="301475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33"/>
          </a:solidFill>
        </p:spPr>
        <p:txBody>
          <a:bodyPr/>
          <a:lstStyle/>
          <a:p>
            <a:r>
              <a:rPr lang="en-US" dirty="0" err="1" smtClean="0">
                <a:solidFill>
                  <a:srgbClr val="0000FF"/>
                </a:solidFill>
              </a:rPr>
              <a:t>Yếu</a:t>
            </a:r>
            <a:r>
              <a:rPr lang="en-US" dirty="0" smtClean="0">
                <a:solidFill>
                  <a:srgbClr val="0000FF"/>
                </a:solidFill>
              </a:rPr>
              <a:t> </a:t>
            </a:r>
            <a:r>
              <a:rPr lang="en-US" dirty="0" err="1" smtClean="0">
                <a:solidFill>
                  <a:srgbClr val="0000FF"/>
                </a:solidFill>
              </a:rPr>
              <a:t>tố</a:t>
            </a:r>
            <a:r>
              <a:rPr lang="en-US" dirty="0" smtClean="0">
                <a:solidFill>
                  <a:srgbClr val="0000FF"/>
                </a:solidFill>
              </a:rPr>
              <a:t> </a:t>
            </a:r>
            <a:r>
              <a:rPr lang="en-US" dirty="0" err="1" smtClean="0">
                <a:solidFill>
                  <a:srgbClr val="0000FF"/>
                </a:solidFill>
              </a:rPr>
              <a:t>ảnh</a:t>
            </a:r>
            <a:r>
              <a:rPr lang="en-US" dirty="0" smtClean="0">
                <a:solidFill>
                  <a:srgbClr val="0000FF"/>
                </a:solidFill>
              </a:rPr>
              <a:t> </a:t>
            </a:r>
            <a:r>
              <a:rPr lang="en-US" dirty="0" err="1" smtClean="0">
                <a:solidFill>
                  <a:srgbClr val="0000FF"/>
                </a:solidFill>
              </a:rPr>
              <a:t>hưởng</a:t>
            </a:r>
            <a:r>
              <a:rPr lang="en-US" dirty="0" smtClean="0">
                <a:solidFill>
                  <a:srgbClr val="0000FF"/>
                </a:solidFill>
              </a:rPr>
              <a:t> </a:t>
            </a:r>
            <a:r>
              <a:rPr lang="en-US" dirty="0" err="1" smtClean="0">
                <a:solidFill>
                  <a:srgbClr val="0000FF"/>
                </a:solidFill>
              </a:rPr>
              <a:t>đến</a:t>
            </a:r>
            <a:r>
              <a:rPr lang="en-US" dirty="0" smtClean="0">
                <a:solidFill>
                  <a:srgbClr val="0000FF"/>
                </a:solidFill>
              </a:rPr>
              <a:t> TTT</a:t>
            </a:r>
            <a:endParaRPr lang="en-US" dirty="0">
              <a:solidFill>
                <a:srgbClr val="0000FF"/>
              </a:solidFill>
            </a:endParaRPr>
          </a:p>
        </p:txBody>
      </p:sp>
      <p:sp>
        <p:nvSpPr>
          <p:cNvPr id="14" name="Left Arrow 13"/>
          <p:cNvSpPr/>
          <p:nvPr/>
        </p:nvSpPr>
        <p:spPr>
          <a:xfrm>
            <a:off x="5151055" y="1059582"/>
            <a:ext cx="2486076" cy="187220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Cán</a:t>
            </a:r>
            <a:r>
              <a:rPr lang="en-US" dirty="0" smtClean="0"/>
              <a:t> </a:t>
            </a:r>
            <a:r>
              <a:rPr lang="en-US" dirty="0" err="1" smtClean="0"/>
              <a:t>bộ</a:t>
            </a:r>
            <a:r>
              <a:rPr lang="en-US" dirty="0" smtClean="0"/>
              <a:t> y </a:t>
            </a:r>
            <a:r>
              <a:rPr lang="en-US" dirty="0" err="1" smtClean="0"/>
              <a:t>tế</a:t>
            </a:r>
            <a:endParaRPr lang="en-US" dirty="0"/>
          </a:p>
        </p:txBody>
      </p:sp>
      <p:sp>
        <p:nvSpPr>
          <p:cNvPr id="15" name="Oval 14"/>
          <p:cNvSpPr/>
          <p:nvPr/>
        </p:nvSpPr>
        <p:spPr>
          <a:xfrm>
            <a:off x="2342743" y="1419622"/>
            <a:ext cx="2808312" cy="11521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Tương</a:t>
            </a:r>
            <a:r>
              <a:rPr lang="en-US" dirty="0" smtClean="0"/>
              <a:t> </a:t>
            </a:r>
            <a:r>
              <a:rPr lang="en-US" dirty="0" err="1" smtClean="0"/>
              <a:t>tác</a:t>
            </a:r>
            <a:r>
              <a:rPr lang="en-US" dirty="0" smtClean="0"/>
              <a:t> </a:t>
            </a:r>
            <a:r>
              <a:rPr lang="en-US" dirty="0" err="1" smtClean="0"/>
              <a:t>thuốc</a:t>
            </a:r>
            <a:endParaRPr lang="en-US" dirty="0"/>
          </a:p>
        </p:txBody>
      </p:sp>
      <p:sp>
        <p:nvSpPr>
          <p:cNvPr id="16" name="TextBox 15"/>
          <p:cNvSpPr txBox="1"/>
          <p:nvPr/>
        </p:nvSpPr>
        <p:spPr>
          <a:xfrm>
            <a:off x="0" y="3003798"/>
            <a:ext cx="9144000" cy="1754326"/>
          </a:xfrm>
          <a:prstGeom prst="rect">
            <a:avLst/>
          </a:prstGeom>
          <a:noFill/>
        </p:spPr>
        <p:txBody>
          <a:bodyPr wrap="square" rtlCol="0">
            <a:spAutoFit/>
          </a:bodyPr>
          <a:lstStyle/>
          <a:p>
            <a:r>
              <a:rPr lang="pt-BR" b="1" i="1" dirty="0" smtClean="0">
                <a:solidFill>
                  <a:srgbClr val="0000FF"/>
                </a:solidFill>
              </a:rPr>
              <a:t>Yếu </a:t>
            </a:r>
            <a:r>
              <a:rPr lang="pt-BR" b="1" i="1" dirty="0">
                <a:solidFill>
                  <a:srgbClr val="0000FF"/>
                </a:solidFill>
              </a:rPr>
              <a:t>tố thuộc về cán bộ y </a:t>
            </a:r>
            <a:r>
              <a:rPr lang="pt-BR" b="1" i="1" dirty="0" smtClean="0">
                <a:solidFill>
                  <a:srgbClr val="0000FF"/>
                </a:solidFill>
              </a:rPr>
              <a:t>tế</a:t>
            </a:r>
            <a:r>
              <a:rPr lang="vi-VN" b="1" i="1" dirty="0" smtClean="0">
                <a:solidFill>
                  <a:srgbClr val="0000FF"/>
                </a:solidFill>
              </a:rPr>
              <a:t>:</a:t>
            </a:r>
          </a:p>
          <a:p>
            <a:pPr algn="just"/>
            <a:r>
              <a:rPr lang="vi-VN" i="1" dirty="0" smtClean="0">
                <a:solidFill>
                  <a:srgbClr val="0000FF"/>
                </a:solidFill>
              </a:rPr>
              <a:t>Bao gồm: cập nhật </a:t>
            </a:r>
            <a:r>
              <a:rPr lang="en-US" i="1" dirty="0" err="1" smtClean="0">
                <a:solidFill>
                  <a:srgbClr val="0000FF"/>
                </a:solidFill>
              </a:rPr>
              <a:t>mới</a:t>
            </a:r>
            <a:r>
              <a:rPr lang="en-US" i="1" dirty="0" smtClean="0">
                <a:solidFill>
                  <a:srgbClr val="0000FF"/>
                </a:solidFill>
              </a:rPr>
              <a:t> </a:t>
            </a:r>
            <a:r>
              <a:rPr lang="vi-VN" i="1" dirty="0" smtClean="0">
                <a:solidFill>
                  <a:srgbClr val="0000FF"/>
                </a:solidFill>
              </a:rPr>
              <a:t>về TTT</a:t>
            </a:r>
            <a:r>
              <a:rPr lang="en-US" i="1" dirty="0" smtClean="0">
                <a:solidFill>
                  <a:srgbClr val="0000FF"/>
                </a:solidFill>
              </a:rPr>
              <a:t> </a:t>
            </a:r>
            <a:r>
              <a:rPr lang="en-US" i="1" dirty="0" err="1" smtClean="0">
                <a:solidFill>
                  <a:srgbClr val="0000FF"/>
                </a:solidFill>
              </a:rPr>
              <a:t>chưa</a:t>
            </a:r>
            <a:r>
              <a:rPr lang="en-US" i="1" dirty="0" smtClean="0">
                <a:solidFill>
                  <a:srgbClr val="0000FF"/>
                </a:solidFill>
              </a:rPr>
              <a:t> </a:t>
            </a:r>
            <a:r>
              <a:rPr lang="en-US" i="1" dirty="0" err="1" smtClean="0">
                <a:solidFill>
                  <a:srgbClr val="0000FF"/>
                </a:solidFill>
              </a:rPr>
              <a:t>kịp</a:t>
            </a:r>
            <a:r>
              <a:rPr lang="en-US" i="1" dirty="0" smtClean="0">
                <a:solidFill>
                  <a:srgbClr val="0000FF"/>
                </a:solidFill>
              </a:rPr>
              <a:t> </a:t>
            </a:r>
            <a:r>
              <a:rPr lang="en-US" i="1" dirty="0" err="1" smtClean="0">
                <a:solidFill>
                  <a:srgbClr val="0000FF"/>
                </a:solidFill>
              </a:rPr>
              <a:t>thời</a:t>
            </a:r>
            <a:r>
              <a:rPr lang="vi-VN" i="1" dirty="0" smtClean="0">
                <a:solidFill>
                  <a:srgbClr val="0000FF"/>
                </a:solidFill>
              </a:rPr>
              <a:t>, khai thác tiền sử sd th</a:t>
            </a:r>
            <a:r>
              <a:rPr lang="en-US" i="1" dirty="0" err="1" smtClean="0">
                <a:solidFill>
                  <a:srgbClr val="0000FF"/>
                </a:solidFill>
              </a:rPr>
              <a:t>uốc</a:t>
            </a:r>
            <a:r>
              <a:rPr lang="en-US" i="1" dirty="0" smtClean="0">
                <a:solidFill>
                  <a:srgbClr val="0000FF"/>
                </a:solidFill>
              </a:rPr>
              <a:t> </a:t>
            </a:r>
            <a:r>
              <a:rPr lang="en-US" i="1" dirty="0" err="1" smtClean="0">
                <a:solidFill>
                  <a:srgbClr val="0000FF"/>
                </a:solidFill>
              </a:rPr>
              <a:t>chưa</a:t>
            </a:r>
            <a:r>
              <a:rPr lang="en-US" i="1" dirty="0" smtClean="0">
                <a:solidFill>
                  <a:srgbClr val="0000FF"/>
                </a:solidFill>
              </a:rPr>
              <a:t> </a:t>
            </a:r>
            <a:r>
              <a:rPr lang="en-US" i="1" dirty="0" err="1" smtClean="0">
                <a:solidFill>
                  <a:srgbClr val="0000FF"/>
                </a:solidFill>
              </a:rPr>
              <a:t>đầy</a:t>
            </a:r>
            <a:r>
              <a:rPr lang="en-US" i="1" dirty="0" smtClean="0">
                <a:solidFill>
                  <a:srgbClr val="0000FF"/>
                </a:solidFill>
              </a:rPr>
              <a:t> </a:t>
            </a:r>
            <a:r>
              <a:rPr lang="en-US" i="1" dirty="0" err="1" smtClean="0">
                <a:solidFill>
                  <a:srgbClr val="0000FF"/>
                </a:solidFill>
              </a:rPr>
              <a:t>đủ</a:t>
            </a:r>
            <a:r>
              <a:rPr lang="en-US" i="1" dirty="0" smtClean="0">
                <a:solidFill>
                  <a:srgbClr val="0000FF"/>
                </a:solidFill>
              </a:rPr>
              <a:t>     </a:t>
            </a:r>
            <a:r>
              <a:rPr lang="en-US" i="1" dirty="0" err="1" smtClean="0">
                <a:solidFill>
                  <a:srgbClr val="0000FF"/>
                </a:solidFill>
              </a:rPr>
              <a:t>hoặc</a:t>
            </a:r>
            <a:r>
              <a:rPr lang="en-US" i="1" dirty="0" smtClean="0">
                <a:solidFill>
                  <a:srgbClr val="0000FF"/>
                </a:solidFill>
              </a:rPr>
              <a:t> </a:t>
            </a:r>
            <a:r>
              <a:rPr lang="en-US" i="1" dirty="0" err="1" smtClean="0">
                <a:solidFill>
                  <a:srgbClr val="0000FF"/>
                </a:solidFill>
              </a:rPr>
              <a:t>chưa</a:t>
            </a:r>
            <a:r>
              <a:rPr lang="en-US" i="1" dirty="0" smtClean="0">
                <a:solidFill>
                  <a:srgbClr val="0000FF"/>
                </a:solidFill>
              </a:rPr>
              <a:t> </a:t>
            </a:r>
            <a:r>
              <a:rPr lang="en-US" i="1" dirty="0" err="1" smtClean="0">
                <a:solidFill>
                  <a:srgbClr val="0000FF"/>
                </a:solidFill>
              </a:rPr>
              <a:t>ghi</a:t>
            </a:r>
            <a:r>
              <a:rPr lang="en-US" i="1" dirty="0" smtClean="0">
                <a:solidFill>
                  <a:srgbClr val="0000FF"/>
                </a:solidFill>
              </a:rPr>
              <a:t> </a:t>
            </a:r>
            <a:r>
              <a:rPr lang="en-US" i="1" dirty="0" err="1" smtClean="0">
                <a:solidFill>
                  <a:srgbClr val="0000FF"/>
                </a:solidFill>
              </a:rPr>
              <a:t>chép</a:t>
            </a:r>
            <a:r>
              <a:rPr lang="en-US" i="1" dirty="0" smtClean="0">
                <a:solidFill>
                  <a:srgbClr val="0000FF"/>
                </a:solidFill>
              </a:rPr>
              <a:t> </a:t>
            </a:r>
            <a:r>
              <a:rPr lang="en-US" i="1" dirty="0" err="1" smtClean="0">
                <a:solidFill>
                  <a:srgbClr val="0000FF"/>
                </a:solidFill>
              </a:rPr>
              <a:t>vào</a:t>
            </a:r>
            <a:r>
              <a:rPr lang="en-US" i="1" dirty="0" smtClean="0">
                <a:solidFill>
                  <a:srgbClr val="0000FF"/>
                </a:solidFill>
              </a:rPr>
              <a:t> </a:t>
            </a:r>
            <a:r>
              <a:rPr lang="en-US" i="1" dirty="0" err="1" smtClean="0">
                <a:solidFill>
                  <a:srgbClr val="0000FF"/>
                </a:solidFill>
              </a:rPr>
              <a:t>bệnh</a:t>
            </a:r>
            <a:r>
              <a:rPr lang="en-US" i="1" dirty="0" smtClean="0">
                <a:solidFill>
                  <a:srgbClr val="0000FF"/>
                </a:solidFill>
              </a:rPr>
              <a:t> </a:t>
            </a:r>
            <a:r>
              <a:rPr lang="en-US" i="1" dirty="0" err="1" smtClean="0">
                <a:solidFill>
                  <a:srgbClr val="0000FF"/>
                </a:solidFill>
              </a:rPr>
              <a:t>án</a:t>
            </a:r>
            <a:r>
              <a:rPr lang="en-US" i="1" dirty="0" smtClean="0">
                <a:solidFill>
                  <a:srgbClr val="0000FF"/>
                </a:solidFill>
              </a:rPr>
              <a:t> </a:t>
            </a:r>
            <a:r>
              <a:rPr lang="en-US" i="1" dirty="0" err="1" smtClean="0">
                <a:solidFill>
                  <a:srgbClr val="0000FF"/>
                </a:solidFill>
              </a:rPr>
              <a:t>hoặc</a:t>
            </a:r>
            <a:r>
              <a:rPr lang="en-US" i="1" dirty="0" smtClean="0">
                <a:solidFill>
                  <a:srgbClr val="0000FF"/>
                </a:solidFill>
              </a:rPr>
              <a:t> </a:t>
            </a:r>
            <a:r>
              <a:rPr lang="en-US" i="1" dirty="0" err="1" smtClean="0">
                <a:solidFill>
                  <a:srgbClr val="0000FF"/>
                </a:solidFill>
              </a:rPr>
              <a:t>sổ</a:t>
            </a:r>
            <a:r>
              <a:rPr lang="en-US" i="1" dirty="0" smtClean="0">
                <a:solidFill>
                  <a:srgbClr val="0000FF"/>
                </a:solidFill>
              </a:rPr>
              <a:t> </a:t>
            </a:r>
            <a:r>
              <a:rPr lang="en-US" i="1" dirty="0" err="1" smtClean="0">
                <a:solidFill>
                  <a:srgbClr val="0000FF"/>
                </a:solidFill>
              </a:rPr>
              <a:t>khám</a:t>
            </a:r>
            <a:r>
              <a:rPr lang="en-US" i="1" dirty="0" smtClean="0">
                <a:solidFill>
                  <a:srgbClr val="0000FF"/>
                </a:solidFill>
              </a:rPr>
              <a:t> </a:t>
            </a:r>
            <a:r>
              <a:rPr lang="en-US" i="1" dirty="0" err="1" smtClean="0">
                <a:solidFill>
                  <a:srgbClr val="0000FF"/>
                </a:solidFill>
              </a:rPr>
              <a:t>bệnh</a:t>
            </a:r>
            <a:endParaRPr lang="en-US" dirty="0">
              <a:solidFill>
                <a:srgbClr val="0000FF"/>
              </a:solidFill>
            </a:endParaRPr>
          </a:p>
          <a:p>
            <a:pPr algn="just"/>
            <a:r>
              <a:rPr lang="en-US" dirty="0" err="1">
                <a:solidFill>
                  <a:srgbClr val="0000FF"/>
                </a:solidFill>
              </a:rPr>
              <a:t>Nếu</a:t>
            </a:r>
            <a:r>
              <a:rPr lang="en-US" dirty="0">
                <a:solidFill>
                  <a:srgbClr val="0000FF"/>
                </a:solidFill>
              </a:rPr>
              <a:t> </a:t>
            </a:r>
            <a:r>
              <a:rPr lang="en-US" dirty="0" err="1">
                <a:solidFill>
                  <a:srgbClr val="0000FF"/>
                </a:solidFill>
              </a:rPr>
              <a:t>bệnh</a:t>
            </a:r>
            <a:r>
              <a:rPr lang="en-US" dirty="0">
                <a:solidFill>
                  <a:srgbClr val="0000FF"/>
                </a:solidFill>
              </a:rPr>
              <a:t> </a:t>
            </a:r>
            <a:r>
              <a:rPr lang="en-US" dirty="0" err="1">
                <a:solidFill>
                  <a:srgbClr val="0000FF"/>
                </a:solidFill>
              </a:rPr>
              <a:t>nhân</a:t>
            </a:r>
            <a:r>
              <a:rPr lang="en-US" dirty="0">
                <a:solidFill>
                  <a:srgbClr val="0000FF"/>
                </a:solidFill>
              </a:rPr>
              <a:t> </a:t>
            </a:r>
            <a:r>
              <a:rPr lang="en-US" dirty="0" err="1">
                <a:solidFill>
                  <a:srgbClr val="0000FF"/>
                </a:solidFill>
              </a:rPr>
              <a:t>được</a:t>
            </a:r>
            <a:r>
              <a:rPr lang="en-US" dirty="0">
                <a:solidFill>
                  <a:srgbClr val="0000FF"/>
                </a:solidFill>
              </a:rPr>
              <a:t> </a:t>
            </a:r>
            <a:r>
              <a:rPr lang="en-US" dirty="0" err="1">
                <a:solidFill>
                  <a:srgbClr val="0000FF"/>
                </a:solidFill>
              </a:rPr>
              <a:t>điều</a:t>
            </a:r>
            <a:r>
              <a:rPr lang="en-US" dirty="0">
                <a:solidFill>
                  <a:srgbClr val="0000FF"/>
                </a:solidFill>
              </a:rPr>
              <a:t> </a:t>
            </a:r>
            <a:r>
              <a:rPr lang="en-US" dirty="0" err="1">
                <a:solidFill>
                  <a:srgbClr val="0000FF"/>
                </a:solidFill>
              </a:rPr>
              <a:t>trị</a:t>
            </a:r>
            <a:r>
              <a:rPr lang="en-US" dirty="0">
                <a:solidFill>
                  <a:srgbClr val="0000FF"/>
                </a:solidFill>
              </a:rPr>
              <a:t> </a:t>
            </a:r>
            <a:r>
              <a:rPr lang="en-US" dirty="0" err="1">
                <a:solidFill>
                  <a:srgbClr val="0000FF"/>
                </a:solidFill>
              </a:rPr>
              <a:t>bởi</a:t>
            </a:r>
            <a:r>
              <a:rPr lang="en-US" dirty="0">
                <a:solidFill>
                  <a:srgbClr val="0000FF"/>
                </a:solidFill>
              </a:rPr>
              <a:t> </a:t>
            </a:r>
            <a:r>
              <a:rPr lang="en-US" dirty="0" err="1">
                <a:solidFill>
                  <a:srgbClr val="0000FF"/>
                </a:solidFill>
              </a:rPr>
              <a:t>nhiều</a:t>
            </a:r>
            <a:r>
              <a:rPr lang="en-US" dirty="0">
                <a:solidFill>
                  <a:srgbClr val="0000FF"/>
                </a:solidFill>
              </a:rPr>
              <a:t> </a:t>
            </a:r>
            <a:r>
              <a:rPr lang="en-US" dirty="0" err="1">
                <a:solidFill>
                  <a:srgbClr val="0000FF"/>
                </a:solidFill>
              </a:rPr>
              <a:t>bác</a:t>
            </a:r>
            <a:r>
              <a:rPr lang="en-US" dirty="0">
                <a:solidFill>
                  <a:srgbClr val="0000FF"/>
                </a:solidFill>
              </a:rPr>
              <a:t> </a:t>
            </a:r>
            <a:r>
              <a:rPr lang="en-US" dirty="0" err="1">
                <a:solidFill>
                  <a:srgbClr val="0000FF"/>
                </a:solidFill>
              </a:rPr>
              <a:t>sỹ</a:t>
            </a:r>
            <a:r>
              <a:rPr lang="en-US" dirty="0">
                <a:solidFill>
                  <a:srgbClr val="0000FF"/>
                </a:solidFill>
              </a:rPr>
              <a:t> </a:t>
            </a:r>
            <a:r>
              <a:rPr lang="en-US" dirty="0" err="1">
                <a:solidFill>
                  <a:srgbClr val="0000FF"/>
                </a:solidFill>
              </a:rPr>
              <a:t>cùng</a:t>
            </a:r>
            <a:r>
              <a:rPr lang="en-US" dirty="0">
                <a:solidFill>
                  <a:srgbClr val="0000FF"/>
                </a:solidFill>
              </a:rPr>
              <a:t> </a:t>
            </a:r>
            <a:r>
              <a:rPr lang="en-US" dirty="0" err="1">
                <a:solidFill>
                  <a:srgbClr val="0000FF"/>
                </a:solidFill>
              </a:rPr>
              <a:t>lúc</a:t>
            </a:r>
            <a:r>
              <a:rPr lang="en-US" dirty="0">
                <a:solidFill>
                  <a:srgbClr val="0000FF"/>
                </a:solidFill>
              </a:rPr>
              <a:t>, </a:t>
            </a:r>
            <a:r>
              <a:rPr lang="en-US" dirty="0" err="1">
                <a:solidFill>
                  <a:srgbClr val="0000FF"/>
                </a:solidFill>
              </a:rPr>
              <a:t>mỗi</a:t>
            </a:r>
            <a:r>
              <a:rPr lang="en-US" dirty="0">
                <a:solidFill>
                  <a:srgbClr val="0000FF"/>
                </a:solidFill>
              </a:rPr>
              <a:t> </a:t>
            </a:r>
            <a:r>
              <a:rPr lang="en-US" dirty="0" err="1">
                <a:solidFill>
                  <a:srgbClr val="0000FF"/>
                </a:solidFill>
              </a:rPr>
              <a:t>bác</a:t>
            </a:r>
            <a:r>
              <a:rPr lang="en-US" dirty="0">
                <a:solidFill>
                  <a:srgbClr val="0000FF"/>
                </a:solidFill>
              </a:rPr>
              <a:t> </a:t>
            </a:r>
            <a:r>
              <a:rPr lang="en-US" dirty="0" err="1">
                <a:solidFill>
                  <a:srgbClr val="0000FF"/>
                </a:solidFill>
              </a:rPr>
              <a:t>sỹ</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thể</a:t>
            </a:r>
            <a:r>
              <a:rPr lang="en-US" dirty="0">
                <a:solidFill>
                  <a:srgbClr val="0000FF"/>
                </a:solidFill>
              </a:rPr>
              <a:t> </a:t>
            </a:r>
            <a:r>
              <a:rPr lang="en-US" dirty="0" err="1" smtClean="0">
                <a:solidFill>
                  <a:srgbClr val="0000FF"/>
                </a:solidFill>
              </a:rPr>
              <a:t>không</a:t>
            </a:r>
            <a:r>
              <a:rPr lang="en-US" dirty="0">
                <a:solidFill>
                  <a:srgbClr val="0000FF"/>
                </a:solidFill>
              </a:rPr>
              <a:t> </a:t>
            </a:r>
            <a:r>
              <a:rPr lang="en-US" dirty="0" err="1" smtClean="0">
                <a:solidFill>
                  <a:srgbClr val="0000FF"/>
                </a:solidFill>
              </a:rPr>
              <a:t>nắm</a:t>
            </a:r>
            <a:r>
              <a:rPr lang="en-US" dirty="0" smtClean="0">
                <a:solidFill>
                  <a:srgbClr val="0000FF"/>
                </a:solidFill>
              </a:rPr>
              <a:t>   </a:t>
            </a:r>
            <a:r>
              <a:rPr lang="en-US" dirty="0" err="1" smtClean="0">
                <a:solidFill>
                  <a:srgbClr val="0000FF"/>
                </a:solidFill>
              </a:rPr>
              <a:t>được</a:t>
            </a:r>
            <a:r>
              <a:rPr lang="en-US" dirty="0" smtClean="0">
                <a:solidFill>
                  <a:srgbClr val="0000FF"/>
                </a:solidFill>
              </a:rPr>
              <a:t> </a:t>
            </a:r>
            <a:r>
              <a:rPr lang="en-US" dirty="0" err="1">
                <a:solidFill>
                  <a:srgbClr val="0000FF"/>
                </a:solidFill>
              </a:rPr>
              <a:t>đầy</a:t>
            </a:r>
            <a:r>
              <a:rPr lang="en-US" dirty="0">
                <a:solidFill>
                  <a:srgbClr val="0000FF"/>
                </a:solidFill>
              </a:rPr>
              <a:t> </a:t>
            </a:r>
            <a:r>
              <a:rPr lang="en-US" dirty="0" err="1">
                <a:solidFill>
                  <a:srgbClr val="0000FF"/>
                </a:solidFill>
              </a:rPr>
              <a:t>đủ</a:t>
            </a:r>
            <a:r>
              <a:rPr lang="en-US" dirty="0">
                <a:solidFill>
                  <a:srgbClr val="0000FF"/>
                </a:solidFill>
              </a:rPr>
              <a:t> </a:t>
            </a:r>
            <a:r>
              <a:rPr lang="en-US" dirty="0" err="1">
                <a:solidFill>
                  <a:srgbClr val="0000FF"/>
                </a:solidFill>
              </a:rPr>
              <a:t>thông</a:t>
            </a:r>
            <a:r>
              <a:rPr lang="en-US" dirty="0">
                <a:solidFill>
                  <a:srgbClr val="0000FF"/>
                </a:solidFill>
              </a:rPr>
              <a:t> tin </a:t>
            </a:r>
            <a:r>
              <a:rPr lang="en-US" dirty="0" err="1">
                <a:solidFill>
                  <a:srgbClr val="0000FF"/>
                </a:solidFill>
              </a:rPr>
              <a:t>về</a:t>
            </a:r>
            <a:r>
              <a:rPr lang="en-US" dirty="0">
                <a:solidFill>
                  <a:srgbClr val="0000FF"/>
                </a:solidFill>
              </a:rPr>
              <a:t> </a:t>
            </a:r>
            <a:r>
              <a:rPr lang="en-US" dirty="0" err="1">
                <a:solidFill>
                  <a:srgbClr val="0000FF"/>
                </a:solidFill>
              </a:rPr>
              <a:t>những</a:t>
            </a:r>
            <a:r>
              <a:rPr lang="en-US" dirty="0">
                <a:solidFill>
                  <a:srgbClr val="0000FF"/>
                </a:solidFill>
              </a:rPr>
              <a:t> </a:t>
            </a:r>
            <a:r>
              <a:rPr lang="en-US" dirty="0" err="1">
                <a:solidFill>
                  <a:srgbClr val="0000FF"/>
                </a:solidFill>
              </a:rPr>
              <a:t>thuốc</a:t>
            </a:r>
            <a:r>
              <a:rPr lang="en-US" dirty="0">
                <a:solidFill>
                  <a:srgbClr val="0000FF"/>
                </a:solidFill>
              </a:rPr>
              <a:t> </a:t>
            </a:r>
            <a:r>
              <a:rPr lang="en-US" dirty="0" err="1">
                <a:solidFill>
                  <a:srgbClr val="0000FF"/>
                </a:solidFill>
              </a:rPr>
              <a:t>bệnh</a:t>
            </a:r>
            <a:r>
              <a:rPr lang="en-US" dirty="0">
                <a:solidFill>
                  <a:srgbClr val="0000FF"/>
                </a:solidFill>
              </a:rPr>
              <a:t> </a:t>
            </a:r>
            <a:r>
              <a:rPr lang="en-US" dirty="0" err="1">
                <a:solidFill>
                  <a:srgbClr val="0000FF"/>
                </a:solidFill>
              </a:rPr>
              <a:t>nhân</a:t>
            </a:r>
            <a:r>
              <a:rPr lang="en-US" dirty="0">
                <a:solidFill>
                  <a:srgbClr val="0000FF"/>
                </a:solidFill>
              </a:rPr>
              <a:t> </a:t>
            </a:r>
            <a:r>
              <a:rPr lang="en-US" dirty="0" err="1">
                <a:solidFill>
                  <a:srgbClr val="0000FF"/>
                </a:solidFill>
              </a:rPr>
              <a:t>đã</a:t>
            </a:r>
            <a:r>
              <a:rPr lang="en-US" dirty="0">
                <a:solidFill>
                  <a:srgbClr val="0000FF"/>
                </a:solidFill>
              </a:rPr>
              <a:t> </a:t>
            </a:r>
            <a:r>
              <a:rPr lang="en-US" dirty="0" err="1">
                <a:solidFill>
                  <a:srgbClr val="0000FF"/>
                </a:solidFill>
              </a:rPr>
              <a:t>được</a:t>
            </a:r>
            <a:r>
              <a:rPr lang="en-US" dirty="0">
                <a:solidFill>
                  <a:srgbClr val="0000FF"/>
                </a:solidFill>
              </a:rPr>
              <a:t> </a:t>
            </a:r>
            <a:r>
              <a:rPr lang="en-US" dirty="0" err="1">
                <a:solidFill>
                  <a:srgbClr val="0000FF"/>
                </a:solidFill>
              </a:rPr>
              <a:t>kê</a:t>
            </a:r>
            <a:r>
              <a:rPr lang="en-US" dirty="0">
                <a:solidFill>
                  <a:srgbClr val="0000FF"/>
                </a:solidFill>
              </a:rPr>
              <a:t> </a:t>
            </a:r>
            <a:r>
              <a:rPr lang="en-US" dirty="0" err="1">
                <a:solidFill>
                  <a:srgbClr val="0000FF"/>
                </a:solidFill>
              </a:rPr>
              <a:t>đơn</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đang</a:t>
            </a:r>
            <a:r>
              <a:rPr lang="en-US" dirty="0">
                <a:solidFill>
                  <a:srgbClr val="0000FF"/>
                </a:solidFill>
              </a:rPr>
              <a:t> </a:t>
            </a:r>
            <a:r>
              <a:rPr lang="en-US" dirty="0" err="1">
                <a:solidFill>
                  <a:srgbClr val="0000FF"/>
                </a:solidFill>
              </a:rPr>
              <a:t>sử</a:t>
            </a:r>
            <a:r>
              <a:rPr lang="en-US" dirty="0">
                <a:solidFill>
                  <a:srgbClr val="0000FF"/>
                </a:solidFill>
              </a:rPr>
              <a:t> </a:t>
            </a:r>
            <a:r>
              <a:rPr lang="en-US" dirty="0" err="1">
                <a:solidFill>
                  <a:srgbClr val="0000FF"/>
                </a:solidFill>
              </a:rPr>
              <a:t>dụng</a:t>
            </a:r>
            <a:r>
              <a:rPr lang="en-US" dirty="0">
                <a:solidFill>
                  <a:srgbClr val="0000FF"/>
                </a:solidFill>
              </a:rPr>
              <a:t>. </a:t>
            </a:r>
            <a:r>
              <a:rPr lang="en-US" dirty="0" smtClean="0">
                <a:solidFill>
                  <a:srgbClr val="0000FF"/>
                </a:solidFill>
              </a:rPr>
              <a:t>   </a:t>
            </a:r>
            <a:r>
              <a:rPr lang="en-US" dirty="0" err="1" smtClean="0">
                <a:solidFill>
                  <a:srgbClr val="0000FF"/>
                </a:solidFill>
              </a:rPr>
              <a:t>Điều</a:t>
            </a:r>
            <a:r>
              <a:rPr lang="en-US" dirty="0" smtClean="0">
                <a:solidFill>
                  <a:srgbClr val="0000FF"/>
                </a:solidFill>
              </a:rPr>
              <a:t> </a:t>
            </a:r>
            <a:r>
              <a:rPr lang="en-US" dirty="0" err="1">
                <a:solidFill>
                  <a:srgbClr val="0000FF"/>
                </a:solidFill>
              </a:rPr>
              <a:t>này</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thể</a:t>
            </a:r>
            <a:r>
              <a:rPr lang="en-US" dirty="0">
                <a:solidFill>
                  <a:srgbClr val="0000FF"/>
                </a:solidFill>
              </a:rPr>
              <a:t> </a:t>
            </a:r>
            <a:r>
              <a:rPr lang="en-US" dirty="0" err="1">
                <a:solidFill>
                  <a:srgbClr val="0000FF"/>
                </a:solidFill>
              </a:rPr>
              <a:t>dẫn</a:t>
            </a:r>
            <a:r>
              <a:rPr lang="en-US" dirty="0">
                <a:solidFill>
                  <a:srgbClr val="0000FF"/>
                </a:solidFill>
              </a:rPr>
              <a:t> </a:t>
            </a:r>
            <a:r>
              <a:rPr lang="en-US" dirty="0" err="1">
                <a:solidFill>
                  <a:srgbClr val="0000FF"/>
                </a:solidFill>
              </a:rPr>
              <a:t>đến</a:t>
            </a:r>
            <a:r>
              <a:rPr lang="en-US" dirty="0">
                <a:solidFill>
                  <a:srgbClr val="0000FF"/>
                </a:solidFill>
              </a:rPr>
              <a:t> </a:t>
            </a:r>
            <a:r>
              <a:rPr lang="en-US" dirty="0" err="1">
                <a:solidFill>
                  <a:srgbClr val="0000FF"/>
                </a:solidFill>
              </a:rPr>
              <a:t>những</a:t>
            </a:r>
            <a:r>
              <a:rPr lang="en-US" dirty="0">
                <a:solidFill>
                  <a:srgbClr val="0000FF"/>
                </a:solidFill>
              </a:rPr>
              <a:t> </a:t>
            </a:r>
            <a:r>
              <a:rPr lang="en-US" dirty="0" err="1">
                <a:solidFill>
                  <a:srgbClr val="0000FF"/>
                </a:solidFill>
              </a:rPr>
              <a:t>tương</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thuốc</a:t>
            </a:r>
            <a:r>
              <a:rPr lang="en-US" dirty="0">
                <a:solidFill>
                  <a:srgbClr val="0000FF"/>
                </a:solidFill>
              </a:rPr>
              <a:t> </a:t>
            </a:r>
            <a:r>
              <a:rPr lang="en-US" dirty="0" err="1">
                <a:solidFill>
                  <a:srgbClr val="0000FF"/>
                </a:solidFill>
              </a:rPr>
              <a:t>nghiêm</a:t>
            </a:r>
            <a:r>
              <a:rPr lang="en-US" dirty="0">
                <a:solidFill>
                  <a:srgbClr val="0000FF"/>
                </a:solidFill>
              </a:rPr>
              <a:t> </a:t>
            </a:r>
            <a:r>
              <a:rPr lang="en-US" dirty="0" err="1">
                <a:solidFill>
                  <a:srgbClr val="0000FF"/>
                </a:solidFill>
              </a:rPr>
              <a:t>trọng</a:t>
            </a:r>
            <a:r>
              <a:rPr lang="en-US" dirty="0">
                <a:solidFill>
                  <a:srgbClr val="0000FF"/>
                </a:solidFill>
              </a:rPr>
              <a:t> </a:t>
            </a:r>
            <a:r>
              <a:rPr lang="en-US" dirty="0" err="1">
                <a:solidFill>
                  <a:srgbClr val="0000FF"/>
                </a:solidFill>
              </a:rPr>
              <a:t>không</a:t>
            </a:r>
            <a:r>
              <a:rPr lang="en-US" dirty="0">
                <a:solidFill>
                  <a:srgbClr val="0000FF"/>
                </a:solidFill>
              </a:rPr>
              <a:t> </a:t>
            </a:r>
            <a:r>
              <a:rPr lang="en-US" dirty="0" err="1">
                <a:solidFill>
                  <a:srgbClr val="0000FF"/>
                </a:solidFill>
              </a:rPr>
              <a:t>được</a:t>
            </a:r>
            <a:r>
              <a:rPr lang="en-US" dirty="0">
                <a:solidFill>
                  <a:srgbClr val="0000FF"/>
                </a:solidFill>
              </a:rPr>
              <a:t> </a:t>
            </a:r>
            <a:r>
              <a:rPr lang="en-US" dirty="0" err="1" smtClean="0">
                <a:solidFill>
                  <a:srgbClr val="0000FF"/>
                </a:solidFill>
              </a:rPr>
              <a:t>kiểm</a:t>
            </a:r>
            <a:r>
              <a:rPr lang="en-US" dirty="0" smtClean="0">
                <a:solidFill>
                  <a:srgbClr val="0000FF"/>
                </a:solidFill>
              </a:rPr>
              <a:t> </a:t>
            </a:r>
            <a:r>
              <a:rPr lang="en-US" dirty="0" err="1">
                <a:solidFill>
                  <a:srgbClr val="0000FF"/>
                </a:solidFill>
              </a:rPr>
              <a:t>soát</a:t>
            </a:r>
            <a:r>
              <a:rPr lang="en-US" dirty="0">
                <a:solidFill>
                  <a:srgbClr val="0000FF"/>
                </a:solidFill>
              </a:rPr>
              <a:t>. </a:t>
            </a:r>
          </a:p>
        </p:txBody>
      </p:sp>
    </p:spTree>
    <p:extLst>
      <p:ext uri="{BB962C8B-B14F-4D97-AF65-F5344CB8AC3E}">
        <p14:creationId xmlns:p14="http://schemas.microsoft.com/office/powerpoint/2010/main" val="3014757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99FF33"/>
          </a:solidFill>
        </p:spPr>
        <p:txBody>
          <a:bodyPr/>
          <a:lstStyle/>
          <a:p>
            <a:pPr algn="ctr"/>
            <a:r>
              <a:rPr lang="en-US" altLang="ko-KR" sz="2800" dirty="0" err="1">
                <a:solidFill>
                  <a:srgbClr val="0000FF"/>
                </a:solidFill>
                <a:latin typeface="Arial" pitchFamily="34" charset="0"/>
              </a:rPr>
              <a:t>Giới</a:t>
            </a:r>
            <a:r>
              <a:rPr lang="en-US" altLang="ko-KR" sz="2800" dirty="0">
                <a:solidFill>
                  <a:srgbClr val="0000FF"/>
                </a:solidFill>
                <a:latin typeface="Arial" pitchFamily="34" charset="0"/>
              </a:rPr>
              <a:t> </a:t>
            </a:r>
            <a:r>
              <a:rPr lang="en-US" altLang="ko-KR" sz="2800" dirty="0" err="1">
                <a:solidFill>
                  <a:srgbClr val="0000FF"/>
                </a:solidFill>
                <a:latin typeface="Arial" pitchFamily="34" charset="0"/>
              </a:rPr>
              <a:t>thiệu</a:t>
            </a:r>
            <a:r>
              <a:rPr lang="en-US" altLang="ko-KR" sz="2800" dirty="0">
                <a:solidFill>
                  <a:srgbClr val="0000FF"/>
                </a:solidFill>
                <a:latin typeface="Arial" pitchFamily="34" charset="0"/>
              </a:rPr>
              <a:t> </a:t>
            </a:r>
            <a:r>
              <a:rPr lang="en-US" altLang="ko-KR" sz="2800" dirty="0" err="1" smtClean="0">
                <a:solidFill>
                  <a:srgbClr val="0000FF"/>
                </a:solidFill>
                <a:latin typeface="Arial" pitchFamily="34" charset="0"/>
              </a:rPr>
              <a:t>các</a:t>
            </a:r>
            <a:r>
              <a:rPr lang="vi-VN" altLang="ko-KR" sz="2800" dirty="0" smtClean="0">
                <a:solidFill>
                  <a:srgbClr val="0000FF"/>
                </a:solidFill>
                <a:latin typeface="Arial" pitchFamily="34" charset="0"/>
              </a:rPr>
              <a:t> mức độ</a:t>
            </a:r>
            <a:r>
              <a:rPr lang="en-US" altLang="ko-KR" sz="2800" dirty="0" smtClean="0">
                <a:solidFill>
                  <a:srgbClr val="0000FF"/>
                </a:solidFill>
                <a:latin typeface="Arial" pitchFamily="34" charset="0"/>
              </a:rPr>
              <a:t> </a:t>
            </a:r>
            <a:r>
              <a:rPr lang="en-US" altLang="ko-KR" sz="2800" dirty="0" err="1">
                <a:solidFill>
                  <a:srgbClr val="0000FF"/>
                </a:solidFill>
                <a:latin typeface="Arial" pitchFamily="34" charset="0"/>
              </a:rPr>
              <a:t>tương</a:t>
            </a:r>
            <a:r>
              <a:rPr lang="en-US" altLang="ko-KR" sz="2800" dirty="0">
                <a:solidFill>
                  <a:srgbClr val="0000FF"/>
                </a:solidFill>
                <a:latin typeface="Arial" pitchFamily="34" charset="0"/>
              </a:rPr>
              <a:t> </a:t>
            </a:r>
            <a:r>
              <a:rPr lang="en-US" altLang="ko-KR" sz="2800" dirty="0" err="1">
                <a:solidFill>
                  <a:srgbClr val="0000FF"/>
                </a:solidFill>
                <a:latin typeface="Arial" pitchFamily="34" charset="0"/>
              </a:rPr>
              <a:t>tác</a:t>
            </a:r>
            <a:r>
              <a:rPr lang="en-US" altLang="ko-KR" sz="2800" dirty="0">
                <a:solidFill>
                  <a:srgbClr val="0000FF"/>
                </a:solidFill>
                <a:latin typeface="Arial" pitchFamily="34" charset="0"/>
              </a:rPr>
              <a:t> </a:t>
            </a:r>
            <a:r>
              <a:rPr lang="en-US" altLang="ko-KR" sz="2800" dirty="0" err="1">
                <a:solidFill>
                  <a:srgbClr val="0000FF"/>
                </a:solidFill>
                <a:latin typeface="Arial" pitchFamily="34" charset="0"/>
              </a:rPr>
              <a:t>thuốc</a:t>
            </a:r>
            <a:r>
              <a:rPr lang="en-US" altLang="ko-KR" sz="2800" dirty="0">
                <a:solidFill>
                  <a:srgbClr val="0000FF"/>
                </a:solidFill>
                <a:latin typeface="Arial" pitchFamily="34" charset="0"/>
              </a:rPr>
              <a:t> </a:t>
            </a:r>
            <a:r>
              <a:rPr lang="en-US" altLang="ko-KR" sz="2800" dirty="0" err="1">
                <a:solidFill>
                  <a:srgbClr val="0000FF"/>
                </a:solidFill>
                <a:latin typeface="Arial" pitchFamily="34" charset="0"/>
              </a:rPr>
              <a:t>có</a:t>
            </a:r>
            <a:r>
              <a:rPr lang="en-US" altLang="ko-KR" sz="2800" dirty="0">
                <a:solidFill>
                  <a:srgbClr val="0000FF"/>
                </a:solidFill>
                <a:latin typeface="Arial" pitchFamily="34" charset="0"/>
              </a:rPr>
              <a:t> YNLS</a:t>
            </a:r>
            <a:endParaRPr lang="ko-KR" altLang="en-US" sz="2800" dirty="0">
              <a:solidFill>
                <a:srgbClr val="0000FF"/>
              </a:solidFill>
            </a:endParaRPr>
          </a:p>
        </p:txBody>
      </p:sp>
      <p:sp>
        <p:nvSpPr>
          <p:cNvPr id="53" name="TextBox 52">
            <a:extLst>
              <a:ext uri="{FF2B5EF4-FFF2-40B4-BE49-F238E27FC236}">
                <a16:creationId xmlns="" xmlns:a16="http://schemas.microsoft.com/office/drawing/2014/main" id="{2460F675-A920-474D-91CD-BA86776ED70C}"/>
              </a:ext>
            </a:extLst>
          </p:cNvPr>
          <p:cNvSpPr txBox="1"/>
          <p:nvPr/>
        </p:nvSpPr>
        <p:spPr>
          <a:xfrm>
            <a:off x="2771800" y="3435846"/>
            <a:ext cx="4542123" cy="369332"/>
          </a:xfrm>
          <a:prstGeom prst="rect">
            <a:avLst/>
          </a:prstGeom>
          <a:noFill/>
        </p:spPr>
        <p:txBody>
          <a:bodyPr wrap="square">
            <a:spAutoFit/>
          </a:bodyPr>
          <a:lstStyle/>
          <a:p>
            <a:r>
              <a:rPr lang="vi-VN" altLang="ko-KR" sz="1800" dirty="0">
                <a:solidFill>
                  <a:schemeClr val="bg1"/>
                </a:solidFill>
                <a:cs typeface="Arial" pitchFamily="34" charset="0"/>
              </a:rPr>
              <a:t>Tiêu chuẩn loại trừ:</a:t>
            </a:r>
          </a:p>
        </p:txBody>
      </p:sp>
      <p:sp>
        <p:nvSpPr>
          <p:cNvPr id="16" name="Rectangle 15">
            <a:extLst>
              <a:ext uri="{FF2B5EF4-FFF2-40B4-BE49-F238E27FC236}">
                <a16:creationId xmlns="" xmlns:a16="http://schemas.microsoft.com/office/drawing/2014/main" id="{8179B8A6-29D5-A643-4727-3747664C6101}"/>
              </a:ext>
            </a:extLst>
          </p:cNvPr>
          <p:cNvSpPr/>
          <p:nvPr/>
        </p:nvSpPr>
        <p:spPr>
          <a:xfrm>
            <a:off x="8172400" y="4753595"/>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dirty="0">
                <a:solidFill>
                  <a:schemeClr val="tx1"/>
                </a:solidFill>
              </a:rPr>
              <a:t>5</a:t>
            </a:r>
            <a:endParaRPr lang="en-US" sz="1100" dirty="0">
              <a:solidFill>
                <a:schemeClr val="tx1"/>
              </a:solidFill>
            </a:endParaRPr>
          </a:p>
        </p:txBody>
      </p:sp>
      <p:sp>
        <p:nvSpPr>
          <p:cNvPr id="3" name="TextBox 5">
            <a:extLst>
              <a:ext uri="{FF2B5EF4-FFF2-40B4-BE49-F238E27FC236}">
                <a16:creationId xmlns="" xmlns:a16="http://schemas.microsoft.com/office/drawing/2014/main" id="{33822E07-B4D0-696C-7B23-8734851441FF}"/>
              </a:ext>
            </a:extLst>
          </p:cNvPr>
          <p:cNvSpPr txBox="1"/>
          <p:nvPr/>
        </p:nvSpPr>
        <p:spPr>
          <a:xfrm>
            <a:off x="3131840" y="2377792"/>
            <a:ext cx="5830814" cy="276999"/>
          </a:xfrm>
          <a:prstGeom prst="rect">
            <a:avLst/>
          </a:prstGeom>
        </p:spPr>
        <p:txBody>
          <a:bodyPr wrap="square" lIns="0" tIns="0" rIns="0" bIns="0" rtlCol="0" anchor="t">
            <a:spAutoFit/>
          </a:bodyPr>
          <a:lstStyle/>
          <a:p>
            <a:r>
              <a:rPr lang="en-US" dirty="0" smtClean="0">
                <a:solidFill>
                  <a:srgbClr val="2E2E2E"/>
                </a:solidFill>
                <a:latin typeface="+mj-lt"/>
                <a:cs typeface="Times New Roman" panose="02020603050405020304" pitchFamily="18" charset="0"/>
              </a:rPr>
              <a:t>.</a:t>
            </a:r>
            <a:endParaRPr lang="en-US" dirty="0">
              <a:solidFill>
                <a:srgbClr val="2E2E2E"/>
              </a:solidFill>
              <a:latin typeface="+mj-lt"/>
              <a:cs typeface="Times New Roman" panose="02020603050405020304" pitchFamily="18" charset="0"/>
            </a:endParaRPr>
          </a:p>
        </p:txBody>
      </p:sp>
      <p:grpSp>
        <p:nvGrpSpPr>
          <p:cNvPr id="72" name="Group 71"/>
          <p:cNvGrpSpPr>
            <a:grpSpLocks/>
          </p:cNvGrpSpPr>
          <p:nvPr/>
        </p:nvGrpSpPr>
        <p:grpSpPr>
          <a:xfrm>
            <a:off x="1" y="1405370"/>
            <a:ext cx="9054544" cy="3943131"/>
            <a:chOff x="9357" y="-198740"/>
            <a:chExt cx="12095757" cy="5294866"/>
          </a:xfrm>
        </p:grpSpPr>
        <p:pic>
          <p:nvPicPr>
            <p:cNvPr id="73" name="Image 39"/>
            <p:cNvPicPr/>
            <p:nvPr/>
          </p:nvPicPr>
          <p:blipFill>
            <a:blip r:embed="rId3" cstate="print"/>
            <a:stretch>
              <a:fillRect/>
            </a:stretch>
          </p:blipFill>
          <p:spPr>
            <a:xfrm>
              <a:off x="2440685" y="2591307"/>
              <a:ext cx="7357871" cy="507492"/>
            </a:xfrm>
            <a:prstGeom prst="rect">
              <a:avLst/>
            </a:prstGeom>
          </p:spPr>
        </p:pic>
        <p:pic>
          <p:nvPicPr>
            <p:cNvPr id="74" name="Image 40"/>
            <p:cNvPicPr/>
            <p:nvPr/>
          </p:nvPicPr>
          <p:blipFill>
            <a:blip r:embed="rId4" cstate="print"/>
            <a:stretch>
              <a:fillRect/>
            </a:stretch>
          </p:blipFill>
          <p:spPr>
            <a:xfrm>
              <a:off x="9357" y="-198740"/>
              <a:ext cx="12095757" cy="5294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5" name="Graphic 41"/>
            <p:cNvSpPr/>
            <p:nvPr/>
          </p:nvSpPr>
          <p:spPr>
            <a:xfrm>
              <a:off x="2440685" y="2591307"/>
              <a:ext cx="7358380" cy="508000"/>
            </a:xfrm>
            <a:custGeom>
              <a:avLst/>
              <a:gdLst/>
              <a:ahLst/>
              <a:cxnLst/>
              <a:rect l="l" t="t" r="r" b="b"/>
              <a:pathLst>
                <a:path w="7358380" h="508000">
                  <a:moveTo>
                    <a:pt x="0" y="253745"/>
                  </a:moveTo>
                  <a:lnTo>
                    <a:pt x="4090" y="208150"/>
                  </a:lnTo>
                  <a:lnTo>
                    <a:pt x="15881" y="165229"/>
                  </a:lnTo>
                  <a:lnTo>
                    <a:pt x="34656" y="125701"/>
                  </a:lnTo>
                  <a:lnTo>
                    <a:pt x="59697" y="90284"/>
                  </a:lnTo>
                  <a:lnTo>
                    <a:pt x="90284" y="59697"/>
                  </a:lnTo>
                  <a:lnTo>
                    <a:pt x="125701" y="34656"/>
                  </a:lnTo>
                  <a:lnTo>
                    <a:pt x="165229" y="15881"/>
                  </a:lnTo>
                  <a:lnTo>
                    <a:pt x="208150" y="4090"/>
                  </a:lnTo>
                  <a:lnTo>
                    <a:pt x="253746" y="0"/>
                  </a:lnTo>
                  <a:lnTo>
                    <a:pt x="7104126" y="0"/>
                  </a:lnTo>
                  <a:lnTo>
                    <a:pt x="7149721" y="4090"/>
                  </a:lnTo>
                  <a:lnTo>
                    <a:pt x="7192642" y="15881"/>
                  </a:lnTo>
                  <a:lnTo>
                    <a:pt x="7232170" y="34656"/>
                  </a:lnTo>
                  <a:lnTo>
                    <a:pt x="7267587" y="59697"/>
                  </a:lnTo>
                  <a:lnTo>
                    <a:pt x="7298174" y="90284"/>
                  </a:lnTo>
                  <a:lnTo>
                    <a:pt x="7323215" y="125701"/>
                  </a:lnTo>
                  <a:lnTo>
                    <a:pt x="7341990" y="165229"/>
                  </a:lnTo>
                  <a:lnTo>
                    <a:pt x="7353781" y="208150"/>
                  </a:lnTo>
                  <a:lnTo>
                    <a:pt x="7357871" y="253745"/>
                  </a:lnTo>
                  <a:lnTo>
                    <a:pt x="7353781" y="299341"/>
                  </a:lnTo>
                  <a:lnTo>
                    <a:pt x="7341990" y="342262"/>
                  </a:lnTo>
                  <a:lnTo>
                    <a:pt x="7323215" y="381790"/>
                  </a:lnTo>
                  <a:lnTo>
                    <a:pt x="7298174" y="417207"/>
                  </a:lnTo>
                  <a:lnTo>
                    <a:pt x="7267587" y="447794"/>
                  </a:lnTo>
                  <a:lnTo>
                    <a:pt x="7232170" y="472835"/>
                  </a:lnTo>
                  <a:lnTo>
                    <a:pt x="7192642" y="491610"/>
                  </a:lnTo>
                  <a:lnTo>
                    <a:pt x="7149721" y="503401"/>
                  </a:lnTo>
                  <a:lnTo>
                    <a:pt x="7104126" y="507492"/>
                  </a:lnTo>
                  <a:lnTo>
                    <a:pt x="253746" y="507492"/>
                  </a:lnTo>
                  <a:lnTo>
                    <a:pt x="208150" y="503401"/>
                  </a:lnTo>
                  <a:lnTo>
                    <a:pt x="165229" y="491610"/>
                  </a:lnTo>
                  <a:lnTo>
                    <a:pt x="125701" y="472835"/>
                  </a:lnTo>
                  <a:lnTo>
                    <a:pt x="90284" y="447794"/>
                  </a:lnTo>
                  <a:lnTo>
                    <a:pt x="59697" y="417207"/>
                  </a:lnTo>
                  <a:lnTo>
                    <a:pt x="34656" y="381790"/>
                  </a:lnTo>
                  <a:lnTo>
                    <a:pt x="15881" y="342262"/>
                  </a:lnTo>
                  <a:lnTo>
                    <a:pt x="4090" y="299341"/>
                  </a:lnTo>
                  <a:lnTo>
                    <a:pt x="0" y="253745"/>
                  </a:lnTo>
                  <a:close/>
                </a:path>
              </a:pathLst>
            </a:custGeom>
            <a:ln w="28956">
              <a:solidFill>
                <a:srgbClr val="000000"/>
              </a:solidFill>
              <a:prstDash val="solid"/>
            </a:ln>
          </p:spPr>
          <p:txBody>
            <a:bodyPr wrap="square" lIns="0" tIns="0" rIns="0" bIns="0" rtlCol="0">
              <a:prstTxWarp prst="textNoShape">
                <a:avLst/>
              </a:prstTxWarp>
              <a:noAutofit/>
            </a:bodyPr>
            <a:lstStyle/>
            <a:p>
              <a:endParaRPr lang="en-US"/>
            </a:p>
          </p:txBody>
        </p:sp>
        <p:pic>
          <p:nvPicPr>
            <p:cNvPr id="76" name="Image 42"/>
            <p:cNvPicPr/>
            <p:nvPr/>
          </p:nvPicPr>
          <p:blipFill>
            <a:blip r:embed="rId5" cstate="print"/>
            <a:stretch>
              <a:fillRect/>
            </a:stretch>
          </p:blipFill>
          <p:spPr>
            <a:xfrm>
              <a:off x="2516885" y="1783588"/>
              <a:ext cx="7815071" cy="507492"/>
            </a:xfrm>
            <a:prstGeom prst="rect">
              <a:avLst/>
            </a:prstGeom>
          </p:spPr>
        </p:pic>
        <p:sp>
          <p:nvSpPr>
            <p:cNvPr id="77" name="Graphic 43"/>
            <p:cNvSpPr/>
            <p:nvPr/>
          </p:nvSpPr>
          <p:spPr>
            <a:xfrm>
              <a:off x="2364485" y="914908"/>
              <a:ext cx="8577580" cy="1376680"/>
            </a:xfrm>
            <a:custGeom>
              <a:avLst/>
              <a:gdLst/>
              <a:ahLst/>
              <a:cxnLst/>
              <a:rect l="l" t="t" r="r" b="b"/>
              <a:pathLst>
                <a:path w="8577580" h="1376680">
                  <a:moveTo>
                    <a:pt x="152400" y="1122426"/>
                  </a:moveTo>
                  <a:lnTo>
                    <a:pt x="156490" y="1076830"/>
                  </a:lnTo>
                  <a:lnTo>
                    <a:pt x="168281" y="1033909"/>
                  </a:lnTo>
                  <a:lnTo>
                    <a:pt x="187056" y="994381"/>
                  </a:lnTo>
                  <a:lnTo>
                    <a:pt x="212097" y="958964"/>
                  </a:lnTo>
                  <a:lnTo>
                    <a:pt x="242684" y="928377"/>
                  </a:lnTo>
                  <a:lnTo>
                    <a:pt x="278101" y="903336"/>
                  </a:lnTo>
                  <a:lnTo>
                    <a:pt x="317629" y="884561"/>
                  </a:lnTo>
                  <a:lnTo>
                    <a:pt x="360550" y="872770"/>
                  </a:lnTo>
                  <a:lnTo>
                    <a:pt x="406146" y="868679"/>
                  </a:lnTo>
                  <a:lnTo>
                    <a:pt x="7713726" y="868679"/>
                  </a:lnTo>
                  <a:lnTo>
                    <a:pt x="7759321" y="872770"/>
                  </a:lnTo>
                  <a:lnTo>
                    <a:pt x="7802242" y="884561"/>
                  </a:lnTo>
                  <a:lnTo>
                    <a:pt x="7841770" y="903336"/>
                  </a:lnTo>
                  <a:lnTo>
                    <a:pt x="7877187" y="928377"/>
                  </a:lnTo>
                  <a:lnTo>
                    <a:pt x="7907774" y="958964"/>
                  </a:lnTo>
                  <a:lnTo>
                    <a:pt x="7932815" y="994381"/>
                  </a:lnTo>
                  <a:lnTo>
                    <a:pt x="7951590" y="1033909"/>
                  </a:lnTo>
                  <a:lnTo>
                    <a:pt x="7963381" y="1076830"/>
                  </a:lnTo>
                  <a:lnTo>
                    <a:pt x="7967471" y="1122426"/>
                  </a:lnTo>
                  <a:lnTo>
                    <a:pt x="7963381" y="1168021"/>
                  </a:lnTo>
                  <a:lnTo>
                    <a:pt x="7951590" y="1210942"/>
                  </a:lnTo>
                  <a:lnTo>
                    <a:pt x="7932815" y="1250470"/>
                  </a:lnTo>
                  <a:lnTo>
                    <a:pt x="7907774" y="1285887"/>
                  </a:lnTo>
                  <a:lnTo>
                    <a:pt x="7877187" y="1316474"/>
                  </a:lnTo>
                  <a:lnTo>
                    <a:pt x="7841770" y="1341515"/>
                  </a:lnTo>
                  <a:lnTo>
                    <a:pt x="7802242" y="1360290"/>
                  </a:lnTo>
                  <a:lnTo>
                    <a:pt x="7759321" y="1372081"/>
                  </a:lnTo>
                  <a:lnTo>
                    <a:pt x="7713726" y="1376172"/>
                  </a:lnTo>
                  <a:lnTo>
                    <a:pt x="406146" y="1376172"/>
                  </a:lnTo>
                  <a:lnTo>
                    <a:pt x="360550" y="1372081"/>
                  </a:lnTo>
                  <a:lnTo>
                    <a:pt x="317629" y="1360290"/>
                  </a:lnTo>
                  <a:lnTo>
                    <a:pt x="278101" y="1341515"/>
                  </a:lnTo>
                  <a:lnTo>
                    <a:pt x="242684" y="1316474"/>
                  </a:lnTo>
                  <a:lnTo>
                    <a:pt x="212097" y="1285887"/>
                  </a:lnTo>
                  <a:lnTo>
                    <a:pt x="187056" y="1250470"/>
                  </a:lnTo>
                  <a:lnTo>
                    <a:pt x="168281" y="1210942"/>
                  </a:lnTo>
                  <a:lnTo>
                    <a:pt x="156490" y="1168021"/>
                  </a:lnTo>
                  <a:lnTo>
                    <a:pt x="152400" y="1122426"/>
                  </a:lnTo>
                  <a:close/>
                </a:path>
                <a:path w="8577580" h="1376680">
                  <a:moveTo>
                    <a:pt x="0" y="253746"/>
                  </a:moveTo>
                  <a:lnTo>
                    <a:pt x="4090" y="208150"/>
                  </a:lnTo>
                  <a:lnTo>
                    <a:pt x="15881" y="165229"/>
                  </a:lnTo>
                  <a:lnTo>
                    <a:pt x="34656" y="125701"/>
                  </a:lnTo>
                  <a:lnTo>
                    <a:pt x="59697" y="90284"/>
                  </a:lnTo>
                  <a:lnTo>
                    <a:pt x="90284" y="59697"/>
                  </a:lnTo>
                  <a:lnTo>
                    <a:pt x="125701" y="34656"/>
                  </a:lnTo>
                  <a:lnTo>
                    <a:pt x="165229" y="15881"/>
                  </a:lnTo>
                  <a:lnTo>
                    <a:pt x="208150" y="4090"/>
                  </a:lnTo>
                  <a:lnTo>
                    <a:pt x="253746" y="0"/>
                  </a:lnTo>
                  <a:lnTo>
                    <a:pt x="8323326" y="0"/>
                  </a:lnTo>
                  <a:lnTo>
                    <a:pt x="8368955" y="4090"/>
                  </a:lnTo>
                  <a:lnTo>
                    <a:pt x="8411893" y="15881"/>
                  </a:lnTo>
                  <a:lnTo>
                    <a:pt x="8451426" y="34656"/>
                  </a:lnTo>
                  <a:lnTo>
                    <a:pt x="8486839" y="59697"/>
                  </a:lnTo>
                  <a:lnTo>
                    <a:pt x="8517416" y="90284"/>
                  </a:lnTo>
                  <a:lnTo>
                    <a:pt x="8542443" y="125701"/>
                  </a:lnTo>
                  <a:lnTo>
                    <a:pt x="8561204" y="165229"/>
                  </a:lnTo>
                  <a:lnTo>
                    <a:pt x="8572986" y="208150"/>
                  </a:lnTo>
                  <a:lnTo>
                    <a:pt x="8577071" y="253746"/>
                  </a:lnTo>
                  <a:lnTo>
                    <a:pt x="8572981" y="299375"/>
                  </a:lnTo>
                  <a:lnTo>
                    <a:pt x="8561190" y="342313"/>
                  </a:lnTo>
                  <a:lnTo>
                    <a:pt x="8542415" y="381846"/>
                  </a:lnTo>
                  <a:lnTo>
                    <a:pt x="8517374" y="417259"/>
                  </a:lnTo>
                  <a:lnTo>
                    <a:pt x="8486787" y="447836"/>
                  </a:lnTo>
                  <a:lnTo>
                    <a:pt x="8451370" y="472863"/>
                  </a:lnTo>
                  <a:lnTo>
                    <a:pt x="8411842" y="491624"/>
                  </a:lnTo>
                  <a:lnTo>
                    <a:pt x="8368921" y="503406"/>
                  </a:lnTo>
                  <a:lnTo>
                    <a:pt x="8323326" y="507491"/>
                  </a:lnTo>
                  <a:lnTo>
                    <a:pt x="253746" y="507491"/>
                  </a:lnTo>
                  <a:lnTo>
                    <a:pt x="208150" y="503401"/>
                  </a:lnTo>
                  <a:lnTo>
                    <a:pt x="165229" y="491610"/>
                  </a:lnTo>
                  <a:lnTo>
                    <a:pt x="125701" y="472835"/>
                  </a:lnTo>
                  <a:lnTo>
                    <a:pt x="90284" y="447794"/>
                  </a:lnTo>
                  <a:lnTo>
                    <a:pt x="59697" y="417207"/>
                  </a:lnTo>
                  <a:lnTo>
                    <a:pt x="34656" y="381790"/>
                  </a:lnTo>
                  <a:lnTo>
                    <a:pt x="15881" y="342262"/>
                  </a:lnTo>
                  <a:lnTo>
                    <a:pt x="4090" y="299341"/>
                  </a:lnTo>
                  <a:lnTo>
                    <a:pt x="0" y="253746"/>
                  </a:lnTo>
                  <a:close/>
                </a:path>
              </a:pathLst>
            </a:custGeom>
            <a:ln w="28956">
              <a:solidFill>
                <a:srgbClr val="B1B1B1"/>
              </a:solidFill>
              <a:prstDash val="solid"/>
            </a:ln>
          </p:spPr>
          <p:txBody>
            <a:bodyPr wrap="square" lIns="0" tIns="0" rIns="0" bIns="0" rtlCol="0">
              <a:prstTxWarp prst="textNoShape">
                <a:avLst/>
              </a:prstTxWarp>
              <a:noAutofit/>
            </a:bodyPr>
            <a:lstStyle/>
            <a:p>
              <a:endParaRPr lang="en-US"/>
            </a:p>
          </p:txBody>
        </p:sp>
        <p:pic>
          <p:nvPicPr>
            <p:cNvPr id="78" name="Image 44"/>
            <p:cNvPicPr/>
            <p:nvPr/>
          </p:nvPicPr>
          <p:blipFill>
            <a:blip r:embed="rId6" cstate="print"/>
            <a:stretch>
              <a:fillRect/>
            </a:stretch>
          </p:blipFill>
          <p:spPr>
            <a:xfrm>
              <a:off x="1831085" y="28900"/>
              <a:ext cx="9567671" cy="631499"/>
            </a:xfrm>
            <a:prstGeom prst="rect">
              <a:avLst/>
            </a:prstGeom>
            <a:solidFill>
              <a:srgbClr val="0000FF"/>
            </a:solidFill>
            <a:ln>
              <a:solidFill>
                <a:srgbClr val="FF6600"/>
              </a:solidFill>
            </a:ln>
          </p:spPr>
        </p:pic>
        <p:sp>
          <p:nvSpPr>
            <p:cNvPr id="79" name="Graphic 45"/>
            <p:cNvSpPr/>
            <p:nvPr/>
          </p:nvSpPr>
          <p:spPr>
            <a:xfrm>
              <a:off x="1831085" y="152907"/>
              <a:ext cx="9568180" cy="508000"/>
            </a:xfrm>
            <a:custGeom>
              <a:avLst/>
              <a:gdLst/>
              <a:ahLst/>
              <a:cxnLst/>
              <a:rect l="l" t="t" r="r" b="b"/>
              <a:pathLst>
                <a:path w="9568180" h="508000">
                  <a:moveTo>
                    <a:pt x="0" y="253746"/>
                  </a:moveTo>
                  <a:lnTo>
                    <a:pt x="4090" y="208150"/>
                  </a:lnTo>
                  <a:lnTo>
                    <a:pt x="15881" y="165229"/>
                  </a:lnTo>
                  <a:lnTo>
                    <a:pt x="34656" y="125701"/>
                  </a:lnTo>
                  <a:lnTo>
                    <a:pt x="59697" y="90284"/>
                  </a:lnTo>
                  <a:lnTo>
                    <a:pt x="90284" y="59697"/>
                  </a:lnTo>
                  <a:lnTo>
                    <a:pt x="125701" y="34656"/>
                  </a:lnTo>
                  <a:lnTo>
                    <a:pt x="165229" y="15881"/>
                  </a:lnTo>
                  <a:lnTo>
                    <a:pt x="208150" y="4090"/>
                  </a:lnTo>
                  <a:lnTo>
                    <a:pt x="253746" y="0"/>
                  </a:lnTo>
                  <a:lnTo>
                    <a:pt x="9313926" y="0"/>
                  </a:lnTo>
                  <a:lnTo>
                    <a:pt x="9359555" y="4090"/>
                  </a:lnTo>
                  <a:lnTo>
                    <a:pt x="9402493" y="15881"/>
                  </a:lnTo>
                  <a:lnTo>
                    <a:pt x="9442026" y="34656"/>
                  </a:lnTo>
                  <a:lnTo>
                    <a:pt x="9477439" y="59697"/>
                  </a:lnTo>
                  <a:lnTo>
                    <a:pt x="9508016" y="90284"/>
                  </a:lnTo>
                  <a:lnTo>
                    <a:pt x="9533043" y="125701"/>
                  </a:lnTo>
                  <a:lnTo>
                    <a:pt x="9551804" y="165229"/>
                  </a:lnTo>
                  <a:lnTo>
                    <a:pt x="9563586" y="208150"/>
                  </a:lnTo>
                  <a:lnTo>
                    <a:pt x="9567671" y="253746"/>
                  </a:lnTo>
                  <a:lnTo>
                    <a:pt x="9563581" y="299375"/>
                  </a:lnTo>
                  <a:lnTo>
                    <a:pt x="9551790" y="342313"/>
                  </a:lnTo>
                  <a:lnTo>
                    <a:pt x="9533015" y="381846"/>
                  </a:lnTo>
                  <a:lnTo>
                    <a:pt x="9507974" y="417259"/>
                  </a:lnTo>
                  <a:lnTo>
                    <a:pt x="9477387" y="447836"/>
                  </a:lnTo>
                  <a:lnTo>
                    <a:pt x="9441970" y="472863"/>
                  </a:lnTo>
                  <a:lnTo>
                    <a:pt x="9402442" y="491624"/>
                  </a:lnTo>
                  <a:lnTo>
                    <a:pt x="9359521" y="503406"/>
                  </a:lnTo>
                  <a:lnTo>
                    <a:pt x="9313926" y="507491"/>
                  </a:lnTo>
                  <a:lnTo>
                    <a:pt x="253746" y="507491"/>
                  </a:lnTo>
                  <a:lnTo>
                    <a:pt x="208150" y="503401"/>
                  </a:lnTo>
                  <a:lnTo>
                    <a:pt x="165229" y="491610"/>
                  </a:lnTo>
                  <a:lnTo>
                    <a:pt x="125701" y="472835"/>
                  </a:lnTo>
                  <a:lnTo>
                    <a:pt x="90284" y="447794"/>
                  </a:lnTo>
                  <a:lnTo>
                    <a:pt x="59697" y="417207"/>
                  </a:lnTo>
                  <a:lnTo>
                    <a:pt x="34656" y="381790"/>
                  </a:lnTo>
                  <a:lnTo>
                    <a:pt x="15881" y="342262"/>
                  </a:lnTo>
                  <a:lnTo>
                    <a:pt x="4090" y="299341"/>
                  </a:lnTo>
                  <a:lnTo>
                    <a:pt x="0" y="253746"/>
                  </a:lnTo>
                  <a:close/>
                </a:path>
              </a:pathLst>
            </a:custGeom>
            <a:ln w="28956">
              <a:solidFill>
                <a:srgbClr val="B1B1B1"/>
              </a:solidFill>
              <a:prstDash val="solid"/>
            </a:ln>
          </p:spPr>
          <p:txBody>
            <a:bodyPr wrap="square" lIns="0" tIns="0" rIns="0" bIns="0" rtlCol="0">
              <a:prstTxWarp prst="textNoShape">
                <a:avLst/>
              </a:prstTxWarp>
              <a:noAutofit/>
            </a:bodyPr>
            <a:lstStyle/>
            <a:p>
              <a:endParaRPr lang="en-US"/>
            </a:p>
          </p:txBody>
        </p:sp>
        <p:pic>
          <p:nvPicPr>
            <p:cNvPr id="80" name="Image 46"/>
            <p:cNvPicPr/>
            <p:nvPr/>
          </p:nvPicPr>
          <p:blipFill>
            <a:blip r:embed="rId7" cstate="print"/>
            <a:stretch>
              <a:fillRect/>
            </a:stretch>
          </p:blipFill>
          <p:spPr>
            <a:xfrm>
              <a:off x="1525524" y="232918"/>
              <a:ext cx="380999" cy="381000"/>
            </a:xfrm>
            <a:prstGeom prst="rect">
              <a:avLst/>
            </a:prstGeom>
          </p:spPr>
        </p:pic>
        <p:pic>
          <p:nvPicPr>
            <p:cNvPr id="81" name="Image 47"/>
            <p:cNvPicPr/>
            <p:nvPr/>
          </p:nvPicPr>
          <p:blipFill>
            <a:blip r:embed="rId8" cstate="print"/>
            <a:stretch>
              <a:fillRect/>
            </a:stretch>
          </p:blipFill>
          <p:spPr>
            <a:xfrm>
              <a:off x="2058923" y="1020825"/>
              <a:ext cx="381000" cy="381000"/>
            </a:xfrm>
            <a:prstGeom prst="rect">
              <a:avLst/>
            </a:prstGeom>
          </p:spPr>
        </p:pic>
        <p:pic>
          <p:nvPicPr>
            <p:cNvPr id="82" name="Image 48"/>
            <p:cNvPicPr/>
            <p:nvPr/>
          </p:nvPicPr>
          <p:blipFill>
            <a:blip r:embed="rId9" cstate="print"/>
            <a:stretch>
              <a:fillRect/>
            </a:stretch>
          </p:blipFill>
          <p:spPr>
            <a:xfrm>
              <a:off x="2211323" y="1859026"/>
              <a:ext cx="381000" cy="381000"/>
            </a:xfrm>
            <a:prstGeom prst="rect">
              <a:avLst/>
            </a:prstGeom>
          </p:spPr>
        </p:pic>
        <p:pic>
          <p:nvPicPr>
            <p:cNvPr id="83" name="Image 49"/>
            <p:cNvPicPr/>
            <p:nvPr/>
          </p:nvPicPr>
          <p:blipFill>
            <a:blip r:embed="rId10" cstate="print"/>
            <a:stretch>
              <a:fillRect/>
            </a:stretch>
          </p:blipFill>
          <p:spPr>
            <a:xfrm>
              <a:off x="2135123" y="2697226"/>
              <a:ext cx="381000" cy="381000"/>
            </a:xfrm>
            <a:prstGeom prst="rect">
              <a:avLst/>
            </a:prstGeom>
          </p:spPr>
        </p:pic>
        <p:pic>
          <p:nvPicPr>
            <p:cNvPr id="84" name="Image 50" descr="068actionplan"/>
            <p:cNvPicPr/>
            <p:nvPr/>
          </p:nvPicPr>
          <p:blipFill>
            <a:blip r:embed="rId11" cstate="print"/>
            <a:stretch>
              <a:fillRect/>
            </a:stretch>
          </p:blipFill>
          <p:spPr>
            <a:xfrm>
              <a:off x="7864259" y="3206150"/>
              <a:ext cx="4240855" cy="1865375"/>
            </a:xfrm>
            <a:prstGeom prst="rect">
              <a:avLst/>
            </a:prstGeom>
          </p:spPr>
        </p:pic>
        <p:pic>
          <p:nvPicPr>
            <p:cNvPr id="85" name="Image 51" descr="j0336898"/>
            <p:cNvPicPr/>
            <p:nvPr/>
          </p:nvPicPr>
          <p:blipFill>
            <a:blip r:embed="rId12" cstate="print"/>
            <a:stretch>
              <a:fillRect/>
            </a:stretch>
          </p:blipFill>
          <p:spPr>
            <a:xfrm>
              <a:off x="114300" y="1421638"/>
              <a:ext cx="1924812" cy="1709927"/>
            </a:xfrm>
            <a:prstGeom prst="rect">
              <a:avLst/>
            </a:prstGeom>
          </p:spPr>
        </p:pic>
        <p:sp>
          <p:nvSpPr>
            <p:cNvPr id="86" name="Graphic 52"/>
            <p:cNvSpPr/>
            <p:nvPr/>
          </p:nvSpPr>
          <p:spPr>
            <a:xfrm>
              <a:off x="5657088" y="4401058"/>
              <a:ext cx="1126242" cy="360046"/>
            </a:xfrm>
            <a:custGeom>
              <a:avLst/>
              <a:gdLst/>
              <a:ahLst/>
              <a:cxnLst/>
              <a:rect l="l" t="t" r="r" b="b"/>
              <a:pathLst>
                <a:path w="576580" h="360045">
                  <a:moveTo>
                    <a:pt x="17995" y="89916"/>
                  </a:moveTo>
                  <a:lnTo>
                    <a:pt x="0" y="89916"/>
                  </a:lnTo>
                  <a:lnTo>
                    <a:pt x="0" y="269748"/>
                  </a:lnTo>
                  <a:lnTo>
                    <a:pt x="17995" y="269748"/>
                  </a:lnTo>
                  <a:lnTo>
                    <a:pt x="17995" y="89916"/>
                  </a:lnTo>
                  <a:close/>
                </a:path>
                <a:path w="576580" h="360045">
                  <a:moveTo>
                    <a:pt x="71945" y="89916"/>
                  </a:moveTo>
                  <a:lnTo>
                    <a:pt x="35941" y="89916"/>
                  </a:lnTo>
                  <a:lnTo>
                    <a:pt x="35941" y="269748"/>
                  </a:lnTo>
                  <a:lnTo>
                    <a:pt x="71945" y="269748"/>
                  </a:lnTo>
                  <a:lnTo>
                    <a:pt x="71945" y="89916"/>
                  </a:lnTo>
                  <a:close/>
                </a:path>
                <a:path w="576580" h="360045">
                  <a:moveTo>
                    <a:pt x="576072" y="179832"/>
                  </a:moveTo>
                  <a:lnTo>
                    <a:pt x="432054" y="0"/>
                  </a:lnTo>
                  <a:lnTo>
                    <a:pt x="432054" y="89916"/>
                  </a:lnTo>
                  <a:lnTo>
                    <a:pt x="90043" y="89916"/>
                  </a:lnTo>
                  <a:lnTo>
                    <a:pt x="90043" y="269748"/>
                  </a:lnTo>
                  <a:lnTo>
                    <a:pt x="432054" y="269748"/>
                  </a:lnTo>
                  <a:lnTo>
                    <a:pt x="432054" y="359664"/>
                  </a:lnTo>
                  <a:lnTo>
                    <a:pt x="576072" y="179832"/>
                  </a:lnTo>
                  <a:close/>
                </a:path>
              </a:pathLst>
            </a:custGeom>
            <a:solidFill>
              <a:srgbClr val="333399">
                <a:alpha val="30195"/>
              </a:srgbClr>
            </a:solidFill>
          </p:spPr>
          <p:txBody>
            <a:bodyPr wrap="square" lIns="0" tIns="0" rIns="0" bIns="0" rtlCol="0">
              <a:prstTxWarp prst="textNoShape">
                <a:avLst/>
              </a:prstTxWarp>
              <a:noAutofit/>
            </a:bodyPr>
            <a:lstStyle/>
            <a:p>
              <a:endParaRPr lang="en-US"/>
            </a:p>
          </p:txBody>
        </p:sp>
        <p:sp>
          <p:nvSpPr>
            <p:cNvPr id="87" name="Graphic 53"/>
            <p:cNvSpPr/>
            <p:nvPr/>
          </p:nvSpPr>
          <p:spPr>
            <a:xfrm>
              <a:off x="5657088" y="3833714"/>
              <a:ext cx="996187" cy="927390"/>
            </a:xfrm>
            <a:custGeom>
              <a:avLst/>
              <a:gdLst/>
              <a:ahLst/>
              <a:cxnLst/>
              <a:rect l="l" t="t" r="r" b="b"/>
              <a:pathLst>
                <a:path w="576580" h="360045">
                  <a:moveTo>
                    <a:pt x="432054" y="0"/>
                  </a:moveTo>
                  <a:lnTo>
                    <a:pt x="432054" y="89915"/>
                  </a:lnTo>
                  <a:lnTo>
                    <a:pt x="90043" y="89915"/>
                  </a:lnTo>
                  <a:lnTo>
                    <a:pt x="90043" y="269747"/>
                  </a:lnTo>
                  <a:lnTo>
                    <a:pt x="432054" y="269747"/>
                  </a:lnTo>
                  <a:lnTo>
                    <a:pt x="432054" y="359663"/>
                  </a:lnTo>
                  <a:lnTo>
                    <a:pt x="576072" y="179831"/>
                  </a:lnTo>
                  <a:lnTo>
                    <a:pt x="432054" y="0"/>
                  </a:lnTo>
                  <a:close/>
                </a:path>
                <a:path w="576580" h="360045">
                  <a:moveTo>
                    <a:pt x="35941" y="269747"/>
                  </a:moveTo>
                  <a:lnTo>
                    <a:pt x="71945" y="269747"/>
                  </a:lnTo>
                  <a:lnTo>
                    <a:pt x="71945" y="89915"/>
                  </a:lnTo>
                  <a:lnTo>
                    <a:pt x="35941" y="89915"/>
                  </a:lnTo>
                  <a:lnTo>
                    <a:pt x="35941" y="269747"/>
                  </a:lnTo>
                  <a:close/>
                </a:path>
                <a:path w="576580" h="360045">
                  <a:moveTo>
                    <a:pt x="0" y="269747"/>
                  </a:moveTo>
                  <a:lnTo>
                    <a:pt x="18002" y="269747"/>
                  </a:lnTo>
                  <a:lnTo>
                    <a:pt x="18002" y="89915"/>
                  </a:lnTo>
                  <a:lnTo>
                    <a:pt x="0" y="89915"/>
                  </a:lnTo>
                  <a:lnTo>
                    <a:pt x="0" y="269747"/>
                  </a:lnTo>
                  <a:close/>
                </a:path>
              </a:pathLst>
            </a:custGeom>
            <a:ln w="9144">
              <a:solidFill>
                <a:srgbClr val="000000"/>
              </a:solidFill>
              <a:prstDash val="solid"/>
            </a:ln>
          </p:spPr>
          <p:txBody>
            <a:bodyPr wrap="square" lIns="0" tIns="0" rIns="0" bIns="0" rtlCol="0">
              <a:prstTxWarp prst="textNoShape">
                <a:avLst/>
              </a:prstTxWarp>
              <a:noAutofit/>
            </a:bodyPr>
            <a:lstStyle/>
            <a:p>
              <a:endParaRPr lang="en-US"/>
            </a:p>
          </p:txBody>
        </p:sp>
        <p:pic>
          <p:nvPicPr>
            <p:cNvPr id="90" name="Image 56" descr="j0303436"/>
            <p:cNvPicPr/>
            <p:nvPr/>
          </p:nvPicPr>
          <p:blipFill>
            <a:blip r:embed="rId13" cstate="print"/>
            <a:stretch>
              <a:fillRect/>
            </a:stretch>
          </p:blipFill>
          <p:spPr>
            <a:xfrm>
              <a:off x="3777392" y="3527043"/>
              <a:ext cx="1696815" cy="1425702"/>
            </a:xfrm>
            <a:prstGeom prst="rect">
              <a:avLst/>
            </a:prstGeom>
          </p:spPr>
        </p:pic>
        <p:pic>
          <p:nvPicPr>
            <p:cNvPr id="91" name="Image 57" descr="j0336914"/>
            <p:cNvPicPr/>
            <p:nvPr/>
          </p:nvPicPr>
          <p:blipFill>
            <a:blip r:embed="rId14" cstate="print"/>
            <a:stretch>
              <a:fillRect/>
            </a:stretch>
          </p:blipFill>
          <p:spPr>
            <a:xfrm>
              <a:off x="1906523" y="3640328"/>
              <a:ext cx="1164505" cy="1280414"/>
            </a:xfrm>
            <a:prstGeom prst="rect">
              <a:avLst/>
            </a:prstGeom>
          </p:spPr>
        </p:pic>
        <p:sp>
          <p:nvSpPr>
            <p:cNvPr id="92" name="Graphic 58"/>
            <p:cNvSpPr/>
            <p:nvPr/>
          </p:nvSpPr>
          <p:spPr>
            <a:xfrm>
              <a:off x="3168396" y="4412995"/>
              <a:ext cx="504825" cy="403860"/>
            </a:xfrm>
            <a:custGeom>
              <a:avLst/>
              <a:gdLst/>
              <a:ahLst/>
              <a:cxnLst/>
              <a:rect l="l" t="t" r="r" b="b"/>
              <a:pathLst>
                <a:path w="504825" h="403860">
                  <a:moveTo>
                    <a:pt x="504444" y="151130"/>
                  </a:moveTo>
                  <a:lnTo>
                    <a:pt x="353187" y="151130"/>
                  </a:lnTo>
                  <a:lnTo>
                    <a:pt x="353187" y="0"/>
                  </a:lnTo>
                  <a:lnTo>
                    <a:pt x="151257" y="0"/>
                  </a:lnTo>
                  <a:lnTo>
                    <a:pt x="151257" y="151130"/>
                  </a:lnTo>
                  <a:lnTo>
                    <a:pt x="0" y="151130"/>
                  </a:lnTo>
                  <a:lnTo>
                    <a:pt x="0" y="252730"/>
                  </a:lnTo>
                  <a:lnTo>
                    <a:pt x="151257" y="252730"/>
                  </a:lnTo>
                  <a:lnTo>
                    <a:pt x="151257" y="403860"/>
                  </a:lnTo>
                  <a:lnTo>
                    <a:pt x="353187" y="403860"/>
                  </a:lnTo>
                  <a:lnTo>
                    <a:pt x="353187" y="252730"/>
                  </a:lnTo>
                  <a:lnTo>
                    <a:pt x="504444" y="252730"/>
                  </a:lnTo>
                  <a:lnTo>
                    <a:pt x="504444" y="151130"/>
                  </a:lnTo>
                  <a:close/>
                </a:path>
              </a:pathLst>
            </a:custGeom>
            <a:solidFill>
              <a:srgbClr val="333399">
                <a:alpha val="30195"/>
              </a:srgbClr>
            </a:solidFill>
          </p:spPr>
          <p:txBody>
            <a:bodyPr wrap="square" lIns="0" tIns="0" rIns="0" bIns="0" rtlCol="0">
              <a:prstTxWarp prst="textNoShape">
                <a:avLst/>
              </a:prstTxWarp>
              <a:noAutofit/>
            </a:bodyPr>
            <a:lstStyle/>
            <a:p>
              <a:endParaRPr lang="en-US"/>
            </a:p>
          </p:txBody>
        </p:sp>
        <p:sp>
          <p:nvSpPr>
            <p:cNvPr id="93" name="Graphic 59"/>
            <p:cNvSpPr/>
            <p:nvPr/>
          </p:nvSpPr>
          <p:spPr>
            <a:xfrm>
              <a:off x="3168395" y="3833714"/>
              <a:ext cx="504825" cy="983397"/>
            </a:xfrm>
            <a:custGeom>
              <a:avLst/>
              <a:gdLst/>
              <a:ahLst/>
              <a:cxnLst/>
              <a:rect l="l" t="t" r="r" b="b"/>
              <a:pathLst>
                <a:path w="504825" h="403860">
                  <a:moveTo>
                    <a:pt x="0" y="151295"/>
                  </a:moveTo>
                  <a:lnTo>
                    <a:pt x="151257" y="151295"/>
                  </a:lnTo>
                  <a:lnTo>
                    <a:pt x="151257" y="0"/>
                  </a:lnTo>
                  <a:lnTo>
                    <a:pt x="353187" y="0"/>
                  </a:lnTo>
                  <a:lnTo>
                    <a:pt x="353187" y="151295"/>
                  </a:lnTo>
                  <a:lnTo>
                    <a:pt x="504444" y="151295"/>
                  </a:lnTo>
                  <a:lnTo>
                    <a:pt x="504444" y="252564"/>
                  </a:lnTo>
                  <a:lnTo>
                    <a:pt x="353187" y="252564"/>
                  </a:lnTo>
                  <a:lnTo>
                    <a:pt x="353187" y="403860"/>
                  </a:lnTo>
                  <a:lnTo>
                    <a:pt x="151257" y="403860"/>
                  </a:lnTo>
                  <a:lnTo>
                    <a:pt x="151257" y="252564"/>
                  </a:lnTo>
                  <a:lnTo>
                    <a:pt x="0" y="252564"/>
                  </a:lnTo>
                  <a:lnTo>
                    <a:pt x="0" y="151295"/>
                  </a:lnTo>
                  <a:close/>
                </a:path>
              </a:pathLst>
            </a:custGeom>
            <a:ln w="9144">
              <a:solidFill>
                <a:srgbClr val="000000"/>
              </a:solidFill>
              <a:prstDash val="solid"/>
            </a:ln>
          </p:spPr>
          <p:txBody>
            <a:bodyPr wrap="square" lIns="0" tIns="0" rIns="0" bIns="0" rtlCol="0">
              <a:prstTxWarp prst="textNoShape">
                <a:avLst/>
              </a:prstTxWarp>
              <a:noAutofit/>
            </a:bodyPr>
            <a:lstStyle/>
            <a:p>
              <a:endParaRPr lang="en-US"/>
            </a:p>
          </p:txBody>
        </p:sp>
      </p:grpSp>
      <p:sp>
        <p:nvSpPr>
          <p:cNvPr id="8" name="TextBox 7"/>
          <p:cNvSpPr txBox="1"/>
          <p:nvPr/>
        </p:nvSpPr>
        <p:spPr>
          <a:xfrm>
            <a:off x="1640907" y="1662012"/>
            <a:ext cx="6862878" cy="369332"/>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 </a:t>
            </a:r>
            <a:r>
              <a:rPr lang="en-US" dirty="0" err="1" smtClean="0">
                <a:solidFill>
                  <a:srgbClr val="0000FF"/>
                </a:solidFill>
              </a:rPr>
              <a:t>Mức</a:t>
            </a:r>
            <a:r>
              <a:rPr lang="en-US" dirty="0" smtClean="0">
                <a:solidFill>
                  <a:srgbClr val="0000FF"/>
                </a:solidFill>
              </a:rPr>
              <a:t> </a:t>
            </a:r>
            <a:r>
              <a:rPr lang="en-US" dirty="0" err="1" smtClean="0">
                <a:solidFill>
                  <a:srgbClr val="0000FF"/>
                </a:solidFill>
              </a:rPr>
              <a:t>độ</a:t>
            </a:r>
            <a:r>
              <a:rPr lang="en-US" dirty="0" smtClean="0">
                <a:solidFill>
                  <a:srgbClr val="0000FF"/>
                </a:solidFill>
              </a:rPr>
              <a:t> </a:t>
            </a:r>
            <a:r>
              <a:rPr lang="en-US" dirty="0" err="1" smtClean="0">
                <a:solidFill>
                  <a:srgbClr val="0000FF"/>
                </a:solidFill>
              </a:rPr>
              <a:t>nhẹ</a:t>
            </a:r>
            <a:endParaRPr lang="en-US" dirty="0">
              <a:solidFill>
                <a:srgbClr val="0000FF"/>
              </a:solidFill>
            </a:endParaRPr>
          </a:p>
        </p:txBody>
      </p:sp>
      <p:sp>
        <p:nvSpPr>
          <p:cNvPr id="9" name="TextBox 8"/>
          <p:cNvSpPr txBox="1"/>
          <p:nvPr/>
        </p:nvSpPr>
        <p:spPr>
          <a:xfrm>
            <a:off x="1972084" y="2193126"/>
            <a:ext cx="656259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err="1" smtClean="0">
                <a:solidFill>
                  <a:srgbClr val="FF0000"/>
                </a:solidFill>
              </a:rPr>
              <a:t>Mức</a:t>
            </a:r>
            <a:r>
              <a:rPr lang="en-US" dirty="0" smtClean="0">
                <a:solidFill>
                  <a:srgbClr val="FF0000"/>
                </a:solidFill>
              </a:rPr>
              <a:t> </a:t>
            </a:r>
            <a:r>
              <a:rPr lang="en-US" dirty="0" err="1" smtClean="0">
                <a:solidFill>
                  <a:srgbClr val="FF0000"/>
                </a:solidFill>
              </a:rPr>
              <a:t>độ</a:t>
            </a:r>
            <a:r>
              <a:rPr lang="en-US" dirty="0" smtClean="0">
                <a:solidFill>
                  <a:srgbClr val="FF0000"/>
                </a:solidFill>
              </a:rPr>
              <a:t> </a:t>
            </a:r>
            <a:r>
              <a:rPr lang="en-US" dirty="0" err="1">
                <a:solidFill>
                  <a:srgbClr val="FF0000"/>
                </a:solidFill>
              </a:rPr>
              <a:t>t</a:t>
            </a:r>
            <a:r>
              <a:rPr lang="en-US" dirty="0" err="1" smtClean="0">
                <a:solidFill>
                  <a:srgbClr val="FF0000"/>
                </a:solidFill>
              </a:rPr>
              <a:t>rung</a:t>
            </a:r>
            <a:r>
              <a:rPr lang="en-US" dirty="0" smtClean="0">
                <a:solidFill>
                  <a:srgbClr val="FF0000"/>
                </a:solidFill>
              </a:rPr>
              <a:t> </a:t>
            </a:r>
            <a:r>
              <a:rPr lang="en-US" dirty="0" err="1" smtClean="0">
                <a:solidFill>
                  <a:srgbClr val="FF0000"/>
                </a:solidFill>
              </a:rPr>
              <a:t>bình</a:t>
            </a:r>
            <a:r>
              <a:rPr lang="en-US" dirty="0" smtClean="0">
                <a:solidFill>
                  <a:srgbClr val="FF0000"/>
                </a:solidFill>
              </a:rPr>
              <a:t>- </a:t>
            </a:r>
            <a:r>
              <a:rPr lang="en-US" dirty="0" err="1" smtClean="0">
                <a:solidFill>
                  <a:srgbClr val="FF0000"/>
                </a:solidFill>
              </a:rPr>
              <a:t>Có</a:t>
            </a:r>
            <a:r>
              <a:rPr lang="en-US" dirty="0" smtClean="0">
                <a:solidFill>
                  <a:srgbClr val="FF0000"/>
                </a:solidFill>
              </a:rPr>
              <a:t> ý </a:t>
            </a:r>
            <a:r>
              <a:rPr lang="en-US" dirty="0" err="1" smtClean="0">
                <a:solidFill>
                  <a:srgbClr val="FF0000"/>
                </a:solidFill>
              </a:rPr>
              <a:t>nghĩa</a:t>
            </a:r>
            <a:r>
              <a:rPr lang="en-US" dirty="0" smtClean="0">
                <a:solidFill>
                  <a:srgbClr val="FF0000"/>
                </a:solidFill>
              </a:rPr>
              <a:t> </a:t>
            </a:r>
            <a:r>
              <a:rPr lang="en-US" dirty="0" err="1" smtClean="0">
                <a:solidFill>
                  <a:srgbClr val="FF0000"/>
                </a:solidFill>
              </a:rPr>
              <a:t>lâm</a:t>
            </a:r>
            <a:r>
              <a:rPr lang="en-US" dirty="0" smtClean="0">
                <a:solidFill>
                  <a:srgbClr val="FF0000"/>
                </a:solidFill>
              </a:rPr>
              <a:t> </a:t>
            </a:r>
            <a:r>
              <a:rPr lang="en-US" dirty="0" err="1" smtClean="0">
                <a:solidFill>
                  <a:srgbClr val="FF0000"/>
                </a:solidFill>
              </a:rPr>
              <a:t>sàng</a:t>
            </a:r>
            <a:endParaRPr lang="en-US" dirty="0">
              <a:solidFill>
                <a:srgbClr val="FF0000"/>
              </a:solidFill>
            </a:endParaRPr>
          </a:p>
        </p:txBody>
      </p:sp>
      <p:sp>
        <p:nvSpPr>
          <p:cNvPr id="10" name="TextBox 9"/>
          <p:cNvSpPr txBox="1"/>
          <p:nvPr/>
        </p:nvSpPr>
        <p:spPr>
          <a:xfrm>
            <a:off x="2079489" y="2730603"/>
            <a:ext cx="6455436" cy="646331"/>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err="1" smtClean="0">
                <a:solidFill>
                  <a:srgbClr val="FF66FF"/>
                </a:solidFill>
              </a:rPr>
              <a:t>Mức</a:t>
            </a:r>
            <a:r>
              <a:rPr lang="en-US" dirty="0" smtClean="0">
                <a:solidFill>
                  <a:srgbClr val="FF66FF"/>
                </a:solidFill>
              </a:rPr>
              <a:t> </a:t>
            </a:r>
            <a:r>
              <a:rPr lang="en-US" dirty="0" err="1" smtClean="0">
                <a:solidFill>
                  <a:srgbClr val="FF66FF"/>
                </a:solidFill>
              </a:rPr>
              <a:t>độ</a:t>
            </a:r>
            <a:r>
              <a:rPr lang="en-US" dirty="0" smtClean="0">
                <a:solidFill>
                  <a:srgbClr val="FF66FF"/>
                </a:solidFill>
              </a:rPr>
              <a:t> </a:t>
            </a:r>
            <a:r>
              <a:rPr lang="en-US" dirty="0" err="1" smtClean="0">
                <a:solidFill>
                  <a:srgbClr val="FF66FF"/>
                </a:solidFill>
              </a:rPr>
              <a:t>nghiêm</a:t>
            </a:r>
            <a:r>
              <a:rPr lang="en-US" dirty="0" smtClean="0">
                <a:solidFill>
                  <a:srgbClr val="FF66FF"/>
                </a:solidFill>
              </a:rPr>
              <a:t> </a:t>
            </a:r>
            <a:r>
              <a:rPr lang="en-US" dirty="0" err="1" smtClean="0">
                <a:solidFill>
                  <a:srgbClr val="FF66FF"/>
                </a:solidFill>
              </a:rPr>
              <a:t>trọng</a:t>
            </a:r>
            <a:r>
              <a:rPr lang="en-US" dirty="0" smtClean="0">
                <a:solidFill>
                  <a:srgbClr val="FF66FF"/>
                </a:solidFill>
              </a:rPr>
              <a:t>- </a:t>
            </a:r>
            <a:r>
              <a:rPr lang="en-US" dirty="0" err="1">
                <a:solidFill>
                  <a:srgbClr val="FF66FF"/>
                </a:solidFill>
              </a:rPr>
              <a:t>Có</a:t>
            </a:r>
            <a:r>
              <a:rPr lang="en-US" dirty="0">
                <a:solidFill>
                  <a:srgbClr val="FF66FF"/>
                </a:solidFill>
              </a:rPr>
              <a:t> ý </a:t>
            </a:r>
            <a:r>
              <a:rPr lang="en-US" dirty="0" err="1">
                <a:solidFill>
                  <a:srgbClr val="FF66FF"/>
                </a:solidFill>
              </a:rPr>
              <a:t>nghĩa</a:t>
            </a:r>
            <a:r>
              <a:rPr lang="en-US" dirty="0">
                <a:solidFill>
                  <a:srgbClr val="FF66FF"/>
                </a:solidFill>
              </a:rPr>
              <a:t> </a:t>
            </a:r>
            <a:r>
              <a:rPr lang="en-US" dirty="0" err="1">
                <a:solidFill>
                  <a:srgbClr val="FF66FF"/>
                </a:solidFill>
              </a:rPr>
              <a:t>lâm</a:t>
            </a:r>
            <a:r>
              <a:rPr lang="en-US" dirty="0">
                <a:solidFill>
                  <a:srgbClr val="FF66FF"/>
                </a:solidFill>
              </a:rPr>
              <a:t> </a:t>
            </a:r>
            <a:r>
              <a:rPr lang="en-US" dirty="0" err="1">
                <a:solidFill>
                  <a:srgbClr val="FF66FF"/>
                </a:solidFill>
              </a:rPr>
              <a:t>sàng</a:t>
            </a:r>
            <a:endParaRPr lang="en-US" dirty="0">
              <a:solidFill>
                <a:srgbClr val="FF66FF"/>
              </a:solidFill>
            </a:endParaRPr>
          </a:p>
          <a:p>
            <a:endParaRPr lang="en-US" dirty="0">
              <a:solidFill>
                <a:srgbClr val="FF66FF"/>
              </a:solidFill>
            </a:endParaRPr>
          </a:p>
        </p:txBody>
      </p:sp>
      <p:sp>
        <p:nvSpPr>
          <p:cNvPr id="11" name="TextBox 10"/>
          <p:cNvSpPr txBox="1"/>
          <p:nvPr/>
        </p:nvSpPr>
        <p:spPr>
          <a:xfrm>
            <a:off x="3680424" y="3698610"/>
            <a:ext cx="3123824" cy="369332"/>
          </a:xfrm>
          <a:prstGeom prst="rect">
            <a:avLst/>
          </a:prstGeom>
          <a:noFill/>
        </p:spPr>
        <p:txBody>
          <a:bodyPr wrap="square" rtlCol="0">
            <a:spAutoFit/>
          </a:bodyPr>
          <a:lstStyle/>
          <a:p>
            <a:endParaRPr lang="en-US" dirty="0"/>
          </a:p>
        </p:txBody>
      </p:sp>
      <p:sp>
        <p:nvSpPr>
          <p:cNvPr id="12" name="TextBox 11"/>
          <p:cNvSpPr txBox="1"/>
          <p:nvPr/>
        </p:nvSpPr>
        <p:spPr>
          <a:xfrm>
            <a:off x="2079489" y="3421611"/>
            <a:ext cx="642429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err="1" smtClean="0">
                <a:solidFill>
                  <a:srgbClr val="99FF33"/>
                </a:solidFill>
              </a:rPr>
              <a:t>Mức</a:t>
            </a:r>
            <a:r>
              <a:rPr lang="en-US" dirty="0" smtClean="0">
                <a:solidFill>
                  <a:srgbClr val="99FF33"/>
                </a:solidFill>
              </a:rPr>
              <a:t> </a:t>
            </a:r>
            <a:r>
              <a:rPr lang="en-US" dirty="0" err="1" smtClean="0">
                <a:solidFill>
                  <a:srgbClr val="99FF33"/>
                </a:solidFill>
              </a:rPr>
              <a:t>độ</a:t>
            </a:r>
            <a:r>
              <a:rPr lang="en-US" dirty="0" smtClean="0">
                <a:solidFill>
                  <a:srgbClr val="99FF33"/>
                </a:solidFill>
              </a:rPr>
              <a:t> </a:t>
            </a:r>
            <a:r>
              <a:rPr lang="en-US" dirty="0" err="1" smtClean="0">
                <a:solidFill>
                  <a:srgbClr val="99FF33"/>
                </a:solidFill>
              </a:rPr>
              <a:t>Chống</a:t>
            </a:r>
            <a:r>
              <a:rPr lang="en-US" dirty="0" smtClean="0">
                <a:solidFill>
                  <a:srgbClr val="99FF33"/>
                </a:solidFill>
              </a:rPr>
              <a:t> </a:t>
            </a:r>
            <a:r>
              <a:rPr lang="en-US" dirty="0" err="1" smtClean="0">
                <a:solidFill>
                  <a:srgbClr val="99FF33"/>
                </a:solidFill>
              </a:rPr>
              <a:t>chỉ</a:t>
            </a:r>
            <a:r>
              <a:rPr lang="en-US" dirty="0" smtClean="0">
                <a:solidFill>
                  <a:srgbClr val="99FF33"/>
                </a:solidFill>
              </a:rPr>
              <a:t> </a:t>
            </a:r>
            <a:r>
              <a:rPr lang="en-US" dirty="0" err="1" smtClean="0">
                <a:solidFill>
                  <a:srgbClr val="99FF33"/>
                </a:solidFill>
              </a:rPr>
              <a:t>định</a:t>
            </a:r>
            <a:r>
              <a:rPr lang="en-US" dirty="0" smtClean="0">
                <a:solidFill>
                  <a:srgbClr val="99FF33"/>
                </a:solidFill>
              </a:rPr>
              <a:t>- </a:t>
            </a:r>
            <a:r>
              <a:rPr lang="en-US" dirty="0" err="1">
                <a:solidFill>
                  <a:srgbClr val="99FF33"/>
                </a:solidFill>
              </a:rPr>
              <a:t>Có</a:t>
            </a:r>
            <a:r>
              <a:rPr lang="en-US" dirty="0">
                <a:solidFill>
                  <a:srgbClr val="99FF33"/>
                </a:solidFill>
              </a:rPr>
              <a:t> ý </a:t>
            </a:r>
            <a:r>
              <a:rPr lang="en-US" dirty="0" err="1">
                <a:solidFill>
                  <a:srgbClr val="99FF33"/>
                </a:solidFill>
              </a:rPr>
              <a:t>nghĩa</a:t>
            </a:r>
            <a:r>
              <a:rPr lang="en-US" dirty="0">
                <a:solidFill>
                  <a:srgbClr val="99FF33"/>
                </a:solidFill>
              </a:rPr>
              <a:t> </a:t>
            </a:r>
            <a:r>
              <a:rPr lang="en-US" dirty="0" err="1">
                <a:solidFill>
                  <a:srgbClr val="99FF33"/>
                </a:solidFill>
              </a:rPr>
              <a:t>lâm</a:t>
            </a:r>
            <a:r>
              <a:rPr lang="en-US" dirty="0">
                <a:solidFill>
                  <a:srgbClr val="99FF33"/>
                </a:solidFill>
              </a:rPr>
              <a:t> </a:t>
            </a:r>
            <a:r>
              <a:rPr lang="en-US" dirty="0" err="1">
                <a:solidFill>
                  <a:srgbClr val="99FF33"/>
                </a:solidFill>
              </a:rPr>
              <a:t>sàng</a:t>
            </a:r>
            <a:endParaRPr lang="en-US" dirty="0">
              <a:solidFill>
                <a:srgbClr val="99FF33"/>
              </a:solidFill>
            </a:endParaRPr>
          </a:p>
          <a:p>
            <a:endParaRPr lang="en-US" dirty="0">
              <a:solidFill>
                <a:srgbClr val="800080"/>
              </a:solidFill>
            </a:endParaRPr>
          </a:p>
        </p:txBody>
      </p:sp>
    </p:spTree>
    <p:extLst>
      <p:ext uri="{BB962C8B-B14F-4D97-AF65-F5344CB8AC3E}">
        <p14:creationId xmlns:p14="http://schemas.microsoft.com/office/powerpoint/2010/main" val="3377935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039017751"/>
              </p:ext>
            </p:extLst>
          </p:nvPr>
        </p:nvGraphicFramePr>
        <p:xfrm>
          <a:off x="0" y="0"/>
          <a:ext cx="9144000" cy="5143502"/>
        </p:xfrm>
        <a:graphic>
          <a:graphicData uri="http://schemas.openxmlformats.org/drawingml/2006/table">
            <a:tbl>
              <a:tblPr firstRow="1" firstCol="1" bandRow="1">
                <a:tableStyleId>{5C22544A-7EE6-4342-B048-85BDC9FD1C3A}</a:tableStyleId>
              </a:tblPr>
              <a:tblGrid>
                <a:gridCol w="2617013"/>
                <a:gridCol w="6526987"/>
              </a:tblGrid>
              <a:tr h="395654">
                <a:tc>
                  <a:txBody>
                    <a:bodyPr/>
                    <a:lstStyle/>
                    <a:p>
                      <a:pPr algn="ctr">
                        <a:lnSpc>
                          <a:spcPct val="150000"/>
                        </a:lnSpc>
                        <a:spcAft>
                          <a:spcPts val="0"/>
                        </a:spcAft>
                      </a:pPr>
                      <a:r>
                        <a:rPr lang="en-US" sz="1400" dirty="0" err="1">
                          <a:solidFill>
                            <a:srgbClr val="0000FF"/>
                          </a:solidFill>
                          <a:effectLst/>
                          <a:latin typeface="+mj-lt"/>
                        </a:rPr>
                        <a:t>Mức</a:t>
                      </a:r>
                      <a:r>
                        <a:rPr lang="en-US" sz="1400" dirty="0">
                          <a:solidFill>
                            <a:srgbClr val="0000FF"/>
                          </a:solidFill>
                          <a:effectLst/>
                          <a:latin typeface="+mj-lt"/>
                        </a:rPr>
                        <a:t> </a:t>
                      </a:r>
                      <a:r>
                        <a:rPr lang="en-US" sz="1400" dirty="0" err="1">
                          <a:solidFill>
                            <a:srgbClr val="0000FF"/>
                          </a:solidFill>
                          <a:effectLst/>
                          <a:latin typeface="+mj-lt"/>
                        </a:rPr>
                        <a:t>độ</a:t>
                      </a:r>
                      <a:r>
                        <a:rPr lang="en-US" sz="1400" dirty="0">
                          <a:solidFill>
                            <a:srgbClr val="0000FF"/>
                          </a:solidFill>
                          <a:effectLst/>
                          <a:latin typeface="+mj-lt"/>
                        </a:rPr>
                        <a:t> </a:t>
                      </a:r>
                      <a:r>
                        <a:rPr lang="en-US" sz="1400" dirty="0" err="1">
                          <a:solidFill>
                            <a:srgbClr val="0000FF"/>
                          </a:solidFill>
                          <a:effectLst/>
                          <a:latin typeface="+mj-lt"/>
                        </a:rPr>
                        <a:t>nặng</a:t>
                      </a:r>
                      <a:r>
                        <a:rPr lang="en-US" sz="1400" dirty="0">
                          <a:solidFill>
                            <a:srgbClr val="0000FF"/>
                          </a:solidFill>
                          <a:effectLst/>
                          <a:latin typeface="+mj-lt"/>
                        </a:rPr>
                        <a:t> </a:t>
                      </a:r>
                      <a:r>
                        <a:rPr lang="en-US" sz="1400" dirty="0" err="1">
                          <a:solidFill>
                            <a:srgbClr val="0000FF"/>
                          </a:solidFill>
                          <a:effectLst/>
                          <a:latin typeface="+mj-lt"/>
                        </a:rPr>
                        <a:t>của</a:t>
                      </a:r>
                      <a:r>
                        <a:rPr lang="en-US" sz="1400" dirty="0">
                          <a:solidFill>
                            <a:srgbClr val="0000FF"/>
                          </a:solidFill>
                          <a:effectLst/>
                          <a:latin typeface="+mj-lt"/>
                        </a:rPr>
                        <a:t> </a:t>
                      </a:r>
                      <a:r>
                        <a:rPr lang="en-US" sz="1400" dirty="0" err="1">
                          <a:solidFill>
                            <a:srgbClr val="0000FF"/>
                          </a:solidFill>
                          <a:effectLst/>
                          <a:latin typeface="+mj-lt"/>
                        </a:rPr>
                        <a:t>tương</a:t>
                      </a:r>
                      <a:r>
                        <a:rPr lang="en-US" sz="1400" dirty="0">
                          <a:solidFill>
                            <a:srgbClr val="0000FF"/>
                          </a:solidFill>
                          <a:effectLst/>
                          <a:latin typeface="+mj-lt"/>
                        </a:rPr>
                        <a:t> </a:t>
                      </a:r>
                      <a:r>
                        <a:rPr lang="en-US" sz="1400" dirty="0" err="1">
                          <a:solidFill>
                            <a:srgbClr val="0000FF"/>
                          </a:solidFill>
                          <a:effectLst/>
                          <a:latin typeface="+mj-lt"/>
                        </a:rPr>
                        <a:t>tác</a:t>
                      </a:r>
                      <a:endParaRPr lang="en-US" sz="1400" dirty="0">
                        <a:solidFill>
                          <a:srgbClr val="0000FF"/>
                        </a:solidFill>
                        <a:effectLst/>
                        <a:latin typeface="+mj-lt"/>
                        <a:ea typeface="Times New Roman"/>
                      </a:endParaRPr>
                    </a:p>
                  </a:txBody>
                  <a:tcPr marL="68580" marR="68580" marT="0" marB="0" anchor="ctr">
                    <a:solidFill>
                      <a:srgbClr val="99FF33"/>
                    </a:solidFill>
                  </a:tcPr>
                </a:tc>
                <a:tc>
                  <a:txBody>
                    <a:bodyPr/>
                    <a:lstStyle/>
                    <a:p>
                      <a:pPr algn="ctr">
                        <a:lnSpc>
                          <a:spcPct val="150000"/>
                        </a:lnSpc>
                        <a:spcAft>
                          <a:spcPts val="0"/>
                        </a:spcAft>
                      </a:pPr>
                      <a:r>
                        <a:rPr lang="en-US" sz="1400" dirty="0">
                          <a:solidFill>
                            <a:srgbClr val="0000FF"/>
                          </a:solidFill>
                          <a:effectLst/>
                          <a:latin typeface="+mj-lt"/>
                        </a:rPr>
                        <a:t>Ý </a:t>
                      </a:r>
                      <a:r>
                        <a:rPr lang="en-US" sz="1400" dirty="0" err="1">
                          <a:solidFill>
                            <a:srgbClr val="0000FF"/>
                          </a:solidFill>
                          <a:effectLst/>
                          <a:latin typeface="+mj-lt"/>
                        </a:rPr>
                        <a:t>nghĩa</a:t>
                      </a:r>
                      <a:endParaRPr lang="en-US" sz="1400" dirty="0">
                        <a:solidFill>
                          <a:srgbClr val="0000FF"/>
                        </a:solidFill>
                        <a:effectLst/>
                        <a:latin typeface="+mj-lt"/>
                        <a:ea typeface="Times New Roman"/>
                      </a:endParaRPr>
                    </a:p>
                  </a:txBody>
                  <a:tcPr marL="68580" marR="68580" marT="0" marB="0" anchor="ctr">
                    <a:solidFill>
                      <a:srgbClr val="99FF33"/>
                    </a:solidFill>
                  </a:tcPr>
                </a:tc>
              </a:tr>
              <a:tr h="791308">
                <a:tc>
                  <a:txBody>
                    <a:bodyPr/>
                    <a:lstStyle/>
                    <a:p>
                      <a:pPr algn="l">
                        <a:lnSpc>
                          <a:spcPct val="150000"/>
                        </a:lnSpc>
                        <a:spcAft>
                          <a:spcPts val="0"/>
                        </a:spcAft>
                      </a:pPr>
                      <a:r>
                        <a:rPr lang="en-US" sz="2400" b="1" kern="1200" dirty="0" err="1" smtClean="0">
                          <a:solidFill>
                            <a:srgbClr val="FFFF00"/>
                          </a:solidFill>
                          <a:effectLst/>
                          <a:latin typeface="+mj-lt"/>
                          <a:ea typeface="+mn-ea"/>
                          <a:cs typeface="+mn-cs"/>
                        </a:rPr>
                        <a:t>Chống</a:t>
                      </a:r>
                      <a:r>
                        <a:rPr lang="en-US" sz="2400" b="1" kern="1200" dirty="0" smtClean="0">
                          <a:solidFill>
                            <a:srgbClr val="FFFF00"/>
                          </a:solidFill>
                          <a:effectLst/>
                          <a:latin typeface="+mj-lt"/>
                          <a:ea typeface="+mn-ea"/>
                          <a:cs typeface="+mn-cs"/>
                        </a:rPr>
                        <a:t> </a:t>
                      </a:r>
                      <a:r>
                        <a:rPr lang="en-US" sz="2400" b="1" kern="1200" dirty="0" err="1" smtClean="0">
                          <a:solidFill>
                            <a:srgbClr val="FFFF00"/>
                          </a:solidFill>
                          <a:effectLst/>
                          <a:latin typeface="+mj-lt"/>
                          <a:ea typeface="+mn-ea"/>
                          <a:cs typeface="+mn-cs"/>
                        </a:rPr>
                        <a:t>chỉ</a:t>
                      </a:r>
                      <a:r>
                        <a:rPr lang="en-US" sz="2400" b="1" kern="1200" dirty="0" smtClean="0">
                          <a:solidFill>
                            <a:srgbClr val="FFFF00"/>
                          </a:solidFill>
                          <a:effectLst/>
                          <a:latin typeface="+mj-lt"/>
                          <a:ea typeface="+mn-ea"/>
                          <a:cs typeface="+mn-cs"/>
                        </a:rPr>
                        <a:t> </a:t>
                      </a:r>
                      <a:r>
                        <a:rPr lang="en-US" sz="2400" b="1" kern="1200" dirty="0" err="1" smtClean="0">
                          <a:solidFill>
                            <a:srgbClr val="FFFF00"/>
                          </a:solidFill>
                          <a:effectLst/>
                          <a:latin typeface="+mj-lt"/>
                          <a:ea typeface="+mn-ea"/>
                          <a:cs typeface="+mn-cs"/>
                        </a:rPr>
                        <a:t>định</a:t>
                      </a:r>
                      <a:endParaRPr lang="en-US" sz="2400" b="1" dirty="0">
                        <a:solidFill>
                          <a:srgbClr val="FFFF00"/>
                        </a:solidFill>
                        <a:effectLst/>
                        <a:latin typeface="+mj-lt"/>
                        <a:ea typeface="Times New Roman"/>
                      </a:endParaRPr>
                    </a:p>
                  </a:txBody>
                  <a:tcPr marL="68580" marR="68580" marT="0" marB="0" anchor="ctr"/>
                </a:tc>
                <a:tc>
                  <a:txBody>
                    <a:bodyPr/>
                    <a:lstStyle/>
                    <a:p>
                      <a:pPr algn="ctr">
                        <a:lnSpc>
                          <a:spcPct val="150000"/>
                        </a:lnSpc>
                        <a:spcAft>
                          <a:spcPts val="0"/>
                        </a:spcAft>
                      </a:pP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Nguy</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cơ</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có</a:t>
                      </a:r>
                      <a:r>
                        <a:rPr lang="en-US" sz="1400" kern="1200" baseline="0" dirty="0" smtClean="0">
                          <a:solidFill>
                            <a:schemeClr val="dk1"/>
                          </a:solidFill>
                          <a:effectLst/>
                          <a:latin typeface="+mj-lt"/>
                          <a:ea typeface="+mn-ea"/>
                          <a:cs typeface="+mn-cs"/>
                        </a:rPr>
                        <a:t> </a:t>
                      </a:r>
                      <a:r>
                        <a:rPr lang="en-US" sz="1400" kern="1200" baseline="0" dirty="0" err="1" smtClean="0">
                          <a:solidFill>
                            <a:schemeClr val="dk1"/>
                          </a:solidFill>
                          <a:effectLst/>
                          <a:latin typeface="+mj-lt"/>
                          <a:ea typeface="+mn-ea"/>
                          <a:cs typeface="+mn-cs"/>
                        </a:rPr>
                        <a:t>hại</a:t>
                      </a:r>
                      <a:r>
                        <a:rPr lang="en-US" sz="1400" kern="1200" baseline="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thường</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lớn</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hơn</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lợi</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ích</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khi</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sử</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dụng</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kết</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hợp</a:t>
                      </a:r>
                      <a:r>
                        <a:rPr lang="en-US" sz="1400" kern="1200" baseline="0" dirty="0" smtClean="0">
                          <a:solidFill>
                            <a:schemeClr val="dk1"/>
                          </a:solidFill>
                          <a:effectLst/>
                          <a:latin typeface="+mj-lt"/>
                          <a:ea typeface="+mn-ea"/>
                          <a:cs typeface="+mn-cs"/>
                        </a:rPr>
                        <a:t>; </a:t>
                      </a:r>
                      <a:r>
                        <a:rPr lang="en-US" sz="1400" kern="1200" baseline="0" dirty="0" err="1" smtClean="0">
                          <a:solidFill>
                            <a:schemeClr val="dk1"/>
                          </a:solidFill>
                          <a:effectLst/>
                          <a:latin typeface="+mj-lt"/>
                          <a:ea typeface="+mn-ea"/>
                          <a:cs typeface="+mn-cs"/>
                        </a:rPr>
                        <a:t>không</a:t>
                      </a:r>
                      <a:r>
                        <a:rPr lang="en-US" sz="1400" kern="1200" baseline="0" dirty="0" smtClean="0">
                          <a:solidFill>
                            <a:schemeClr val="dk1"/>
                          </a:solidFill>
                          <a:effectLst/>
                          <a:latin typeface="+mj-lt"/>
                          <a:ea typeface="+mn-ea"/>
                          <a:cs typeface="+mn-cs"/>
                        </a:rPr>
                        <a:t> </a:t>
                      </a:r>
                      <a:r>
                        <a:rPr lang="en-US" sz="1400" kern="1200" baseline="0" dirty="0" err="1" smtClean="0">
                          <a:solidFill>
                            <a:schemeClr val="dk1"/>
                          </a:solidFill>
                          <a:effectLst/>
                          <a:latin typeface="+mj-lt"/>
                          <a:ea typeface="+mn-ea"/>
                          <a:cs typeface="+mn-cs"/>
                        </a:rPr>
                        <a:t>được</a:t>
                      </a:r>
                      <a:r>
                        <a:rPr lang="en-US" sz="1400" kern="1200" baseline="0" dirty="0" smtClean="0">
                          <a:solidFill>
                            <a:schemeClr val="dk1"/>
                          </a:solidFill>
                          <a:effectLst/>
                          <a:latin typeface="+mj-lt"/>
                          <a:ea typeface="+mn-ea"/>
                          <a:cs typeface="+mn-cs"/>
                        </a:rPr>
                        <a:t> </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kết</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hợp</a:t>
                      </a:r>
                      <a:r>
                        <a:rPr lang="en-US" sz="1400" kern="1200" dirty="0" smtClean="0">
                          <a:solidFill>
                            <a:schemeClr val="dk1"/>
                          </a:solidFill>
                          <a:effectLst/>
                          <a:latin typeface="+mj-lt"/>
                          <a:ea typeface="+mn-ea"/>
                          <a:cs typeface="+mn-cs"/>
                        </a:rPr>
                        <a:t>.</a:t>
                      </a:r>
                      <a:endParaRPr lang="en-US" sz="1400" dirty="0">
                        <a:effectLst/>
                        <a:latin typeface="+mj-lt"/>
                        <a:ea typeface="Times New Roman"/>
                      </a:endParaRPr>
                    </a:p>
                  </a:txBody>
                  <a:tcPr marL="68580" marR="68580" marT="0" marB="0" anchor="ctr"/>
                </a:tc>
              </a:tr>
              <a:tr h="791308">
                <a:tc>
                  <a:txBody>
                    <a:bodyPr/>
                    <a:lstStyle/>
                    <a:p>
                      <a:pPr algn="l">
                        <a:lnSpc>
                          <a:spcPct val="150000"/>
                        </a:lnSpc>
                        <a:spcAft>
                          <a:spcPts val="0"/>
                        </a:spcAft>
                      </a:pPr>
                      <a:r>
                        <a:rPr lang="en-US" sz="2400" dirty="0" err="1">
                          <a:solidFill>
                            <a:srgbClr val="CC00CC"/>
                          </a:solidFill>
                          <a:effectLst/>
                          <a:latin typeface="+mj-lt"/>
                        </a:rPr>
                        <a:t>Nghiêm</a:t>
                      </a:r>
                      <a:r>
                        <a:rPr lang="en-US" sz="2400" dirty="0">
                          <a:solidFill>
                            <a:srgbClr val="CC00CC"/>
                          </a:solidFill>
                          <a:effectLst/>
                          <a:latin typeface="+mj-lt"/>
                        </a:rPr>
                        <a:t> </a:t>
                      </a:r>
                      <a:r>
                        <a:rPr lang="en-US" sz="2400" dirty="0" err="1">
                          <a:solidFill>
                            <a:srgbClr val="CC00CC"/>
                          </a:solidFill>
                          <a:effectLst/>
                          <a:latin typeface="+mj-lt"/>
                        </a:rPr>
                        <a:t>trọng</a:t>
                      </a:r>
                      <a:endParaRPr lang="en-US" sz="2400" dirty="0">
                        <a:solidFill>
                          <a:srgbClr val="CC00CC"/>
                        </a:solidFill>
                        <a:effectLst/>
                        <a:latin typeface="+mj-lt"/>
                        <a:ea typeface="Times New Roman"/>
                      </a:endParaRPr>
                    </a:p>
                  </a:txBody>
                  <a:tcPr marL="68580" marR="68580" marT="0" marB="0" anchor="ctr"/>
                </a:tc>
                <a:tc>
                  <a:txBody>
                    <a:bodyPr/>
                    <a:lstStyle/>
                    <a:p>
                      <a:pPr algn="just">
                        <a:lnSpc>
                          <a:spcPct val="150000"/>
                        </a:lnSpc>
                        <a:spcAft>
                          <a:spcPts val="0"/>
                        </a:spcAft>
                      </a:pPr>
                      <a:r>
                        <a:rPr lang="en-US" sz="1400" dirty="0" smtClean="0">
                          <a:effectLst/>
                          <a:latin typeface="+mj-lt"/>
                        </a:rPr>
                        <a:t>        </a:t>
                      </a:r>
                      <a:r>
                        <a:rPr lang="en-US" sz="1400" dirty="0" err="1" smtClean="0">
                          <a:effectLst/>
                          <a:latin typeface="+mj-lt"/>
                        </a:rPr>
                        <a:t>Tránh</a:t>
                      </a:r>
                      <a:r>
                        <a:rPr lang="en-US" sz="1400" dirty="0" smtClean="0">
                          <a:effectLst/>
                          <a:latin typeface="+mj-lt"/>
                        </a:rPr>
                        <a:t> </a:t>
                      </a:r>
                      <a:r>
                        <a:rPr lang="en-US" sz="1400" dirty="0" err="1">
                          <a:effectLst/>
                          <a:latin typeface="+mj-lt"/>
                        </a:rPr>
                        <a:t>kết</a:t>
                      </a:r>
                      <a:r>
                        <a:rPr lang="en-US" sz="1400" dirty="0">
                          <a:effectLst/>
                          <a:latin typeface="+mj-lt"/>
                        </a:rPr>
                        <a:t> </a:t>
                      </a:r>
                      <a:r>
                        <a:rPr lang="en-US" sz="1400" dirty="0" err="1">
                          <a:effectLst/>
                          <a:latin typeface="+mj-lt"/>
                        </a:rPr>
                        <a:t>hợp</a:t>
                      </a:r>
                      <a:r>
                        <a:rPr lang="en-US" sz="1400" dirty="0">
                          <a:effectLst/>
                          <a:latin typeface="+mj-lt"/>
                        </a:rPr>
                        <a:t>, </a:t>
                      </a:r>
                      <a:r>
                        <a:rPr lang="en-US" sz="1400" dirty="0" err="1" smtClean="0">
                          <a:effectLst/>
                          <a:latin typeface="+mj-lt"/>
                        </a:rPr>
                        <a:t>bởi</a:t>
                      </a:r>
                      <a:r>
                        <a:rPr lang="en-US" sz="1400" dirty="0" smtClean="0">
                          <a:effectLst/>
                          <a:latin typeface="+mj-lt"/>
                        </a:rPr>
                        <a:t> </a:t>
                      </a:r>
                      <a:r>
                        <a:rPr lang="en-US" sz="1400" dirty="0" err="1" smtClean="0">
                          <a:effectLst/>
                          <a:latin typeface="+mj-lt"/>
                        </a:rPr>
                        <a:t>nguy</a:t>
                      </a:r>
                      <a:r>
                        <a:rPr lang="en-US" sz="1400" dirty="0" smtClean="0">
                          <a:effectLst/>
                          <a:latin typeface="+mj-lt"/>
                        </a:rPr>
                        <a:t> </a:t>
                      </a:r>
                      <a:r>
                        <a:rPr lang="en-US" sz="1400" dirty="0" err="1">
                          <a:effectLst/>
                          <a:latin typeface="+mj-lt"/>
                        </a:rPr>
                        <a:t>cơ</a:t>
                      </a:r>
                      <a:r>
                        <a:rPr lang="en-US" sz="1400" dirty="0">
                          <a:effectLst/>
                          <a:latin typeface="+mj-lt"/>
                        </a:rPr>
                        <a:t> </a:t>
                      </a:r>
                      <a:r>
                        <a:rPr lang="en-US" sz="1400" dirty="0" smtClean="0">
                          <a:effectLst/>
                          <a:latin typeface="+mj-lt"/>
                        </a:rPr>
                        <a:t> </a:t>
                      </a:r>
                      <a:r>
                        <a:rPr lang="en-US" sz="1400" dirty="0" err="1" smtClean="0">
                          <a:effectLst/>
                          <a:latin typeface="+mj-lt"/>
                        </a:rPr>
                        <a:t>gặp</a:t>
                      </a:r>
                      <a:r>
                        <a:rPr lang="en-US" sz="1400" baseline="0" dirty="0" smtClean="0">
                          <a:effectLst/>
                          <a:latin typeface="+mj-lt"/>
                        </a:rPr>
                        <a:t> </a:t>
                      </a:r>
                      <a:r>
                        <a:rPr lang="en-US" sz="1400" dirty="0" smtClean="0">
                          <a:effectLst/>
                          <a:latin typeface="+mj-lt"/>
                        </a:rPr>
                        <a:t>TTT</a:t>
                      </a:r>
                      <a:r>
                        <a:rPr lang="en-US" sz="1400" baseline="0" dirty="0" smtClean="0">
                          <a:effectLst/>
                          <a:latin typeface="+mj-lt"/>
                        </a:rPr>
                        <a:t> </a:t>
                      </a:r>
                      <a:r>
                        <a:rPr lang="en-US" sz="1400" baseline="0" dirty="0" err="1" smtClean="0">
                          <a:effectLst/>
                          <a:latin typeface="+mj-lt"/>
                        </a:rPr>
                        <a:t>bất</a:t>
                      </a:r>
                      <a:r>
                        <a:rPr lang="en-US" sz="1400" baseline="0" dirty="0" smtClean="0">
                          <a:effectLst/>
                          <a:latin typeface="+mj-lt"/>
                        </a:rPr>
                        <a:t> </a:t>
                      </a:r>
                      <a:r>
                        <a:rPr lang="en-US" sz="1400" baseline="0" dirty="0" err="1" smtClean="0">
                          <a:effectLst/>
                          <a:latin typeface="+mj-lt"/>
                        </a:rPr>
                        <a:t>lợi</a:t>
                      </a:r>
                      <a:r>
                        <a:rPr lang="en-US" sz="1400" baseline="0" dirty="0" smtClean="0">
                          <a:effectLst/>
                          <a:latin typeface="+mj-lt"/>
                        </a:rPr>
                        <a:t> </a:t>
                      </a:r>
                      <a:r>
                        <a:rPr lang="en-US" sz="1400" dirty="0" err="1" smtClean="0">
                          <a:effectLst/>
                          <a:latin typeface="+mj-lt"/>
                        </a:rPr>
                        <a:t>cao</a:t>
                      </a:r>
                      <a:r>
                        <a:rPr lang="en-US" sz="1400" dirty="0" smtClean="0">
                          <a:effectLst/>
                          <a:latin typeface="+mj-lt"/>
                        </a:rPr>
                        <a:t> </a:t>
                      </a:r>
                      <a:r>
                        <a:rPr lang="en-US" sz="1400" dirty="0" err="1">
                          <a:effectLst/>
                          <a:latin typeface="+mj-lt"/>
                        </a:rPr>
                        <a:t>hơn</a:t>
                      </a:r>
                      <a:r>
                        <a:rPr lang="en-US" sz="1400" dirty="0">
                          <a:effectLst/>
                          <a:latin typeface="+mj-lt"/>
                        </a:rPr>
                        <a:t> </a:t>
                      </a:r>
                      <a:r>
                        <a:rPr lang="en-US" sz="1400" dirty="0" err="1">
                          <a:effectLst/>
                          <a:latin typeface="+mj-lt"/>
                        </a:rPr>
                        <a:t>lợi</a:t>
                      </a:r>
                      <a:r>
                        <a:rPr lang="en-US" sz="1400" dirty="0">
                          <a:effectLst/>
                          <a:latin typeface="+mj-lt"/>
                        </a:rPr>
                        <a:t> </a:t>
                      </a:r>
                      <a:r>
                        <a:rPr lang="en-US" sz="1400" dirty="0" err="1" smtClean="0">
                          <a:effectLst/>
                          <a:latin typeface="+mj-lt"/>
                        </a:rPr>
                        <a:t>ích</a:t>
                      </a:r>
                      <a:r>
                        <a:rPr lang="en-US" sz="1400" dirty="0" smtClean="0">
                          <a:effectLst/>
                          <a:latin typeface="+mj-lt"/>
                        </a:rPr>
                        <a:t> </a:t>
                      </a:r>
                      <a:r>
                        <a:rPr lang="en-US" sz="1400" dirty="0" err="1" smtClean="0">
                          <a:effectLst/>
                          <a:latin typeface="+mj-lt"/>
                        </a:rPr>
                        <a:t>trong</a:t>
                      </a:r>
                      <a:r>
                        <a:rPr lang="en-US" sz="1400" baseline="0" dirty="0" smtClean="0">
                          <a:effectLst/>
                          <a:latin typeface="+mj-lt"/>
                        </a:rPr>
                        <a:t> </a:t>
                      </a:r>
                      <a:r>
                        <a:rPr lang="en-US" sz="1400" dirty="0" err="1" smtClean="0">
                          <a:effectLst/>
                          <a:latin typeface="+mj-lt"/>
                        </a:rPr>
                        <a:t>điều</a:t>
                      </a:r>
                      <a:r>
                        <a:rPr lang="en-US" sz="1400" baseline="0" dirty="0" smtClean="0">
                          <a:effectLst/>
                          <a:latin typeface="+mj-lt"/>
                        </a:rPr>
                        <a:t> </a:t>
                      </a:r>
                      <a:r>
                        <a:rPr lang="en-US" sz="1400" baseline="0" dirty="0" err="1" smtClean="0">
                          <a:effectLst/>
                          <a:latin typeface="+mj-lt"/>
                        </a:rPr>
                        <a:t>trị</a:t>
                      </a:r>
                      <a:r>
                        <a:rPr lang="en-US" sz="1400" baseline="0" dirty="0" smtClean="0">
                          <a:effectLst/>
                          <a:latin typeface="+mj-lt"/>
                        </a:rPr>
                        <a:t> </a:t>
                      </a:r>
                      <a:r>
                        <a:rPr lang="en-US" sz="1400" dirty="0" err="1" smtClean="0">
                          <a:effectLst/>
                          <a:latin typeface="+mj-lt"/>
                        </a:rPr>
                        <a:t>đạt</a:t>
                      </a:r>
                      <a:r>
                        <a:rPr lang="en-US" sz="1400" baseline="0" dirty="0" smtClean="0">
                          <a:effectLst/>
                          <a:latin typeface="+mj-lt"/>
                        </a:rPr>
                        <a:t>   </a:t>
                      </a:r>
                      <a:r>
                        <a:rPr lang="en-US" sz="1400" baseline="0" dirty="0" err="1" smtClean="0">
                          <a:effectLst/>
                          <a:latin typeface="+mj-lt"/>
                        </a:rPr>
                        <a:t>được</a:t>
                      </a:r>
                      <a:r>
                        <a:rPr lang="en-US" sz="1400" dirty="0" smtClean="0">
                          <a:effectLst/>
                          <a:latin typeface="+mj-lt"/>
                        </a:rPr>
                        <a:t>.</a:t>
                      </a:r>
                      <a:endParaRPr lang="en-US" sz="1400" dirty="0">
                        <a:effectLst/>
                        <a:latin typeface="+mj-lt"/>
                        <a:ea typeface="Times New Roman"/>
                      </a:endParaRPr>
                    </a:p>
                  </a:txBody>
                  <a:tcPr marL="68580" marR="68580" marT="0" marB="0" anchor="ctr"/>
                </a:tc>
              </a:tr>
              <a:tr h="791308">
                <a:tc>
                  <a:txBody>
                    <a:bodyPr/>
                    <a:lstStyle/>
                    <a:p>
                      <a:pPr algn="l">
                        <a:lnSpc>
                          <a:spcPct val="150000"/>
                        </a:lnSpc>
                        <a:spcAft>
                          <a:spcPts val="0"/>
                        </a:spcAft>
                      </a:pPr>
                      <a:r>
                        <a:rPr lang="en-US" sz="2400" dirty="0" err="1">
                          <a:solidFill>
                            <a:srgbClr val="FF0000"/>
                          </a:solidFill>
                          <a:effectLst/>
                          <a:latin typeface="+mj-lt"/>
                        </a:rPr>
                        <a:t>Trung</a:t>
                      </a:r>
                      <a:r>
                        <a:rPr lang="en-US" sz="2400" dirty="0">
                          <a:solidFill>
                            <a:srgbClr val="FF0000"/>
                          </a:solidFill>
                          <a:effectLst/>
                          <a:latin typeface="+mj-lt"/>
                        </a:rPr>
                        <a:t> </a:t>
                      </a:r>
                      <a:r>
                        <a:rPr lang="en-US" sz="2400" dirty="0" err="1">
                          <a:solidFill>
                            <a:srgbClr val="FF0000"/>
                          </a:solidFill>
                          <a:effectLst/>
                          <a:latin typeface="+mj-lt"/>
                        </a:rPr>
                        <a:t>bình</a:t>
                      </a:r>
                      <a:endParaRPr lang="en-US" sz="2400" dirty="0">
                        <a:solidFill>
                          <a:srgbClr val="FF0000"/>
                        </a:solidFill>
                        <a:effectLst/>
                        <a:latin typeface="+mj-lt"/>
                        <a:ea typeface="Times New Roman"/>
                      </a:endParaRPr>
                    </a:p>
                  </a:txBody>
                  <a:tcPr marL="68580" marR="68580" marT="0" marB="0" anchor="ctr"/>
                </a:tc>
                <a:tc>
                  <a:txBody>
                    <a:bodyPr/>
                    <a:lstStyle/>
                    <a:p>
                      <a:pPr algn="just">
                        <a:lnSpc>
                          <a:spcPct val="150000"/>
                        </a:lnSpc>
                        <a:spcAft>
                          <a:spcPts val="0"/>
                        </a:spcAft>
                      </a:pPr>
                      <a:r>
                        <a:rPr lang="en-US" sz="1400" dirty="0" smtClean="0">
                          <a:effectLst/>
                          <a:latin typeface="+mj-lt"/>
                        </a:rPr>
                        <a:t>                     </a:t>
                      </a:r>
                      <a:r>
                        <a:rPr lang="en-US" sz="1400" dirty="0" err="1" smtClean="0">
                          <a:effectLst/>
                          <a:latin typeface="+mj-lt"/>
                        </a:rPr>
                        <a:t>Thường</a:t>
                      </a:r>
                      <a:r>
                        <a:rPr lang="en-US" sz="1400" dirty="0" smtClean="0">
                          <a:effectLst/>
                          <a:latin typeface="+mj-lt"/>
                        </a:rPr>
                        <a:t> </a:t>
                      </a:r>
                      <a:r>
                        <a:rPr lang="en-US" sz="1400" dirty="0" err="1">
                          <a:effectLst/>
                          <a:latin typeface="+mj-lt"/>
                        </a:rPr>
                        <a:t>tránh</a:t>
                      </a:r>
                      <a:r>
                        <a:rPr lang="en-US" sz="1400" dirty="0">
                          <a:effectLst/>
                          <a:latin typeface="+mj-lt"/>
                        </a:rPr>
                        <a:t> </a:t>
                      </a:r>
                      <a:r>
                        <a:rPr lang="en-US" sz="1400" dirty="0" err="1" smtClean="0">
                          <a:effectLst/>
                          <a:latin typeface="+mj-lt"/>
                        </a:rPr>
                        <a:t>kết</a:t>
                      </a:r>
                      <a:r>
                        <a:rPr lang="en-US" sz="1400" dirty="0" smtClean="0">
                          <a:effectLst/>
                          <a:latin typeface="+mj-lt"/>
                        </a:rPr>
                        <a:t>, </a:t>
                      </a:r>
                      <a:r>
                        <a:rPr lang="en-US" sz="1400" dirty="0" err="1" smtClean="0">
                          <a:effectLst/>
                          <a:latin typeface="+mj-lt"/>
                        </a:rPr>
                        <a:t>chỉ</a:t>
                      </a:r>
                      <a:r>
                        <a:rPr lang="en-US" sz="1400" dirty="0" smtClean="0">
                          <a:effectLst/>
                          <a:latin typeface="+mj-lt"/>
                        </a:rPr>
                        <a:t> </a:t>
                      </a:r>
                      <a:r>
                        <a:rPr lang="en-US" sz="1400" dirty="0" err="1">
                          <a:effectLst/>
                          <a:latin typeface="+mj-lt"/>
                        </a:rPr>
                        <a:t>sử</a:t>
                      </a:r>
                      <a:r>
                        <a:rPr lang="en-US" sz="1400" dirty="0">
                          <a:effectLst/>
                          <a:latin typeface="+mj-lt"/>
                        </a:rPr>
                        <a:t> </a:t>
                      </a:r>
                      <a:r>
                        <a:rPr lang="en-US" sz="1400" dirty="0" err="1">
                          <a:effectLst/>
                          <a:latin typeface="+mj-lt"/>
                        </a:rPr>
                        <a:t>dụng</a:t>
                      </a:r>
                      <a:r>
                        <a:rPr lang="en-US" sz="1400" dirty="0">
                          <a:effectLst/>
                          <a:latin typeface="+mj-lt"/>
                        </a:rPr>
                        <a:t> </a:t>
                      </a:r>
                      <a:r>
                        <a:rPr lang="en-US" sz="1400" dirty="0" err="1">
                          <a:effectLst/>
                          <a:latin typeface="+mj-lt"/>
                        </a:rPr>
                        <a:t>trong</a:t>
                      </a:r>
                      <a:r>
                        <a:rPr lang="en-US" sz="1400" dirty="0">
                          <a:effectLst/>
                          <a:latin typeface="+mj-lt"/>
                        </a:rPr>
                        <a:t> </a:t>
                      </a:r>
                      <a:r>
                        <a:rPr lang="en-US" sz="1400" dirty="0" err="1">
                          <a:effectLst/>
                          <a:latin typeface="+mj-lt"/>
                        </a:rPr>
                        <a:t>một</a:t>
                      </a:r>
                      <a:r>
                        <a:rPr lang="en-US" sz="1400" dirty="0">
                          <a:effectLst/>
                          <a:latin typeface="+mj-lt"/>
                        </a:rPr>
                        <a:t> </a:t>
                      </a:r>
                      <a:r>
                        <a:rPr lang="en-US" sz="1400" dirty="0" err="1">
                          <a:effectLst/>
                          <a:latin typeface="+mj-lt"/>
                        </a:rPr>
                        <a:t>số</a:t>
                      </a:r>
                      <a:r>
                        <a:rPr lang="en-US" sz="1400" dirty="0">
                          <a:effectLst/>
                          <a:latin typeface="+mj-lt"/>
                        </a:rPr>
                        <a:t> </a:t>
                      </a:r>
                      <a:r>
                        <a:rPr lang="en-US" sz="1400" dirty="0" err="1">
                          <a:effectLst/>
                          <a:latin typeface="+mj-lt"/>
                        </a:rPr>
                        <a:t>trường</a:t>
                      </a:r>
                      <a:r>
                        <a:rPr lang="en-US" sz="1400" dirty="0">
                          <a:effectLst/>
                          <a:latin typeface="+mj-lt"/>
                        </a:rPr>
                        <a:t> </a:t>
                      </a:r>
                      <a:r>
                        <a:rPr lang="en-US" sz="1400" dirty="0" err="1">
                          <a:effectLst/>
                          <a:latin typeface="+mj-lt"/>
                        </a:rPr>
                        <a:t>hợp</a:t>
                      </a:r>
                      <a:r>
                        <a:rPr lang="en-US" sz="1400" dirty="0">
                          <a:effectLst/>
                          <a:latin typeface="+mj-lt"/>
                        </a:rPr>
                        <a:t> </a:t>
                      </a:r>
                      <a:r>
                        <a:rPr lang="en-US" sz="1400" dirty="0" err="1">
                          <a:effectLst/>
                          <a:latin typeface="+mj-lt"/>
                        </a:rPr>
                        <a:t>đặc</a:t>
                      </a:r>
                      <a:r>
                        <a:rPr lang="en-US" sz="1400" dirty="0">
                          <a:effectLst/>
                          <a:latin typeface="+mj-lt"/>
                        </a:rPr>
                        <a:t> </a:t>
                      </a:r>
                      <a:r>
                        <a:rPr lang="en-US" sz="1400" dirty="0" err="1">
                          <a:effectLst/>
                          <a:latin typeface="+mj-lt"/>
                        </a:rPr>
                        <a:t>biệt</a:t>
                      </a:r>
                      <a:r>
                        <a:rPr lang="en-US" sz="1400" dirty="0">
                          <a:effectLst/>
                          <a:latin typeface="+mj-lt"/>
                        </a:rPr>
                        <a:t>.</a:t>
                      </a:r>
                      <a:endParaRPr lang="en-US" sz="1400" dirty="0">
                        <a:effectLst/>
                        <a:latin typeface="+mj-lt"/>
                        <a:ea typeface="Times New Roman"/>
                      </a:endParaRPr>
                    </a:p>
                  </a:txBody>
                  <a:tcPr marL="68580" marR="68580" marT="0" marB="0" anchor="ctr"/>
                </a:tc>
              </a:tr>
              <a:tr h="1186962">
                <a:tc>
                  <a:txBody>
                    <a:bodyPr/>
                    <a:lstStyle/>
                    <a:p>
                      <a:pPr marL="0" marR="0" indent="0" algn="l" defTabSz="914400" rtl="0" eaLnBrk="1" fontAlgn="auto" latinLnBrk="1" hangingPunct="1">
                        <a:lnSpc>
                          <a:spcPct val="150000"/>
                        </a:lnSpc>
                        <a:spcBef>
                          <a:spcPts val="0"/>
                        </a:spcBef>
                        <a:spcAft>
                          <a:spcPts val="0"/>
                        </a:spcAft>
                        <a:buClrTx/>
                        <a:buSzTx/>
                        <a:buFontTx/>
                        <a:buNone/>
                        <a:tabLst/>
                        <a:defRPr/>
                      </a:pPr>
                      <a:r>
                        <a:rPr lang="en-US" sz="2000" b="1" dirty="0" smtClean="0">
                          <a:solidFill>
                            <a:srgbClr val="99FF33"/>
                          </a:solidFill>
                          <a:effectLst/>
                          <a:latin typeface="+mj-lt"/>
                        </a:rPr>
                        <a:t>Theo </a:t>
                      </a:r>
                      <a:r>
                        <a:rPr lang="en-US" sz="2000" b="1" dirty="0" err="1" smtClean="0">
                          <a:solidFill>
                            <a:srgbClr val="99FF33"/>
                          </a:solidFill>
                          <a:effectLst/>
                          <a:latin typeface="+mj-lt"/>
                        </a:rPr>
                        <a:t>dõi</a:t>
                      </a:r>
                      <a:r>
                        <a:rPr lang="en-US" sz="2000" b="1" dirty="0" smtClean="0">
                          <a:solidFill>
                            <a:srgbClr val="99FF33"/>
                          </a:solidFill>
                          <a:effectLst/>
                          <a:latin typeface="+mj-lt"/>
                        </a:rPr>
                        <a:t> </a:t>
                      </a:r>
                      <a:r>
                        <a:rPr lang="en-US" sz="2000" b="1" dirty="0" err="1" smtClean="0">
                          <a:solidFill>
                            <a:srgbClr val="99FF33"/>
                          </a:solidFill>
                          <a:effectLst/>
                          <a:latin typeface="+mj-lt"/>
                        </a:rPr>
                        <a:t>chặt</a:t>
                      </a:r>
                      <a:r>
                        <a:rPr lang="en-US" sz="2000" b="1" dirty="0" smtClean="0">
                          <a:solidFill>
                            <a:srgbClr val="99FF33"/>
                          </a:solidFill>
                          <a:effectLst/>
                          <a:latin typeface="+mj-lt"/>
                        </a:rPr>
                        <a:t> </a:t>
                      </a:r>
                      <a:r>
                        <a:rPr lang="en-US" sz="2000" b="1" dirty="0" err="1" smtClean="0">
                          <a:solidFill>
                            <a:srgbClr val="99FF33"/>
                          </a:solidFill>
                          <a:effectLst/>
                          <a:latin typeface="+mj-lt"/>
                        </a:rPr>
                        <a:t>chẽ</a:t>
                      </a:r>
                      <a:endParaRPr lang="en-US" sz="2000" b="1" dirty="0" smtClean="0">
                        <a:solidFill>
                          <a:srgbClr val="99FF33"/>
                        </a:solidFill>
                        <a:effectLst/>
                        <a:latin typeface="+mj-lt"/>
                        <a:ea typeface="Times New Roman"/>
                      </a:endParaRPr>
                    </a:p>
                    <a:p>
                      <a:pPr algn="l">
                        <a:lnSpc>
                          <a:spcPct val="150000"/>
                        </a:lnSpc>
                        <a:spcAft>
                          <a:spcPts val="0"/>
                        </a:spcAft>
                      </a:pPr>
                      <a:endParaRPr lang="en-US" sz="2400" dirty="0">
                        <a:effectLst/>
                        <a:latin typeface="+mj-lt"/>
                        <a:ea typeface="Times New Roman"/>
                      </a:endParaRPr>
                    </a:p>
                  </a:txBody>
                  <a:tcPr marL="68580" marR="68580" marT="0" marB="0" anchor="ctr"/>
                </a:tc>
                <a:tc>
                  <a:txBody>
                    <a:bodyPr/>
                    <a:lstStyle/>
                    <a:p>
                      <a:pPr algn="just">
                        <a:lnSpc>
                          <a:spcPct val="150000"/>
                        </a:lnSpc>
                        <a:spcAft>
                          <a:spcPts val="0"/>
                        </a:spcAft>
                      </a:pPr>
                      <a:r>
                        <a:rPr lang="en-US" sz="1400" dirty="0" smtClean="0">
                          <a:effectLst/>
                          <a:latin typeface="+mj-lt"/>
                        </a:rPr>
                        <a:t>                            </a:t>
                      </a:r>
                      <a:r>
                        <a:rPr lang="en-US" sz="1400" dirty="0" err="1" smtClean="0">
                          <a:effectLst/>
                          <a:latin typeface="+mj-lt"/>
                        </a:rPr>
                        <a:t>Lợi</a:t>
                      </a:r>
                      <a:r>
                        <a:rPr lang="en-US" sz="1400" dirty="0" smtClean="0">
                          <a:effectLst/>
                          <a:latin typeface="+mj-lt"/>
                        </a:rPr>
                        <a:t> </a:t>
                      </a:r>
                      <a:r>
                        <a:rPr lang="en-US" sz="1400" dirty="0" err="1" smtClean="0">
                          <a:effectLst/>
                          <a:latin typeface="+mj-lt"/>
                        </a:rPr>
                        <a:t>ích</a:t>
                      </a:r>
                      <a:r>
                        <a:rPr lang="en-US" sz="1400" dirty="0" smtClean="0">
                          <a:effectLst/>
                          <a:latin typeface="+mj-lt"/>
                        </a:rPr>
                        <a:t> </a:t>
                      </a:r>
                      <a:r>
                        <a:rPr lang="en-US" sz="1400" dirty="0" err="1" smtClean="0">
                          <a:effectLst/>
                          <a:latin typeface="+mj-lt"/>
                        </a:rPr>
                        <a:t>thường</a:t>
                      </a:r>
                      <a:r>
                        <a:rPr lang="en-US" sz="1400" dirty="0" smtClean="0">
                          <a:effectLst/>
                          <a:latin typeface="+mj-lt"/>
                        </a:rPr>
                        <a:t> </a:t>
                      </a:r>
                      <a:r>
                        <a:rPr lang="en-US" sz="1400" dirty="0" err="1" smtClean="0">
                          <a:effectLst/>
                          <a:latin typeface="+mj-lt"/>
                        </a:rPr>
                        <a:t>lớn</a:t>
                      </a:r>
                      <a:r>
                        <a:rPr lang="en-US" sz="1400" dirty="0" smtClean="0">
                          <a:effectLst/>
                          <a:latin typeface="+mj-lt"/>
                        </a:rPr>
                        <a:t> </a:t>
                      </a:r>
                      <a:r>
                        <a:rPr lang="en-US" sz="1400" dirty="0" err="1" smtClean="0">
                          <a:effectLst/>
                          <a:latin typeface="+mj-lt"/>
                        </a:rPr>
                        <a:t>hơn</a:t>
                      </a:r>
                      <a:r>
                        <a:rPr lang="en-US" sz="1400" dirty="0" smtClean="0">
                          <a:effectLst/>
                          <a:latin typeface="+mj-lt"/>
                        </a:rPr>
                        <a:t> </a:t>
                      </a:r>
                      <a:r>
                        <a:rPr lang="en-US" sz="1400" dirty="0" err="1" smtClean="0">
                          <a:effectLst/>
                          <a:latin typeface="+mj-lt"/>
                        </a:rPr>
                        <a:t>nguy</a:t>
                      </a:r>
                      <a:r>
                        <a:rPr lang="en-US" sz="1400" dirty="0" smtClean="0">
                          <a:effectLst/>
                          <a:latin typeface="+mj-lt"/>
                        </a:rPr>
                        <a:t> </a:t>
                      </a:r>
                      <a:r>
                        <a:rPr lang="en-US" sz="1400" dirty="0" err="1" smtClean="0">
                          <a:effectLst/>
                          <a:latin typeface="+mj-lt"/>
                        </a:rPr>
                        <a:t>cơ</a:t>
                      </a:r>
                      <a:r>
                        <a:rPr lang="en-US" sz="1400" dirty="0" smtClean="0">
                          <a:effectLst/>
                          <a:latin typeface="+mj-lt"/>
                        </a:rPr>
                        <a:t> </a:t>
                      </a:r>
                      <a:r>
                        <a:rPr lang="en-US" sz="1400" dirty="0" err="1" smtClean="0">
                          <a:effectLst/>
                          <a:latin typeface="+mj-lt"/>
                        </a:rPr>
                        <a:t>khi</a:t>
                      </a:r>
                      <a:r>
                        <a:rPr lang="en-US" sz="1400" dirty="0" smtClean="0">
                          <a:effectLst/>
                          <a:latin typeface="+mj-lt"/>
                        </a:rPr>
                        <a:t> </a:t>
                      </a:r>
                      <a:r>
                        <a:rPr lang="en-US" sz="1400" dirty="0" err="1" smtClean="0">
                          <a:effectLst/>
                          <a:latin typeface="+mj-lt"/>
                        </a:rPr>
                        <a:t>sử</a:t>
                      </a:r>
                      <a:r>
                        <a:rPr lang="en-US" sz="1400" dirty="0" smtClean="0">
                          <a:effectLst/>
                          <a:latin typeface="+mj-lt"/>
                        </a:rPr>
                        <a:t> </a:t>
                      </a:r>
                      <a:r>
                        <a:rPr lang="en-US" sz="1400" dirty="0" err="1" smtClean="0">
                          <a:effectLst/>
                          <a:latin typeface="+mj-lt"/>
                        </a:rPr>
                        <a:t>dụng</a:t>
                      </a:r>
                      <a:r>
                        <a:rPr lang="en-US" sz="1400" dirty="0" smtClean="0">
                          <a:effectLst/>
                          <a:latin typeface="+mj-lt"/>
                        </a:rPr>
                        <a:t> </a:t>
                      </a:r>
                      <a:r>
                        <a:rPr lang="en-US" sz="1400" dirty="0" err="1" smtClean="0">
                          <a:effectLst/>
                          <a:latin typeface="+mj-lt"/>
                        </a:rPr>
                        <a:t>kết</a:t>
                      </a:r>
                      <a:r>
                        <a:rPr lang="en-US" sz="1400" dirty="0" smtClean="0">
                          <a:effectLst/>
                          <a:latin typeface="+mj-lt"/>
                        </a:rPr>
                        <a:t> </a:t>
                      </a:r>
                      <a:r>
                        <a:rPr lang="en-US" sz="1400" dirty="0" err="1" smtClean="0">
                          <a:effectLst/>
                          <a:latin typeface="+mj-lt"/>
                        </a:rPr>
                        <a:t>hợp</a:t>
                      </a:r>
                      <a:r>
                        <a:rPr lang="en-US" sz="1400" dirty="0" smtClean="0">
                          <a:effectLst/>
                          <a:latin typeface="+mj-lt"/>
                        </a:rPr>
                        <a:t>. </a:t>
                      </a:r>
                      <a:r>
                        <a:rPr lang="en-US" sz="1400" dirty="0" err="1" smtClean="0">
                          <a:effectLst/>
                          <a:latin typeface="+mj-lt"/>
                        </a:rPr>
                        <a:t>Tuy</a:t>
                      </a:r>
                      <a:r>
                        <a:rPr lang="en-US" sz="1400" dirty="0" smtClean="0">
                          <a:effectLst/>
                          <a:latin typeface="+mj-lt"/>
                        </a:rPr>
                        <a:t> </a:t>
                      </a:r>
                      <a:r>
                        <a:rPr lang="en-US" sz="1400" dirty="0" err="1" smtClean="0">
                          <a:effectLst/>
                          <a:latin typeface="+mj-lt"/>
                        </a:rPr>
                        <a:t>nhiên</a:t>
                      </a:r>
                      <a:r>
                        <a:rPr lang="en-US" sz="1400" dirty="0" smtClean="0">
                          <a:effectLst/>
                          <a:latin typeface="+mj-lt"/>
                        </a:rPr>
                        <a:t>, </a:t>
                      </a:r>
                      <a:r>
                        <a:rPr lang="en-US" sz="1400" dirty="0" err="1" smtClean="0">
                          <a:effectLst/>
                          <a:latin typeface="+mj-lt"/>
                        </a:rPr>
                        <a:t>cần</a:t>
                      </a:r>
                      <a:r>
                        <a:rPr lang="en-US" sz="1400" dirty="0" smtClean="0">
                          <a:effectLst/>
                          <a:latin typeface="+mj-lt"/>
                        </a:rPr>
                        <a:t> </a:t>
                      </a:r>
                      <a:r>
                        <a:rPr lang="en-US" sz="1400" dirty="0" err="1" smtClean="0">
                          <a:effectLst/>
                          <a:latin typeface="+mj-lt"/>
                        </a:rPr>
                        <a:t>có</a:t>
                      </a:r>
                      <a:r>
                        <a:rPr lang="en-US" sz="1400" dirty="0" smtClean="0">
                          <a:effectLst/>
                          <a:latin typeface="+mj-lt"/>
                        </a:rPr>
                        <a:t> </a:t>
                      </a:r>
                      <a:r>
                        <a:rPr lang="en-US" sz="1400" dirty="0" err="1" smtClean="0">
                          <a:effectLst/>
                          <a:latin typeface="+mj-lt"/>
                        </a:rPr>
                        <a:t>kế</a:t>
                      </a:r>
                      <a:r>
                        <a:rPr lang="en-US" sz="1400" dirty="0" smtClean="0">
                          <a:effectLst/>
                          <a:latin typeface="+mj-lt"/>
                        </a:rPr>
                        <a:t> </a:t>
                      </a:r>
                      <a:r>
                        <a:rPr lang="en-US" sz="1400" dirty="0" err="1" smtClean="0">
                          <a:effectLst/>
                          <a:latin typeface="+mj-lt"/>
                        </a:rPr>
                        <a:t>hoạch</a:t>
                      </a:r>
                      <a:r>
                        <a:rPr lang="en-US" sz="1400" dirty="0" smtClean="0">
                          <a:effectLst/>
                          <a:latin typeface="+mj-lt"/>
                        </a:rPr>
                        <a:t> </a:t>
                      </a:r>
                      <a:r>
                        <a:rPr lang="en-US" sz="1400" dirty="0" err="1" smtClean="0">
                          <a:effectLst/>
                          <a:latin typeface="+mj-lt"/>
                        </a:rPr>
                        <a:t>theo</a:t>
                      </a:r>
                      <a:r>
                        <a:rPr lang="en-US" sz="1400" dirty="0" smtClean="0">
                          <a:effectLst/>
                          <a:latin typeface="+mj-lt"/>
                        </a:rPr>
                        <a:t> </a:t>
                      </a:r>
                      <a:r>
                        <a:rPr lang="en-US" sz="1400" dirty="0" err="1" smtClean="0">
                          <a:effectLst/>
                          <a:latin typeface="+mj-lt"/>
                        </a:rPr>
                        <a:t>dõi</a:t>
                      </a:r>
                      <a:r>
                        <a:rPr lang="en-US" sz="1400" dirty="0" smtClean="0">
                          <a:effectLst/>
                          <a:latin typeface="+mj-lt"/>
                        </a:rPr>
                        <a:t> </a:t>
                      </a:r>
                      <a:r>
                        <a:rPr lang="en-US" sz="1400" dirty="0" err="1" smtClean="0">
                          <a:effectLst/>
                          <a:latin typeface="+mj-lt"/>
                        </a:rPr>
                        <a:t>thích</a:t>
                      </a:r>
                      <a:r>
                        <a:rPr lang="en-US" sz="1400" dirty="0" smtClean="0">
                          <a:effectLst/>
                          <a:latin typeface="+mj-lt"/>
                        </a:rPr>
                        <a:t> </a:t>
                      </a:r>
                      <a:r>
                        <a:rPr lang="en-US" sz="1400" dirty="0" err="1" smtClean="0">
                          <a:effectLst/>
                          <a:latin typeface="+mj-lt"/>
                        </a:rPr>
                        <a:t>hợp</a:t>
                      </a:r>
                      <a:r>
                        <a:rPr lang="en-US" sz="1400" dirty="0" smtClean="0">
                          <a:effectLst/>
                          <a:latin typeface="+mj-lt"/>
                        </a:rPr>
                        <a:t> </a:t>
                      </a:r>
                      <a:r>
                        <a:rPr lang="en-US" sz="1400" dirty="0" err="1" smtClean="0">
                          <a:effectLst/>
                          <a:latin typeface="+mj-lt"/>
                        </a:rPr>
                        <a:t>để</a:t>
                      </a:r>
                      <a:r>
                        <a:rPr lang="en-US" sz="1400" dirty="0" smtClean="0">
                          <a:effectLst/>
                          <a:latin typeface="+mj-lt"/>
                        </a:rPr>
                        <a:t> </a:t>
                      </a:r>
                      <a:r>
                        <a:rPr lang="en-US" sz="1400" dirty="0" err="1" smtClean="0">
                          <a:effectLst/>
                          <a:latin typeface="+mj-lt"/>
                        </a:rPr>
                        <a:t>phát</a:t>
                      </a:r>
                      <a:r>
                        <a:rPr lang="en-US" sz="1400" dirty="0" smtClean="0">
                          <a:effectLst/>
                          <a:latin typeface="+mj-lt"/>
                        </a:rPr>
                        <a:t> </a:t>
                      </a:r>
                      <a:r>
                        <a:rPr lang="en-US" sz="1400" dirty="0" err="1" smtClean="0">
                          <a:effectLst/>
                          <a:latin typeface="+mj-lt"/>
                        </a:rPr>
                        <a:t>hiện</a:t>
                      </a:r>
                      <a:r>
                        <a:rPr lang="en-US" sz="1400" dirty="0" smtClean="0">
                          <a:effectLst/>
                          <a:latin typeface="+mj-lt"/>
                        </a:rPr>
                        <a:t> </a:t>
                      </a:r>
                      <a:r>
                        <a:rPr lang="en-US" sz="1400" dirty="0" err="1" smtClean="0">
                          <a:effectLst/>
                          <a:latin typeface="+mj-lt"/>
                        </a:rPr>
                        <a:t>các</a:t>
                      </a:r>
                      <a:r>
                        <a:rPr lang="en-US" sz="1400" dirty="0" smtClean="0">
                          <a:effectLst/>
                          <a:latin typeface="+mj-lt"/>
                        </a:rPr>
                        <a:t> </a:t>
                      </a:r>
                      <a:r>
                        <a:rPr lang="en-US" sz="1400" dirty="0" err="1" smtClean="0">
                          <a:effectLst/>
                          <a:latin typeface="+mj-lt"/>
                        </a:rPr>
                        <a:t>tác</a:t>
                      </a:r>
                      <a:r>
                        <a:rPr lang="en-US" sz="1400" dirty="0" smtClean="0">
                          <a:effectLst/>
                          <a:latin typeface="+mj-lt"/>
                        </a:rPr>
                        <a:t> </a:t>
                      </a:r>
                      <a:r>
                        <a:rPr lang="en-US" sz="1400" dirty="0" err="1" smtClean="0">
                          <a:effectLst/>
                          <a:latin typeface="+mj-lt"/>
                        </a:rPr>
                        <a:t>hại</a:t>
                      </a:r>
                      <a:r>
                        <a:rPr lang="en-US" sz="1400" dirty="0" smtClean="0">
                          <a:effectLst/>
                          <a:latin typeface="+mj-lt"/>
                        </a:rPr>
                        <a:t> </a:t>
                      </a:r>
                      <a:r>
                        <a:rPr lang="en-US" sz="1400" dirty="0" err="1" smtClean="0">
                          <a:effectLst/>
                          <a:latin typeface="+mj-lt"/>
                        </a:rPr>
                        <a:t>tiềm</a:t>
                      </a:r>
                      <a:r>
                        <a:rPr lang="en-US" sz="1400" dirty="0" smtClean="0">
                          <a:effectLst/>
                          <a:latin typeface="+mj-lt"/>
                        </a:rPr>
                        <a:t> </a:t>
                      </a:r>
                      <a:r>
                        <a:rPr lang="en-US" sz="1400" dirty="0" err="1" smtClean="0">
                          <a:effectLst/>
                          <a:latin typeface="+mj-lt"/>
                        </a:rPr>
                        <a:t>ẩn</a:t>
                      </a:r>
                      <a:r>
                        <a:rPr lang="en-US" sz="1400" dirty="0" smtClean="0">
                          <a:effectLst/>
                          <a:latin typeface="+mj-lt"/>
                        </a:rPr>
                        <a:t>. </a:t>
                      </a:r>
                      <a:r>
                        <a:rPr lang="en-US" sz="1400" dirty="0" err="1" smtClean="0">
                          <a:effectLst/>
                          <a:latin typeface="+mj-lt"/>
                        </a:rPr>
                        <a:t>Điều</a:t>
                      </a:r>
                      <a:r>
                        <a:rPr lang="en-US" sz="1400" dirty="0" smtClean="0">
                          <a:effectLst/>
                          <a:latin typeface="+mj-lt"/>
                        </a:rPr>
                        <a:t> </a:t>
                      </a:r>
                      <a:r>
                        <a:rPr lang="en-US" sz="1400" dirty="0" err="1" smtClean="0">
                          <a:effectLst/>
                          <a:latin typeface="+mj-lt"/>
                        </a:rPr>
                        <a:t>chỉnh</a:t>
                      </a:r>
                      <a:r>
                        <a:rPr lang="en-US" sz="1400" dirty="0" smtClean="0">
                          <a:effectLst/>
                          <a:latin typeface="+mj-lt"/>
                        </a:rPr>
                        <a:t> </a:t>
                      </a:r>
                      <a:r>
                        <a:rPr lang="en-US" sz="1400" dirty="0" err="1" smtClean="0">
                          <a:effectLst/>
                          <a:latin typeface="+mj-lt"/>
                        </a:rPr>
                        <a:t>liều</a:t>
                      </a:r>
                      <a:r>
                        <a:rPr lang="en-US" sz="1400" dirty="0" smtClean="0">
                          <a:effectLst/>
                          <a:latin typeface="+mj-lt"/>
                        </a:rPr>
                        <a:t> </a:t>
                      </a:r>
                      <a:r>
                        <a:rPr lang="en-US" sz="1400" dirty="0" err="1" smtClean="0">
                          <a:effectLst/>
                          <a:latin typeface="+mj-lt"/>
                        </a:rPr>
                        <a:t>một</a:t>
                      </a:r>
                      <a:r>
                        <a:rPr lang="en-US" sz="1400" dirty="0" smtClean="0">
                          <a:effectLst/>
                          <a:latin typeface="+mj-lt"/>
                        </a:rPr>
                        <a:t> </a:t>
                      </a:r>
                      <a:r>
                        <a:rPr lang="en-US" sz="1400" dirty="0" err="1" smtClean="0">
                          <a:effectLst/>
                          <a:latin typeface="+mj-lt"/>
                        </a:rPr>
                        <a:t>hoặc</a:t>
                      </a:r>
                      <a:r>
                        <a:rPr lang="en-US" sz="1400" dirty="0" smtClean="0">
                          <a:effectLst/>
                          <a:latin typeface="+mj-lt"/>
                        </a:rPr>
                        <a:t>  </a:t>
                      </a:r>
                      <a:r>
                        <a:rPr lang="en-US" sz="1400" dirty="0" err="1" smtClean="0">
                          <a:effectLst/>
                          <a:latin typeface="+mj-lt"/>
                        </a:rPr>
                        <a:t>hai</a:t>
                      </a:r>
                      <a:r>
                        <a:rPr lang="en-US" sz="1400" dirty="0" smtClean="0">
                          <a:effectLst/>
                          <a:latin typeface="+mj-lt"/>
                        </a:rPr>
                        <a:t> </a:t>
                      </a:r>
                      <a:r>
                        <a:rPr lang="en-US" sz="1400" dirty="0" err="1" smtClean="0">
                          <a:effectLst/>
                          <a:latin typeface="+mj-lt"/>
                        </a:rPr>
                        <a:t>thuốc</a:t>
                      </a:r>
                      <a:r>
                        <a:rPr lang="en-US" sz="1400" dirty="0" smtClean="0">
                          <a:effectLst/>
                          <a:latin typeface="+mj-lt"/>
                        </a:rPr>
                        <a:t> </a:t>
                      </a:r>
                      <a:r>
                        <a:rPr lang="en-US" sz="1400" dirty="0" err="1" smtClean="0">
                          <a:effectLst/>
                          <a:latin typeface="+mj-lt"/>
                        </a:rPr>
                        <a:t>có</a:t>
                      </a:r>
                      <a:r>
                        <a:rPr lang="en-US" sz="1400" dirty="0" smtClean="0">
                          <a:effectLst/>
                          <a:latin typeface="+mj-lt"/>
                        </a:rPr>
                        <a:t> </a:t>
                      </a:r>
                      <a:r>
                        <a:rPr lang="en-US" sz="1400" dirty="0" err="1" smtClean="0">
                          <a:effectLst/>
                          <a:latin typeface="+mj-lt"/>
                        </a:rPr>
                        <a:t>thể</a:t>
                      </a:r>
                      <a:r>
                        <a:rPr lang="en-US" sz="1400" dirty="0" smtClean="0">
                          <a:effectLst/>
                          <a:latin typeface="+mj-lt"/>
                        </a:rPr>
                        <a:t> </a:t>
                      </a:r>
                      <a:r>
                        <a:rPr lang="en-US" sz="1400" dirty="0" err="1" smtClean="0">
                          <a:effectLst/>
                          <a:latin typeface="+mj-lt"/>
                        </a:rPr>
                        <a:t>cần</a:t>
                      </a:r>
                      <a:r>
                        <a:rPr lang="en-US" sz="1400" dirty="0" smtClean="0">
                          <a:effectLst/>
                          <a:latin typeface="+mj-lt"/>
                        </a:rPr>
                        <a:t> </a:t>
                      </a:r>
                      <a:r>
                        <a:rPr lang="en-US" sz="1400" dirty="0" err="1" smtClean="0">
                          <a:effectLst/>
                          <a:latin typeface="+mj-lt"/>
                        </a:rPr>
                        <a:t>thiết</a:t>
                      </a:r>
                      <a:r>
                        <a:rPr lang="en-US" sz="1400" dirty="0" smtClean="0">
                          <a:effectLst/>
                          <a:latin typeface="+mj-lt"/>
                        </a:rPr>
                        <a:t>.</a:t>
                      </a:r>
                      <a:endParaRPr lang="en-US" sz="1400" dirty="0">
                        <a:effectLst/>
                        <a:latin typeface="+mj-lt"/>
                        <a:ea typeface="Times New Roman"/>
                      </a:endParaRPr>
                    </a:p>
                  </a:txBody>
                  <a:tcPr marL="68580" marR="68580" marT="0" marB="0" anchor="ctr"/>
                </a:tc>
              </a:tr>
              <a:tr h="1186962">
                <a:tc>
                  <a:txBody>
                    <a:bodyPr/>
                    <a:lstStyle/>
                    <a:p>
                      <a:pPr algn="l">
                        <a:lnSpc>
                          <a:spcPct val="150000"/>
                        </a:lnSpc>
                        <a:spcAft>
                          <a:spcPts val="0"/>
                        </a:spcAft>
                      </a:pPr>
                      <a:r>
                        <a:rPr lang="en-US" sz="2800" b="1" kern="1200" dirty="0" err="1" smtClean="0">
                          <a:solidFill>
                            <a:srgbClr val="FFFF00"/>
                          </a:solidFill>
                          <a:effectLst/>
                          <a:latin typeface="+mj-lt"/>
                          <a:ea typeface="+mn-ea"/>
                          <a:cs typeface="+mn-cs"/>
                        </a:rPr>
                        <a:t>Nhẹ</a:t>
                      </a:r>
                      <a:endParaRPr lang="en-US" sz="2800" dirty="0">
                        <a:solidFill>
                          <a:srgbClr val="FFFF00"/>
                        </a:solidFill>
                        <a:effectLst/>
                        <a:latin typeface="+mj-lt"/>
                        <a:ea typeface="Times New Roman"/>
                      </a:endParaRPr>
                    </a:p>
                  </a:txBody>
                  <a:tcPr marL="68580" marR="68580" marT="0" marB="0" anchor="ctr"/>
                </a:tc>
                <a:tc>
                  <a:txBody>
                    <a:bodyPr/>
                    <a:lstStyle/>
                    <a:p>
                      <a:pPr algn="just">
                        <a:lnSpc>
                          <a:spcPct val="150000"/>
                        </a:lnSpc>
                        <a:spcAft>
                          <a:spcPts val="0"/>
                        </a:spcAft>
                      </a:pP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Tương</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tác</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ít</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có</a:t>
                      </a:r>
                      <a:r>
                        <a:rPr lang="en-US" sz="1400" kern="1200" dirty="0" smtClean="0">
                          <a:solidFill>
                            <a:schemeClr val="dk1"/>
                          </a:solidFill>
                          <a:effectLst/>
                          <a:latin typeface="+mj-lt"/>
                          <a:ea typeface="+mn-ea"/>
                          <a:cs typeface="+mn-cs"/>
                        </a:rPr>
                        <a:t> ý </a:t>
                      </a:r>
                      <a:r>
                        <a:rPr lang="en-US" sz="1400" kern="1200" dirty="0" err="1" smtClean="0">
                          <a:solidFill>
                            <a:schemeClr val="dk1"/>
                          </a:solidFill>
                          <a:effectLst/>
                          <a:latin typeface="+mj-lt"/>
                          <a:ea typeface="+mn-ea"/>
                          <a:cs typeface="+mn-cs"/>
                        </a:rPr>
                        <a:t>nghĩa</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trên</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lâm</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sàng</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Tương</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tác</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có</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thể</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làm</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tăng</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tần</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suất</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hoặc</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mức</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độ</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nặng</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của</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phản</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ứng</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có</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hại</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nhưng</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thường</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không</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cần</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thay</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đổi</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thuốc</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điều</a:t>
                      </a:r>
                      <a:r>
                        <a:rPr lang="en-US" sz="1400" kern="1200" dirty="0" smtClean="0">
                          <a:solidFill>
                            <a:schemeClr val="dk1"/>
                          </a:solidFill>
                          <a:effectLst/>
                          <a:latin typeface="+mj-lt"/>
                          <a:ea typeface="+mn-ea"/>
                          <a:cs typeface="+mn-cs"/>
                        </a:rPr>
                        <a:t> </a:t>
                      </a:r>
                      <a:r>
                        <a:rPr lang="en-US" sz="1400" kern="1200" dirty="0" err="1" smtClean="0">
                          <a:solidFill>
                            <a:schemeClr val="dk1"/>
                          </a:solidFill>
                          <a:effectLst/>
                          <a:latin typeface="+mj-lt"/>
                          <a:ea typeface="+mn-ea"/>
                          <a:cs typeface="+mn-cs"/>
                        </a:rPr>
                        <a:t>trị</a:t>
                      </a:r>
                      <a:endParaRPr lang="en-US" sz="1400" dirty="0">
                        <a:effectLst/>
                        <a:latin typeface="+mj-lt"/>
                        <a:ea typeface="Times New Roman"/>
                      </a:endParaRPr>
                    </a:p>
                  </a:txBody>
                  <a:tcPr marL="68580" marR="68580" marT="0" marB="0" anchor="ctr"/>
                </a:tc>
              </a:tr>
            </a:tbl>
          </a:graphicData>
        </a:graphic>
      </p:graphicFrame>
      <p:sp>
        <p:nvSpPr>
          <p:cNvPr id="5" name="Right Arrow 4"/>
          <p:cNvSpPr/>
          <p:nvPr/>
        </p:nvSpPr>
        <p:spPr>
          <a:xfrm>
            <a:off x="2200096" y="519572"/>
            <a:ext cx="634431" cy="57606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200096" y="1203598"/>
            <a:ext cx="792088" cy="549648"/>
          </a:xfrm>
          <a:prstGeom prst="rightArrow">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200096" y="2067694"/>
            <a:ext cx="1368457" cy="62850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277024" y="2787774"/>
            <a:ext cx="1512168" cy="580189"/>
          </a:xfrm>
          <a:prstGeom prst="rightArrow">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277024" y="3939902"/>
            <a:ext cx="2150960" cy="69366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20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99FF33"/>
          </a:solidFill>
        </p:spPr>
        <p:txBody>
          <a:bodyPr/>
          <a:lstStyle/>
          <a:p>
            <a:r>
              <a:rPr lang="en-US" altLang="ko-KR" sz="2800" dirty="0">
                <a:solidFill>
                  <a:schemeClr val="accent2"/>
                </a:solidFill>
              </a:rPr>
              <a:t>2</a:t>
            </a:r>
            <a:r>
              <a:rPr lang="en-US" altLang="ko-KR" sz="2800" dirty="0" smtClean="0">
                <a:solidFill>
                  <a:schemeClr val="accent2"/>
                </a:solidFill>
              </a:rPr>
              <a:t>. NỘI DUNG 2: </a:t>
            </a:r>
            <a:endParaRPr lang="ko-KR" altLang="en-US" sz="2800" dirty="0"/>
          </a:p>
        </p:txBody>
      </p:sp>
      <p:grpSp>
        <p:nvGrpSpPr>
          <p:cNvPr id="4" name="그룹 3">
            <a:extLst>
              <a:ext uri="{FF2B5EF4-FFF2-40B4-BE49-F238E27FC236}">
                <a16:creationId xmlns="" xmlns:a16="http://schemas.microsoft.com/office/drawing/2014/main" id="{7C35CC69-3ECE-4392-8ED4-20593C2E297E}"/>
              </a:ext>
            </a:extLst>
          </p:cNvPr>
          <p:cNvGrpSpPr/>
          <p:nvPr/>
        </p:nvGrpSpPr>
        <p:grpSpPr>
          <a:xfrm>
            <a:off x="640135" y="1599930"/>
            <a:ext cx="2250968" cy="1901248"/>
            <a:chOff x="640135" y="1457126"/>
            <a:chExt cx="2250968" cy="1901248"/>
          </a:xfrm>
        </p:grpSpPr>
        <p:sp>
          <p:nvSpPr>
            <p:cNvPr id="8" name="Rounded Rectangle 7"/>
            <p:cNvSpPr/>
            <p:nvPr/>
          </p:nvSpPr>
          <p:spPr>
            <a:xfrm>
              <a:off x="640135" y="1457126"/>
              <a:ext cx="2069491" cy="11178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a:off x="821612" y="2407959"/>
              <a:ext cx="2069491" cy="95041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0" name="Group 9"/>
          <p:cNvGrpSpPr/>
          <p:nvPr/>
        </p:nvGrpSpPr>
        <p:grpSpPr>
          <a:xfrm>
            <a:off x="813787" y="1595734"/>
            <a:ext cx="1762341" cy="657727"/>
            <a:chOff x="3119392" y="4132435"/>
            <a:chExt cx="1727139" cy="778112"/>
          </a:xfrm>
        </p:grpSpPr>
        <p:sp>
          <p:nvSpPr>
            <p:cNvPr id="14" name="TextBox 13"/>
            <p:cNvSpPr txBox="1"/>
            <p:nvPr/>
          </p:nvSpPr>
          <p:spPr>
            <a:xfrm>
              <a:off x="3134992" y="4582849"/>
              <a:ext cx="1711539" cy="327698"/>
            </a:xfrm>
            <a:prstGeom prst="rect">
              <a:avLst/>
            </a:prstGeom>
            <a:noFill/>
          </p:spPr>
          <p:txBody>
            <a:bodyPr wrap="square" rtlCol="0">
              <a:spAutoFit/>
            </a:bodyPr>
            <a:lstStyle/>
            <a:p>
              <a:pPr marL="171450" indent="-171450">
                <a:buFont typeface="Wingdings" pitchFamily="2" charset="2"/>
                <a:buChar char="v"/>
              </a:pPr>
              <a:endParaRPr lang="ko-KR" altLang="en-US" sz="1200" dirty="0">
                <a:solidFill>
                  <a:schemeClr val="bg1"/>
                </a:solidFill>
                <a:cs typeface="Arial" pitchFamily="34" charset="0"/>
              </a:endParaRPr>
            </a:p>
          </p:txBody>
        </p:sp>
        <p:sp>
          <p:nvSpPr>
            <p:cNvPr id="15" name="TextBox 14"/>
            <p:cNvSpPr txBox="1"/>
            <p:nvPr/>
          </p:nvSpPr>
          <p:spPr>
            <a:xfrm>
              <a:off x="3119392" y="4132435"/>
              <a:ext cx="1715537" cy="327698"/>
            </a:xfrm>
            <a:prstGeom prst="rect">
              <a:avLst/>
            </a:prstGeom>
            <a:noFill/>
          </p:spPr>
          <p:txBody>
            <a:bodyPr wrap="square" rtlCol="0">
              <a:spAutoFit/>
            </a:bodyPr>
            <a:lstStyle/>
            <a:p>
              <a:endParaRPr lang="ko-KR" altLang="en-US" sz="1200" b="1" dirty="0">
                <a:solidFill>
                  <a:schemeClr val="bg1"/>
                </a:solidFill>
                <a:cs typeface="Arial" pitchFamily="34" charset="0"/>
              </a:endParaRPr>
            </a:p>
          </p:txBody>
        </p:sp>
      </p:grpSp>
      <p:sp>
        <p:nvSpPr>
          <p:cNvPr id="12" name="Text Placeholder 12"/>
          <p:cNvSpPr txBox="1">
            <a:spLocks/>
          </p:cNvSpPr>
          <p:nvPr/>
        </p:nvSpPr>
        <p:spPr>
          <a:xfrm>
            <a:off x="945320" y="2582796"/>
            <a:ext cx="1909764" cy="71505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200" dirty="0">
              <a:solidFill>
                <a:schemeClr val="tx1">
                  <a:lumMod val="75000"/>
                  <a:lumOff val="25000"/>
                </a:schemeClr>
              </a:solidFill>
              <a:cs typeface="Arial" pitchFamily="34" charset="0"/>
            </a:endParaRPr>
          </a:p>
        </p:txBody>
      </p:sp>
      <p:grpSp>
        <p:nvGrpSpPr>
          <p:cNvPr id="3" name="그룹 2">
            <a:extLst>
              <a:ext uri="{FF2B5EF4-FFF2-40B4-BE49-F238E27FC236}">
                <a16:creationId xmlns="" xmlns:a16="http://schemas.microsoft.com/office/drawing/2014/main" id="{C53DBCC3-4719-485D-AB97-A8141A91B4C9}"/>
              </a:ext>
            </a:extLst>
          </p:cNvPr>
          <p:cNvGrpSpPr/>
          <p:nvPr/>
        </p:nvGrpSpPr>
        <p:grpSpPr>
          <a:xfrm>
            <a:off x="3424425" y="1599930"/>
            <a:ext cx="2294814" cy="1974100"/>
            <a:chOff x="3424425" y="1457126"/>
            <a:chExt cx="2294814" cy="1974100"/>
          </a:xfrm>
        </p:grpSpPr>
        <p:sp>
          <p:nvSpPr>
            <p:cNvPr id="17" name="Rounded Rectangle 16"/>
            <p:cNvSpPr/>
            <p:nvPr/>
          </p:nvSpPr>
          <p:spPr>
            <a:xfrm>
              <a:off x="3424425" y="1457126"/>
              <a:ext cx="2069491" cy="11178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Rounded Rectangle 17"/>
            <p:cNvSpPr/>
            <p:nvPr/>
          </p:nvSpPr>
          <p:spPr>
            <a:xfrm>
              <a:off x="3649748" y="2480811"/>
              <a:ext cx="2069491" cy="950415"/>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1" name="Text Placeholder 12"/>
          <p:cNvSpPr txBox="1">
            <a:spLocks/>
          </p:cNvSpPr>
          <p:nvPr/>
        </p:nvSpPr>
        <p:spPr>
          <a:xfrm>
            <a:off x="3707058" y="2693270"/>
            <a:ext cx="2012180" cy="3327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600" dirty="0">
              <a:solidFill>
                <a:schemeClr val="tx1">
                  <a:lumMod val="75000"/>
                  <a:lumOff val="25000"/>
                </a:schemeClr>
              </a:solidFill>
              <a:cs typeface="Arial" pitchFamily="34" charset="0"/>
            </a:endParaRPr>
          </a:p>
        </p:txBody>
      </p:sp>
      <p:grpSp>
        <p:nvGrpSpPr>
          <p:cNvPr id="2" name="그룹 1">
            <a:extLst>
              <a:ext uri="{FF2B5EF4-FFF2-40B4-BE49-F238E27FC236}">
                <a16:creationId xmlns="" xmlns:a16="http://schemas.microsoft.com/office/drawing/2014/main" id="{6B21EB6E-36AC-489F-BDB9-7923A6A5D41C}"/>
              </a:ext>
            </a:extLst>
          </p:cNvPr>
          <p:cNvGrpSpPr/>
          <p:nvPr/>
        </p:nvGrpSpPr>
        <p:grpSpPr>
          <a:xfrm>
            <a:off x="6176645" y="1627720"/>
            <a:ext cx="2552883" cy="1930802"/>
            <a:chOff x="6208715" y="1457126"/>
            <a:chExt cx="2552883" cy="1930802"/>
          </a:xfrm>
        </p:grpSpPr>
        <p:sp>
          <p:nvSpPr>
            <p:cNvPr id="26" name="Rounded Rectangle 25"/>
            <p:cNvSpPr/>
            <p:nvPr/>
          </p:nvSpPr>
          <p:spPr>
            <a:xfrm>
              <a:off x="6208715" y="1457126"/>
              <a:ext cx="2069491" cy="11178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Rounded Rectangle 26"/>
            <p:cNvSpPr/>
            <p:nvPr/>
          </p:nvSpPr>
          <p:spPr>
            <a:xfrm>
              <a:off x="6360464" y="2319136"/>
              <a:ext cx="2401134" cy="1068792"/>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0" name="Text Placeholder 12"/>
          <p:cNvSpPr txBox="1">
            <a:spLocks/>
          </p:cNvSpPr>
          <p:nvPr/>
        </p:nvSpPr>
        <p:spPr>
          <a:xfrm>
            <a:off x="6638189" y="2836657"/>
            <a:ext cx="1684444"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200" dirty="0">
              <a:solidFill>
                <a:schemeClr val="tx1">
                  <a:lumMod val="75000"/>
                  <a:lumOff val="25000"/>
                </a:schemeClr>
              </a:solidFill>
              <a:cs typeface="Arial" pitchFamily="34" charset="0"/>
            </a:endParaRPr>
          </a:p>
        </p:txBody>
      </p:sp>
      <p:sp>
        <p:nvSpPr>
          <p:cNvPr id="34" name="Right Arrow 33"/>
          <p:cNvSpPr/>
          <p:nvPr/>
        </p:nvSpPr>
        <p:spPr>
          <a:xfrm>
            <a:off x="2789493" y="1872646"/>
            <a:ext cx="554339"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Right Arrow 34"/>
          <p:cNvSpPr/>
          <p:nvPr/>
        </p:nvSpPr>
        <p:spPr>
          <a:xfrm>
            <a:off x="5577628" y="1872646"/>
            <a:ext cx="554339"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ounded Rectangle 35"/>
          <p:cNvSpPr/>
          <p:nvPr/>
        </p:nvSpPr>
        <p:spPr>
          <a:xfrm>
            <a:off x="673522" y="3809916"/>
            <a:ext cx="7884136" cy="854626"/>
          </a:xfrm>
          <a:prstGeom prst="roundRect">
            <a:avLst>
              <a:gd name="adj" fmla="val 32702"/>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TextBox 38">
            <a:extLst>
              <a:ext uri="{FF2B5EF4-FFF2-40B4-BE49-F238E27FC236}">
                <a16:creationId xmlns="" xmlns:a16="http://schemas.microsoft.com/office/drawing/2014/main" id="{A46837B9-BD60-4594-A4BB-C8F8823601B7}"/>
              </a:ext>
            </a:extLst>
          </p:cNvPr>
          <p:cNvSpPr txBox="1"/>
          <p:nvPr/>
        </p:nvSpPr>
        <p:spPr>
          <a:xfrm>
            <a:off x="179512" y="1034772"/>
            <a:ext cx="8249261" cy="400110"/>
          </a:xfrm>
          <a:prstGeom prst="rect">
            <a:avLst/>
          </a:prstGeom>
          <a:solidFill>
            <a:schemeClr val="accent1">
              <a:lumMod val="20000"/>
              <a:lumOff val="80000"/>
            </a:schemeClr>
          </a:solidFill>
        </p:spPr>
        <p:txBody>
          <a:bodyPr wrap="square" rtlCol="0">
            <a:spAutoFit/>
          </a:bodyPr>
          <a:lstStyle/>
          <a:p>
            <a:pPr algn="ctr"/>
            <a:r>
              <a:rPr lang="en-US" altLang="ko-KR" sz="2000" b="1" dirty="0">
                <a:solidFill>
                  <a:schemeClr val="tx1">
                    <a:lumMod val="65000"/>
                    <a:lumOff val="35000"/>
                  </a:schemeClr>
                </a:solidFill>
                <a:latin typeface="Arial" pitchFamily="34" charset="0"/>
                <a:cs typeface="Arial" pitchFamily="34" charset="0"/>
              </a:rPr>
              <a:t>2.2. </a:t>
            </a:r>
            <a:r>
              <a:rPr lang="en-US" altLang="ko-KR" sz="2000" dirty="0" err="1">
                <a:solidFill>
                  <a:schemeClr val="accent2"/>
                </a:solidFill>
              </a:rPr>
              <a:t>Giới</a:t>
            </a:r>
            <a:r>
              <a:rPr lang="en-US" altLang="ko-KR" sz="2000" dirty="0">
                <a:solidFill>
                  <a:schemeClr val="accent2"/>
                </a:solidFill>
              </a:rPr>
              <a:t> </a:t>
            </a:r>
            <a:r>
              <a:rPr lang="en-US" altLang="ko-KR" sz="2000" dirty="0" err="1">
                <a:solidFill>
                  <a:schemeClr val="accent2"/>
                </a:solidFill>
              </a:rPr>
              <a:t>thiệu</a:t>
            </a:r>
            <a:r>
              <a:rPr lang="en-US" altLang="ko-KR" sz="2000" dirty="0">
                <a:solidFill>
                  <a:schemeClr val="accent2"/>
                </a:solidFill>
              </a:rPr>
              <a:t> </a:t>
            </a:r>
            <a:r>
              <a:rPr lang="en-US" altLang="ko-KR" sz="2000" dirty="0" err="1">
                <a:solidFill>
                  <a:schemeClr val="accent2"/>
                </a:solidFill>
              </a:rPr>
              <a:t>các</a:t>
            </a:r>
            <a:r>
              <a:rPr lang="en-US" altLang="ko-KR" sz="2000" dirty="0">
                <a:solidFill>
                  <a:schemeClr val="accent2"/>
                </a:solidFill>
              </a:rPr>
              <a:t> </a:t>
            </a:r>
            <a:r>
              <a:rPr lang="en-US" altLang="ko-KR" sz="2000" dirty="0" err="1">
                <a:solidFill>
                  <a:schemeClr val="accent2"/>
                </a:solidFill>
              </a:rPr>
              <a:t>nguồn</a:t>
            </a:r>
            <a:r>
              <a:rPr lang="en-US" altLang="ko-KR" sz="2000" dirty="0">
                <a:solidFill>
                  <a:schemeClr val="accent2"/>
                </a:solidFill>
              </a:rPr>
              <a:t> </a:t>
            </a:r>
            <a:r>
              <a:rPr lang="en-US" altLang="ko-KR" sz="2000" dirty="0" err="1">
                <a:solidFill>
                  <a:schemeClr val="accent2"/>
                </a:solidFill>
              </a:rPr>
              <a:t>tra</a:t>
            </a:r>
            <a:r>
              <a:rPr lang="en-US" altLang="ko-KR" sz="2000" dirty="0">
                <a:solidFill>
                  <a:schemeClr val="accent2"/>
                </a:solidFill>
              </a:rPr>
              <a:t> </a:t>
            </a:r>
            <a:r>
              <a:rPr lang="en-US" altLang="ko-KR" sz="2000" dirty="0" err="1">
                <a:solidFill>
                  <a:schemeClr val="accent2"/>
                </a:solidFill>
              </a:rPr>
              <a:t>cứu</a:t>
            </a:r>
            <a:r>
              <a:rPr lang="en-US" altLang="ko-KR" sz="2000" dirty="0">
                <a:solidFill>
                  <a:schemeClr val="accent2"/>
                </a:solidFill>
              </a:rPr>
              <a:t> </a:t>
            </a:r>
            <a:r>
              <a:rPr lang="en-US" altLang="ko-KR" sz="2000" dirty="0" err="1">
                <a:solidFill>
                  <a:schemeClr val="accent2"/>
                </a:solidFill>
              </a:rPr>
              <a:t>tương</a:t>
            </a:r>
            <a:r>
              <a:rPr lang="en-US" altLang="ko-KR" sz="2000" dirty="0">
                <a:solidFill>
                  <a:schemeClr val="accent2"/>
                </a:solidFill>
              </a:rPr>
              <a:t> </a:t>
            </a:r>
            <a:r>
              <a:rPr lang="en-US" altLang="ko-KR" sz="2000" dirty="0" err="1">
                <a:solidFill>
                  <a:schemeClr val="accent2"/>
                </a:solidFill>
              </a:rPr>
              <a:t>tác</a:t>
            </a:r>
            <a:r>
              <a:rPr lang="en-US" altLang="ko-KR" sz="2000" dirty="0">
                <a:solidFill>
                  <a:schemeClr val="accent2"/>
                </a:solidFill>
              </a:rPr>
              <a:t> </a:t>
            </a:r>
            <a:r>
              <a:rPr lang="en-US" altLang="ko-KR" sz="2000" dirty="0" err="1">
                <a:solidFill>
                  <a:schemeClr val="accent2"/>
                </a:solidFill>
              </a:rPr>
              <a:t>thuốc</a:t>
            </a:r>
            <a:r>
              <a:rPr lang="en-US" altLang="ko-KR" sz="2000" dirty="0">
                <a:solidFill>
                  <a:schemeClr val="accent2"/>
                </a:solidFill>
              </a:rPr>
              <a:t> </a:t>
            </a:r>
            <a:endParaRPr lang="ko-KR" altLang="en-US" sz="2000" b="1" dirty="0">
              <a:solidFill>
                <a:schemeClr val="tx1">
                  <a:lumMod val="65000"/>
                  <a:lumOff val="35000"/>
                </a:schemeClr>
              </a:solidFill>
              <a:latin typeface="Arial" pitchFamily="34" charset="0"/>
              <a:cs typeface="Arial" pitchFamily="34" charset="0"/>
            </a:endParaRPr>
          </a:p>
        </p:txBody>
      </p:sp>
      <p:sp>
        <p:nvSpPr>
          <p:cNvPr id="40" name="TextBox 39">
            <a:extLst>
              <a:ext uri="{FF2B5EF4-FFF2-40B4-BE49-F238E27FC236}">
                <a16:creationId xmlns="" xmlns:a16="http://schemas.microsoft.com/office/drawing/2014/main" id="{19A6800F-329A-4640-B943-F5B27CF444CB}"/>
              </a:ext>
            </a:extLst>
          </p:cNvPr>
          <p:cNvSpPr txBox="1"/>
          <p:nvPr/>
        </p:nvSpPr>
        <p:spPr>
          <a:xfrm>
            <a:off x="673522" y="1793790"/>
            <a:ext cx="1931980" cy="584775"/>
          </a:xfrm>
          <a:prstGeom prst="rect">
            <a:avLst/>
          </a:prstGeom>
          <a:noFill/>
        </p:spPr>
        <p:txBody>
          <a:bodyPr wrap="square">
            <a:spAutoFit/>
          </a:bodyPr>
          <a:lstStyle/>
          <a:p>
            <a:pPr algn="just"/>
            <a:r>
              <a:rPr lang="en-US" sz="1600" dirty="0" err="1">
                <a:solidFill>
                  <a:srgbClr val="800080"/>
                </a:solidFill>
                <a:latin typeface="+mj-lt"/>
                <a:cs typeface="Times New Roman" panose="02020603050405020304" pitchFamily="18" charset="0"/>
              </a:rPr>
              <a:t>Tờ</a:t>
            </a:r>
            <a:r>
              <a:rPr lang="en-US" sz="1600" dirty="0">
                <a:solidFill>
                  <a:srgbClr val="800080"/>
                </a:solidFill>
                <a:latin typeface="+mj-lt"/>
                <a:cs typeface="Times New Roman" panose="02020603050405020304" pitchFamily="18" charset="0"/>
              </a:rPr>
              <a:t> </a:t>
            </a:r>
            <a:r>
              <a:rPr lang="en-US" sz="1600" dirty="0" err="1">
                <a:solidFill>
                  <a:srgbClr val="800080"/>
                </a:solidFill>
                <a:latin typeface="+mj-lt"/>
                <a:cs typeface="Times New Roman" panose="02020603050405020304" pitchFamily="18" charset="0"/>
              </a:rPr>
              <a:t>Hướng</a:t>
            </a:r>
            <a:r>
              <a:rPr lang="en-US" sz="1600" dirty="0">
                <a:solidFill>
                  <a:srgbClr val="800080"/>
                </a:solidFill>
                <a:latin typeface="+mj-lt"/>
                <a:cs typeface="Times New Roman" panose="02020603050405020304" pitchFamily="18" charset="0"/>
              </a:rPr>
              <a:t> </a:t>
            </a:r>
            <a:r>
              <a:rPr lang="en-US" sz="1600" dirty="0" err="1">
                <a:solidFill>
                  <a:srgbClr val="800080"/>
                </a:solidFill>
                <a:latin typeface="+mj-lt"/>
                <a:cs typeface="Times New Roman" panose="02020603050405020304" pitchFamily="18" charset="0"/>
              </a:rPr>
              <a:t>Dẫn</a:t>
            </a:r>
            <a:r>
              <a:rPr lang="en-US" sz="1600" dirty="0">
                <a:solidFill>
                  <a:srgbClr val="800080"/>
                </a:solidFill>
                <a:latin typeface="+mj-lt"/>
                <a:cs typeface="Times New Roman" panose="02020603050405020304" pitchFamily="18" charset="0"/>
              </a:rPr>
              <a:t> </a:t>
            </a:r>
            <a:r>
              <a:rPr lang="en-US" sz="1600" dirty="0" err="1" smtClean="0">
                <a:solidFill>
                  <a:srgbClr val="800080"/>
                </a:solidFill>
                <a:latin typeface="+mj-lt"/>
                <a:cs typeface="Times New Roman" panose="02020603050405020304" pitchFamily="18" charset="0"/>
              </a:rPr>
              <a:t>sử</a:t>
            </a:r>
            <a:r>
              <a:rPr lang="en-US" sz="1600" dirty="0" smtClean="0">
                <a:solidFill>
                  <a:srgbClr val="800080"/>
                </a:solidFill>
                <a:latin typeface="+mj-lt"/>
                <a:cs typeface="Times New Roman" panose="02020603050405020304" pitchFamily="18" charset="0"/>
              </a:rPr>
              <a:t>    </a:t>
            </a:r>
            <a:r>
              <a:rPr lang="en-US" sz="1600" dirty="0" err="1" smtClean="0">
                <a:solidFill>
                  <a:srgbClr val="800080"/>
                </a:solidFill>
                <a:latin typeface="+mj-lt"/>
                <a:cs typeface="Times New Roman" panose="02020603050405020304" pitchFamily="18" charset="0"/>
              </a:rPr>
              <a:t>dụng</a:t>
            </a:r>
            <a:r>
              <a:rPr lang="en-US" sz="1600" dirty="0" smtClean="0">
                <a:solidFill>
                  <a:srgbClr val="800080"/>
                </a:solidFill>
                <a:latin typeface="+mj-lt"/>
                <a:cs typeface="Times New Roman" panose="02020603050405020304" pitchFamily="18" charset="0"/>
              </a:rPr>
              <a:t> </a:t>
            </a:r>
            <a:r>
              <a:rPr lang="en-US" sz="1600" dirty="0" err="1" smtClean="0">
                <a:solidFill>
                  <a:srgbClr val="800080"/>
                </a:solidFill>
                <a:latin typeface="+mj-lt"/>
                <a:cs typeface="Times New Roman" panose="02020603050405020304" pitchFamily="18" charset="0"/>
              </a:rPr>
              <a:t>thuốc</a:t>
            </a:r>
            <a:endParaRPr lang="vi-VN" sz="1600" dirty="0">
              <a:solidFill>
                <a:srgbClr val="800080"/>
              </a:solidFill>
              <a:latin typeface="+mj-lt"/>
              <a:cs typeface="Times New Roman" panose="02020603050405020304" pitchFamily="18" charset="0"/>
            </a:endParaRPr>
          </a:p>
        </p:txBody>
      </p:sp>
      <p:sp>
        <p:nvSpPr>
          <p:cNvPr id="43" name="TextBox 42">
            <a:extLst>
              <a:ext uri="{FF2B5EF4-FFF2-40B4-BE49-F238E27FC236}">
                <a16:creationId xmlns="" xmlns:a16="http://schemas.microsoft.com/office/drawing/2014/main" id="{88D84196-E1EF-410C-A4BB-CB21950E0332}"/>
              </a:ext>
            </a:extLst>
          </p:cNvPr>
          <p:cNvSpPr txBox="1"/>
          <p:nvPr/>
        </p:nvSpPr>
        <p:spPr>
          <a:xfrm>
            <a:off x="3493179" y="1627720"/>
            <a:ext cx="1931980" cy="830997"/>
          </a:xfrm>
          <a:prstGeom prst="rect">
            <a:avLst/>
          </a:prstGeom>
          <a:noFill/>
        </p:spPr>
        <p:txBody>
          <a:bodyPr wrap="square">
            <a:spAutoFit/>
          </a:bodyPr>
          <a:lstStyle/>
          <a:p>
            <a:r>
              <a:rPr lang="en-US" altLang="ko-KR" sz="1600" dirty="0" smtClean="0">
                <a:solidFill>
                  <a:srgbClr val="800080"/>
                </a:solidFill>
                <a:cs typeface="Arial" pitchFamily="34" charset="0"/>
              </a:rPr>
              <a:t>QĐ </a:t>
            </a:r>
            <a:r>
              <a:rPr lang="en-US" altLang="ko-KR" sz="1600" dirty="0" err="1" smtClean="0">
                <a:solidFill>
                  <a:srgbClr val="800080"/>
                </a:solidFill>
              </a:rPr>
              <a:t>của</a:t>
            </a:r>
            <a:r>
              <a:rPr lang="en-US" altLang="ko-KR" sz="1600" dirty="0" smtClean="0">
                <a:solidFill>
                  <a:srgbClr val="800080"/>
                </a:solidFill>
              </a:rPr>
              <a:t> </a:t>
            </a:r>
            <a:r>
              <a:rPr lang="en-US" sz="1600" dirty="0" smtClean="0">
                <a:solidFill>
                  <a:srgbClr val="800080"/>
                </a:solidFill>
              </a:rPr>
              <a:t>BYT</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Dược</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thư</a:t>
            </a:r>
            <a:r>
              <a:rPr lang="en-US" altLang="ko-KR" sz="1600" dirty="0">
                <a:solidFill>
                  <a:srgbClr val="800080"/>
                </a:solidFill>
                <a:cs typeface="Arial" pitchFamily="34" charset="0"/>
              </a:rPr>
              <a:t> </a:t>
            </a:r>
            <a:r>
              <a:rPr lang="en-US" altLang="ko-KR" sz="1600" dirty="0" err="1" smtClean="0">
                <a:solidFill>
                  <a:srgbClr val="800080"/>
                </a:solidFill>
                <a:cs typeface="Arial" pitchFamily="34" charset="0"/>
              </a:rPr>
              <a:t>quốc</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gia</a:t>
            </a:r>
            <a:r>
              <a:rPr lang="en-US" altLang="ko-KR" sz="1600" dirty="0" smtClean="0">
                <a:solidFill>
                  <a:srgbClr val="800080"/>
                </a:solidFill>
                <a:cs typeface="Arial" pitchFamily="34" charset="0"/>
              </a:rPr>
              <a:t>, MIM, VIDAL… </a:t>
            </a:r>
            <a:endParaRPr lang="ko-KR" altLang="en-US" sz="1600" dirty="0">
              <a:solidFill>
                <a:srgbClr val="800080"/>
              </a:solidFill>
              <a:cs typeface="Arial" pitchFamily="34" charset="0"/>
            </a:endParaRPr>
          </a:p>
        </p:txBody>
      </p:sp>
      <p:sp>
        <p:nvSpPr>
          <p:cNvPr id="45" name="TextBox 44">
            <a:extLst>
              <a:ext uri="{FF2B5EF4-FFF2-40B4-BE49-F238E27FC236}">
                <a16:creationId xmlns="" xmlns:a16="http://schemas.microsoft.com/office/drawing/2014/main" id="{A7FC9458-5E53-44E2-98D2-B061B6D8723D}"/>
              </a:ext>
            </a:extLst>
          </p:cNvPr>
          <p:cNvSpPr txBox="1"/>
          <p:nvPr/>
        </p:nvSpPr>
        <p:spPr>
          <a:xfrm>
            <a:off x="6291768" y="1866456"/>
            <a:ext cx="1931980" cy="584775"/>
          </a:xfrm>
          <a:prstGeom prst="rect">
            <a:avLst/>
          </a:prstGeom>
          <a:noFill/>
        </p:spPr>
        <p:txBody>
          <a:bodyPr wrap="square">
            <a:spAutoFit/>
          </a:bodyPr>
          <a:lstStyle/>
          <a:p>
            <a:r>
              <a:rPr lang="en-US" altLang="ko-KR" sz="1600" dirty="0" err="1" smtClean="0">
                <a:solidFill>
                  <a:srgbClr val="800080"/>
                </a:solidFill>
                <a:cs typeface="Arial" pitchFamily="34" charset="0"/>
              </a:rPr>
              <a:t>Các</a:t>
            </a:r>
            <a:r>
              <a:rPr lang="en-US" altLang="ko-KR" sz="1600" dirty="0" smtClean="0">
                <a:solidFill>
                  <a:srgbClr val="800080"/>
                </a:solidFill>
                <a:cs typeface="Arial" pitchFamily="34" charset="0"/>
              </a:rPr>
              <a:t> CSDL </a:t>
            </a:r>
            <a:r>
              <a:rPr lang="en-US" altLang="ko-KR" sz="1600" dirty="0" err="1" smtClean="0">
                <a:solidFill>
                  <a:srgbClr val="800080"/>
                </a:solidFill>
                <a:cs typeface="Arial" pitchFamily="34" charset="0"/>
              </a:rPr>
              <a:t>tra</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cứu</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trực</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tuyến</a:t>
            </a:r>
            <a:endParaRPr lang="ko-KR" altLang="en-US" sz="1600" dirty="0">
              <a:solidFill>
                <a:srgbClr val="800080"/>
              </a:solidFill>
              <a:cs typeface="Arial" pitchFamily="34" charset="0"/>
            </a:endParaRPr>
          </a:p>
        </p:txBody>
      </p:sp>
      <p:sp>
        <p:nvSpPr>
          <p:cNvPr id="28" name="Rectangle 27">
            <a:extLst>
              <a:ext uri="{FF2B5EF4-FFF2-40B4-BE49-F238E27FC236}">
                <a16:creationId xmlns="" xmlns:a16="http://schemas.microsoft.com/office/drawing/2014/main" id="{5E98C75D-2F28-AA16-4852-91434E37497F}"/>
              </a:ext>
            </a:extLst>
          </p:cNvPr>
          <p:cNvSpPr/>
          <p:nvPr/>
        </p:nvSpPr>
        <p:spPr>
          <a:xfrm>
            <a:off x="8172400" y="4753595"/>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dirty="0">
                <a:solidFill>
                  <a:schemeClr val="tx1"/>
                </a:solidFill>
              </a:rPr>
              <a:t>6</a:t>
            </a:r>
            <a:endParaRPr lang="en-US" sz="1100" dirty="0">
              <a:solidFill>
                <a:schemeClr val="tx1"/>
              </a:solidFill>
            </a:endParaRPr>
          </a:p>
        </p:txBody>
      </p:sp>
      <p:sp>
        <p:nvSpPr>
          <p:cNvPr id="5" name="Title 1">
            <a:extLst>
              <a:ext uri="{FF2B5EF4-FFF2-40B4-BE49-F238E27FC236}">
                <a16:creationId xmlns="" xmlns:a16="http://schemas.microsoft.com/office/drawing/2014/main" id="{071C39D5-F2C9-09EA-15DE-524425C8B429}"/>
              </a:ext>
            </a:extLst>
          </p:cNvPr>
          <p:cNvSpPr txBox="1">
            <a:spLocks/>
          </p:cNvSpPr>
          <p:nvPr/>
        </p:nvSpPr>
        <p:spPr>
          <a:xfrm>
            <a:off x="882627" y="2637224"/>
            <a:ext cx="2086312" cy="844991"/>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just"/>
            <a:r>
              <a:rPr lang="en-US" sz="1900" dirty="0" err="1" smtClean="0">
                <a:solidFill>
                  <a:srgbClr val="0000FF"/>
                </a:solidFill>
                <a:latin typeface="Times New Roman" panose="02020603050405020304" pitchFamily="18" charset="0"/>
                <a:cs typeface="Times New Roman" panose="02020603050405020304" pitchFamily="18" charset="0"/>
              </a:rPr>
              <a:t>Khuyến</a:t>
            </a:r>
            <a:r>
              <a:rPr lang="en-US" sz="1900" dirty="0" smtClean="0">
                <a:solidFill>
                  <a:srgbClr val="0000FF"/>
                </a:solidFill>
                <a:latin typeface="Times New Roman" panose="02020603050405020304" pitchFamily="18" charset="0"/>
                <a:cs typeface="Times New Roman" panose="02020603050405020304" pitchFamily="18" charset="0"/>
              </a:rPr>
              <a:t> </a:t>
            </a:r>
            <a:r>
              <a:rPr lang="en-US" sz="1900" dirty="0" err="1" smtClean="0">
                <a:solidFill>
                  <a:srgbClr val="0000FF"/>
                </a:solidFill>
                <a:latin typeface="Times New Roman" panose="02020603050405020304" pitchFamily="18" charset="0"/>
                <a:cs typeface="Times New Roman" panose="02020603050405020304" pitchFamily="18" charset="0"/>
              </a:rPr>
              <a:t>cáo</a:t>
            </a:r>
            <a:r>
              <a:rPr lang="en-US" sz="1900" dirty="0" smtClean="0">
                <a:solidFill>
                  <a:srgbClr val="0000FF"/>
                </a:solidFill>
                <a:latin typeface="Times New Roman" panose="02020603050405020304" pitchFamily="18" charset="0"/>
                <a:cs typeface="Times New Roman" panose="02020603050405020304" pitchFamily="18" charset="0"/>
              </a:rPr>
              <a:t> </a:t>
            </a:r>
            <a:r>
              <a:rPr lang="en-US" sz="1900" dirty="0" err="1" smtClean="0">
                <a:solidFill>
                  <a:srgbClr val="0000FF"/>
                </a:solidFill>
                <a:latin typeface="Times New Roman" panose="02020603050405020304" pitchFamily="18" charset="0"/>
                <a:cs typeface="Times New Roman" panose="02020603050405020304" pitchFamily="18" charset="0"/>
              </a:rPr>
              <a:t>của</a:t>
            </a:r>
            <a:r>
              <a:rPr lang="en-US" sz="1900" dirty="0" smtClean="0">
                <a:solidFill>
                  <a:srgbClr val="0000FF"/>
                </a:solidFill>
                <a:latin typeface="Times New Roman" panose="02020603050405020304" pitchFamily="18" charset="0"/>
                <a:cs typeface="Times New Roman" panose="02020603050405020304" pitchFamily="18" charset="0"/>
              </a:rPr>
              <a:t> </a:t>
            </a:r>
            <a:r>
              <a:rPr lang="en-US" sz="1900" dirty="0" err="1" smtClean="0">
                <a:solidFill>
                  <a:srgbClr val="0000FF"/>
                </a:solidFill>
                <a:latin typeface="Times New Roman" panose="02020603050405020304" pitchFamily="18" charset="0"/>
                <a:cs typeface="Times New Roman" panose="02020603050405020304" pitchFamily="18" charset="0"/>
              </a:rPr>
              <a:t>nhà</a:t>
            </a:r>
            <a:r>
              <a:rPr lang="en-US" sz="1900" dirty="0" smtClean="0">
                <a:solidFill>
                  <a:srgbClr val="0000FF"/>
                </a:solidFill>
                <a:latin typeface="Times New Roman" panose="02020603050405020304" pitchFamily="18" charset="0"/>
                <a:cs typeface="Times New Roman" panose="02020603050405020304" pitchFamily="18" charset="0"/>
              </a:rPr>
              <a:t> </a:t>
            </a:r>
            <a:r>
              <a:rPr lang="en-US" sz="1900" dirty="0" err="1" smtClean="0">
                <a:solidFill>
                  <a:srgbClr val="0000FF"/>
                </a:solidFill>
                <a:latin typeface="Times New Roman" panose="02020603050405020304" pitchFamily="18" charset="0"/>
                <a:cs typeface="Times New Roman" panose="02020603050405020304" pitchFamily="18" charset="0"/>
              </a:rPr>
              <a:t>sx</a:t>
            </a:r>
            <a:r>
              <a:rPr lang="en-US" sz="1900" dirty="0" smtClean="0">
                <a:solidFill>
                  <a:srgbClr val="0000FF"/>
                </a:solidFill>
                <a:latin typeface="Times New Roman" panose="02020603050405020304" pitchFamily="18" charset="0"/>
                <a:cs typeface="Times New Roman" panose="02020603050405020304" pitchFamily="18" charset="0"/>
              </a:rPr>
              <a:t> </a:t>
            </a:r>
            <a:r>
              <a:rPr lang="en-US" sz="1900" dirty="0" err="1" smtClean="0">
                <a:solidFill>
                  <a:srgbClr val="0000FF"/>
                </a:solidFill>
                <a:latin typeface="Times New Roman" panose="02020603050405020304" pitchFamily="18" charset="0"/>
                <a:cs typeface="Times New Roman" panose="02020603050405020304" pitchFamily="18" charset="0"/>
              </a:rPr>
              <a:t>thuốc</a:t>
            </a:r>
            <a:endParaRPr lang="vi-VN" sz="1900" dirty="0">
              <a:solidFill>
                <a:srgbClr val="0000FF"/>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04FDE28E-C465-A5B1-1383-E3C320DDBB29}"/>
              </a:ext>
            </a:extLst>
          </p:cNvPr>
          <p:cNvSpPr txBox="1"/>
          <p:nvPr/>
        </p:nvSpPr>
        <p:spPr>
          <a:xfrm>
            <a:off x="3707059" y="2736553"/>
            <a:ext cx="2012180" cy="923330"/>
          </a:xfrm>
          <a:prstGeom prst="rect">
            <a:avLst/>
          </a:prstGeom>
          <a:noFill/>
        </p:spPr>
        <p:txBody>
          <a:bodyPr wrap="square">
            <a:spAutoFit/>
          </a:bodyPr>
          <a:lstStyle/>
          <a:p>
            <a:r>
              <a:rPr lang="en-US" dirty="0" smtClean="0">
                <a:solidFill>
                  <a:srgbClr val="0000FF"/>
                </a:solidFill>
                <a:latin typeface="Times New Roman" panose="02020603050405020304" pitchFamily="18" charset="0"/>
                <a:cs typeface="Times New Roman" panose="02020603050405020304" pitchFamily="18" charset="0"/>
              </a:rPr>
              <a:t>QĐ </a:t>
            </a:r>
            <a:r>
              <a:rPr lang="en-US" dirty="0" err="1">
                <a:solidFill>
                  <a:srgbClr val="0000FF"/>
                </a:solidFill>
              </a:rPr>
              <a:t>Số</a:t>
            </a:r>
            <a:r>
              <a:rPr lang="en-US" dirty="0">
                <a:solidFill>
                  <a:srgbClr val="0000FF"/>
                </a:solidFill>
              </a:rPr>
              <a:t>: 5948/QĐ-BYT</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năm</a:t>
            </a:r>
            <a:r>
              <a:rPr lang="en-US" dirty="0" smtClean="0">
                <a:solidFill>
                  <a:srgbClr val="0000FF"/>
                </a:solidFill>
                <a:latin typeface="Times New Roman" panose="02020603050405020304" pitchFamily="18" charset="0"/>
                <a:cs typeface="Times New Roman" panose="02020603050405020304" pitchFamily="18" charset="0"/>
              </a:rPr>
              <a:t> 2021</a:t>
            </a:r>
          </a:p>
          <a:p>
            <a:r>
              <a:rPr lang="en-US" dirty="0" err="1" smtClean="0">
                <a:solidFill>
                  <a:srgbClr val="0000FF"/>
                </a:solidFill>
                <a:latin typeface="Times New Roman" panose="02020603050405020304" pitchFamily="18" charset="0"/>
                <a:cs typeface="Times New Roman" panose="02020603050405020304" pitchFamily="18" charset="0"/>
              </a:rPr>
              <a:t>Dược</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thư</a:t>
            </a:r>
            <a:r>
              <a:rPr lang="en-US" dirty="0" smtClean="0">
                <a:solidFill>
                  <a:srgbClr val="0000FF"/>
                </a:solidFill>
                <a:latin typeface="Times New Roman" panose="02020603050405020304" pitchFamily="18" charset="0"/>
                <a:cs typeface="Times New Roman" panose="02020603050405020304" pitchFamily="18" charset="0"/>
              </a:rPr>
              <a:t> QG 2022</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4" name="TextBox 10">
            <a:extLst>
              <a:ext uri="{FF2B5EF4-FFF2-40B4-BE49-F238E27FC236}">
                <a16:creationId xmlns="" xmlns:a16="http://schemas.microsoft.com/office/drawing/2014/main" id="{F7CEDF37-AC58-CD6D-A0C9-92813CA5BDD8}"/>
              </a:ext>
            </a:extLst>
          </p:cNvPr>
          <p:cNvSpPr txBox="1"/>
          <p:nvPr/>
        </p:nvSpPr>
        <p:spPr>
          <a:xfrm>
            <a:off x="6505480" y="2486525"/>
            <a:ext cx="2329691" cy="1107996"/>
          </a:xfrm>
          <a:prstGeom prst="rect">
            <a:avLst/>
          </a:prstGeom>
        </p:spPr>
        <p:txBody>
          <a:bodyPr wrap="square" lIns="0" tIns="0" rIns="0" bIns="0" rtlCol="0" anchor="t">
            <a:spAutoFit/>
          </a:bodyPr>
          <a:lstStyle/>
          <a:p>
            <a:pPr latinLnBrk="0"/>
            <a:r>
              <a:rPr lang="en-US" dirty="0" err="1" smtClean="0">
                <a:solidFill>
                  <a:srgbClr val="0000FF"/>
                </a:solidFill>
                <a:latin typeface="Times New Roman" panose="02020603050405020304" pitchFamily="18" charset="0"/>
                <a:cs typeface="Times New Roman" panose="02020603050405020304" pitchFamily="18" charset="0"/>
              </a:rPr>
              <a:t>Công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cụ</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hỗ</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trợ</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đắc</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lực</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thuận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tiện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sử</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dụng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trên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đa</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phương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tiện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nguồn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tham</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khảo</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hữu</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ích</a:t>
            </a:r>
            <a:r>
              <a:rPr lang="en-US" dirty="0" smtClean="0">
                <a:solidFill>
                  <a:srgbClr val="0000FF"/>
                </a:solidFill>
                <a:latin typeface="Times New Roman" panose="02020603050405020304" pitchFamily="18" charset="0"/>
                <a:cs typeface="Times New Roman" panose="02020603050405020304" pitchFamily="18" charset="0"/>
              </a:rPr>
              <a:t>”</a:t>
            </a:r>
            <a:endParaRPr lang="en-US" dirty="0">
              <a:solidFill>
                <a:srgbClr val="0000FF"/>
              </a:solidFill>
              <a:latin typeface="Times New Roman" panose="02020603050405020304" pitchFamily="18" charset="0"/>
              <a:cs typeface="Times New Roman" panose="02020603050405020304" pitchFamily="18" charset="0"/>
            </a:endParaRPr>
          </a:p>
        </p:txBody>
      </p:sp>
      <p:pic>
        <p:nvPicPr>
          <p:cNvPr id="31" name="Image 107"/>
          <p:cNvPicPr/>
          <p:nvPr/>
        </p:nvPicPr>
        <p:blipFill>
          <a:blip r:embed="rId3" cstate="print"/>
          <a:stretch>
            <a:fillRect/>
          </a:stretch>
        </p:blipFill>
        <p:spPr>
          <a:xfrm>
            <a:off x="1259632" y="3659883"/>
            <a:ext cx="6696745" cy="1247140"/>
          </a:xfrm>
          <a:prstGeom prst="rect">
            <a:avLst/>
          </a:prstGeom>
        </p:spPr>
      </p:pic>
    </p:spTree>
    <p:extLst>
      <p:ext uri="{BB962C8B-B14F-4D97-AF65-F5344CB8AC3E}">
        <p14:creationId xmlns:p14="http://schemas.microsoft.com/office/powerpoint/2010/main" val="3712380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58033875"/>
              </p:ext>
            </p:extLst>
          </p:nvPr>
        </p:nvGraphicFramePr>
        <p:xfrm>
          <a:off x="107504" y="45396"/>
          <a:ext cx="9036496" cy="5118642"/>
        </p:xfrm>
        <a:graphic>
          <a:graphicData uri="http://schemas.openxmlformats.org/drawingml/2006/table">
            <a:tbl>
              <a:tblPr firstRow="1" firstCol="1" bandRow="1">
                <a:tableStyleId>{5C22544A-7EE6-4342-B048-85BDC9FD1C3A}</a:tableStyleId>
              </a:tblPr>
              <a:tblGrid>
                <a:gridCol w="518488"/>
                <a:gridCol w="3729984"/>
                <a:gridCol w="2343725"/>
                <a:gridCol w="680611"/>
                <a:gridCol w="1763688"/>
              </a:tblGrid>
              <a:tr h="803990">
                <a:tc>
                  <a:txBody>
                    <a:bodyPr/>
                    <a:lstStyle/>
                    <a:p>
                      <a:pPr algn="ctr">
                        <a:lnSpc>
                          <a:spcPct val="150000"/>
                        </a:lnSpc>
                        <a:spcAft>
                          <a:spcPts val="0"/>
                        </a:spcAft>
                      </a:pPr>
                      <a:r>
                        <a:rPr lang="en-US" sz="1600" dirty="0">
                          <a:solidFill>
                            <a:srgbClr val="FF0000"/>
                          </a:solidFill>
                          <a:effectLst/>
                        </a:rPr>
                        <a:t>STT</a:t>
                      </a:r>
                      <a:endParaRPr lang="en-US" sz="1600" dirty="0">
                        <a:solidFill>
                          <a:srgbClr val="FF0000"/>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ctr">
                        <a:lnSpc>
                          <a:spcPct val="150000"/>
                        </a:lnSpc>
                        <a:spcAft>
                          <a:spcPts val="0"/>
                        </a:spcAft>
                      </a:pPr>
                      <a:r>
                        <a:rPr lang="en-US" sz="1600" dirty="0" err="1">
                          <a:solidFill>
                            <a:srgbClr val="FF0000"/>
                          </a:solidFill>
                          <a:effectLst/>
                        </a:rPr>
                        <a:t>Tên</a:t>
                      </a:r>
                      <a:r>
                        <a:rPr lang="en-US" sz="1600" dirty="0">
                          <a:solidFill>
                            <a:srgbClr val="FF0000"/>
                          </a:solidFill>
                          <a:effectLst/>
                        </a:rPr>
                        <a:t> </a:t>
                      </a:r>
                      <a:r>
                        <a:rPr lang="en-US" sz="1600" dirty="0" err="1">
                          <a:solidFill>
                            <a:srgbClr val="FF0000"/>
                          </a:solidFill>
                          <a:effectLst/>
                        </a:rPr>
                        <a:t>cơ</a:t>
                      </a:r>
                      <a:r>
                        <a:rPr lang="en-US" sz="1600" dirty="0">
                          <a:solidFill>
                            <a:srgbClr val="FF0000"/>
                          </a:solidFill>
                          <a:effectLst/>
                        </a:rPr>
                        <a:t> </a:t>
                      </a:r>
                      <a:r>
                        <a:rPr lang="en-US" sz="1600" dirty="0" err="1">
                          <a:solidFill>
                            <a:srgbClr val="FF0000"/>
                          </a:solidFill>
                          <a:effectLst/>
                        </a:rPr>
                        <a:t>sở</a:t>
                      </a:r>
                      <a:r>
                        <a:rPr lang="en-US" sz="1600" dirty="0">
                          <a:solidFill>
                            <a:srgbClr val="FF0000"/>
                          </a:solidFill>
                          <a:effectLst/>
                        </a:rPr>
                        <a:t> </a:t>
                      </a:r>
                      <a:r>
                        <a:rPr lang="en-US" sz="1600" dirty="0" err="1">
                          <a:solidFill>
                            <a:srgbClr val="FF0000"/>
                          </a:solidFill>
                          <a:effectLst/>
                        </a:rPr>
                        <a:t>dữ</a:t>
                      </a:r>
                      <a:r>
                        <a:rPr lang="en-US" sz="1600" dirty="0">
                          <a:solidFill>
                            <a:srgbClr val="FF0000"/>
                          </a:solidFill>
                          <a:effectLst/>
                        </a:rPr>
                        <a:t> </a:t>
                      </a:r>
                      <a:r>
                        <a:rPr lang="en-US" sz="1600" dirty="0" err="1" smtClean="0">
                          <a:solidFill>
                            <a:srgbClr val="FF0000"/>
                          </a:solidFill>
                          <a:effectLst/>
                        </a:rPr>
                        <a:t>liệu</a:t>
                      </a:r>
                      <a:r>
                        <a:rPr lang="en-US" sz="1600" dirty="0" smtClean="0">
                          <a:solidFill>
                            <a:srgbClr val="FF0000"/>
                          </a:solidFill>
                          <a:effectLst/>
                        </a:rPr>
                        <a:t> </a:t>
                      </a:r>
                      <a:r>
                        <a:rPr lang="en-US" sz="1600" dirty="0" err="1" smtClean="0">
                          <a:solidFill>
                            <a:srgbClr val="FF0000"/>
                          </a:solidFill>
                          <a:effectLst/>
                        </a:rPr>
                        <a:t>sàng</a:t>
                      </a:r>
                      <a:r>
                        <a:rPr lang="en-US" sz="1600" dirty="0" smtClean="0">
                          <a:solidFill>
                            <a:srgbClr val="FF0000"/>
                          </a:solidFill>
                          <a:effectLst/>
                        </a:rPr>
                        <a:t> </a:t>
                      </a:r>
                      <a:r>
                        <a:rPr lang="en-US" sz="1600" dirty="0" err="1" smtClean="0">
                          <a:solidFill>
                            <a:srgbClr val="FF0000"/>
                          </a:solidFill>
                          <a:effectLst/>
                        </a:rPr>
                        <a:t>lọc</a:t>
                      </a:r>
                      <a:r>
                        <a:rPr lang="en-US" sz="1600" dirty="0" smtClean="0">
                          <a:solidFill>
                            <a:srgbClr val="FF0000"/>
                          </a:solidFill>
                          <a:effectLst/>
                        </a:rPr>
                        <a:t> TTT</a:t>
                      </a:r>
                      <a:endParaRPr lang="en-US" sz="1600" dirty="0">
                        <a:solidFill>
                          <a:srgbClr val="FF0000"/>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ctr">
                        <a:lnSpc>
                          <a:spcPct val="150000"/>
                        </a:lnSpc>
                        <a:spcAft>
                          <a:spcPts val="0"/>
                        </a:spcAft>
                      </a:pPr>
                      <a:r>
                        <a:rPr lang="en-US" sz="1600" dirty="0" err="1">
                          <a:solidFill>
                            <a:srgbClr val="FF0000"/>
                          </a:solidFill>
                          <a:effectLst/>
                        </a:rPr>
                        <a:t>Loại</a:t>
                      </a:r>
                      <a:r>
                        <a:rPr lang="en-US" sz="1600" dirty="0">
                          <a:solidFill>
                            <a:srgbClr val="FF0000"/>
                          </a:solidFill>
                          <a:effectLst/>
                        </a:rPr>
                        <a:t> CSDL</a:t>
                      </a:r>
                      <a:endParaRPr lang="en-US" sz="1600" dirty="0">
                        <a:solidFill>
                          <a:srgbClr val="FF0000"/>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ctr">
                        <a:lnSpc>
                          <a:spcPct val="150000"/>
                        </a:lnSpc>
                        <a:spcAft>
                          <a:spcPts val="0"/>
                        </a:spcAft>
                      </a:pPr>
                      <a:r>
                        <a:rPr lang="en-US" sz="1600" dirty="0" err="1">
                          <a:solidFill>
                            <a:srgbClr val="FF0000"/>
                          </a:solidFill>
                          <a:effectLst/>
                        </a:rPr>
                        <a:t>Ngôn</a:t>
                      </a:r>
                      <a:r>
                        <a:rPr lang="en-US" sz="1600" dirty="0">
                          <a:solidFill>
                            <a:srgbClr val="FF0000"/>
                          </a:solidFill>
                          <a:effectLst/>
                        </a:rPr>
                        <a:t> </a:t>
                      </a:r>
                      <a:r>
                        <a:rPr lang="en-US" sz="1600" dirty="0" err="1">
                          <a:solidFill>
                            <a:srgbClr val="FF0000"/>
                          </a:solidFill>
                          <a:effectLst/>
                        </a:rPr>
                        <a:t>ngữ</a:t>
                      </a:r>
                      <a:endParaRPr lang="en-US" sz="1600" dirty="0">
                        <a:solidFill>
                          <a:srgbClr val="FF0000"/>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c>
                  <a:txBody>
                    <a:bodyPr/>
                    <a:lstStyle/>
                    <a:p>
                      <a:pPr algn="ctr">
                        <a:lnSpc>
                          <a:spcPct val="150000"/>
                        </a:lnSpc>
                        <a:spcAft>
                          <a:spcPts val="0"/>
                        </a:spcAft>
                      </a:pPr>
                      <a:r>
                        <a:rPr lang="en-US" sz="1600" dirty="0" smtClean="0">
                          <a:solidFill>
                            <a:srgbClr val="FF0000"/>
                          </a:solidFill>
                          <a:effectLst/>
                        </a:rPr>
                        <a:t> </a:t>
                      </a:r>
                      <a:r>
                        <a:rPr lang="en-US" sz="1600" dirty="0" err="1">
                          <a:solidFill>
                            <a:srgbClr val="FF0000"/>
                          </a:solidFill>
                          <a:effectLst/>
                        </a:rPr>
                        <a:t>Quốc</a:t>
                      </a:r>
                      <a:r>
                        <a:rPr lang="en-US" sz="1600" dirty="0">
                          <a:solidFill>
                            <a:srgbClr val="FF0000"/>
                          </a:solidFill>
                          <a:effectLst/>
                        </a:rPr>
                        <a:t> </a:t>
                      </a:r>
                      <a:r>
                        <a:rPr lang="en-US" sz="1600" dirty="0" err="1">
                          <a:solidFill>
                            <a:srgbClr val="FF0000"/>
                          </a:solidFill>
                          <a:effectLst/>
                        </a:rPr>
                        <a:t>gia</a:t>
                      </a:r>
                      <a:endParaRPr lang="en-US" sz="1600" dirty="0">
                        <a:solidFill>
                          <a:srgbClr val="FF0000"/>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tr>
              <a:tr h="1290316">
                <a:tc>
                  <a:txBody>
                    <a:bodyPr/>
                    <a:lstStyle/>
                    <a:p>
                      <a:pPr algn="ctr">
                        <a:lnSpc>
                          <a:spcPct val="150000"/>
                        </a:lnSpc>
                        <a:spcAft>
                          <a:spcPts val="0"/>
                        </a:spcAft>
                      </a:pPr>
                      <a:r>
                        <a:rPr lang="en-US" sz="1600" dirty="0">
                          <a:solidFill>
                            <a:srgbClr val="FF0000"/>
                          </a:solidFill>
                          <a:effectLst/>
                        </a:rPr>
                        <a:t>1</a:t>
                      </a:r>
                      <a:endParaRPr lang="en-US" sz="1600" dirty="0">
                        <a:solidFill>
                          <a:srgbClr val="FF0000"/>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50000"/>
                        </a:lnSpc>
                        <a:spcAft>
                          <a:spcPts val="0"/>
                        </a:spcAft>
                      </a:pPr>
                      <a:r>
                        <a:rPr lang="en-US" sz="1600" b="1" dirty="0">
                          <a:solidFill>
                            <a:srgbClr val="0000FF"/>
                          </a:solidFill>
                          <a:effectLst/>
                        </a:rPr>
                        <a:t>Drug interactions - Micromedex® </a:t>
                      </a:r>
                      <a:r>
                        <a:rPr lang="en-US" sz="1600" b="1" dirty="0" smtClean="0">
                          <a:solidFill>
                            <a:srgbClr val="0000FF"/>
                          </a:solidFill>
                          <a:effectLst/>
                        </a:rPr>
                        <a:t>     Solutions</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1600" b="1" dirty="0" smtClean="0">
                          <a:solidFill>
                            <a:srgbClr val="0000FF"/>
                          </a:solidFill>
                          <a:effectLst/>
                        </a:rPr>
                        <a:t>P</a:t>
                      </a:r>
                      <a:r>
                        <a:rPr lang="vi-VN" sz="1600" b="1" dirty="0" smtClean="0">
                          <a:solidFill>
                            <a:srgbClr val="0000FF"/>
                          </a:solidFill>
                          <a:effectLst/>
                        </a:rPr>
                        <a:t>M</a:t>
                      </a:r>
                      <a:r>
                        <a:rPr lang="en-US" sz="1600" b="1" dirty="0" smtClean="0">
                          <a:solidFill>
                            <a:srgbClr val="0000FF"/>
                          </a:solidFill>
                          <a:effectLst/>
                        </a:rPr>
                        <a:t> </a:t>
                      </a:r>
                      <a:r>
                        <a:rPr lang="en-US" sz="1600" b="1" dirty="0" err="1">
                          <a:solidFill>
                            <a:srgbClr val="0000FF"/>
                          </a:solidFill>
                          <a:effectLst/>
                        </a:rPr>
                        <a:t>tra</a:t>
                      </a:r>
                      <a:r>
                        <a:rPr lang="en-US" sz="1600" b="1" dirty="0">
                          <a:solidFill>
                            <a:srgbClr val="0000FF"/>
                          </a:solidFill>
                          <a:effectLst/>
                        </a:rPr>
                        <a:t> </a:t>
                      </a:r>
                      <a:r>
                        <a:rPr lang="en-US" sz="1600" b="1" dirty="0" err="1" smtClean="0">
                          <a:solidFill>
                            <a:srgbClr val="0000FF"/>
                          </a:solidFill>
                          <a:effectLst/>
                        </a:rPr>
                        <a:t>cứu</a:t>
                      </a:r>
                      <a:r>
                        <a:rPr lang="vi-VN" sz="1600" b="1" baseline="0" dirty="0" smtClean="0">
                          <a:solidFill>
                            <a:srgbClr val="0000FF"/>
                          </a:solidFill>
                          <a:effectLst/>
                        </a:rPr>
                        <a:t> </a:t>
                      </a:r>
                      <a:r>
                        <a:rPr lang="en-US" sz="1600" b="1" dirty="0" err="1" smtClean="0">
                          <a:solidFill>
                            <a:srgbClr val="0000FF"/>
                          </a:solidFill>
                          <a:effectLst/>
                        </a:rPr>
                        <a:t>trực</a:t>
                      </a:r>
                      <a:r>
                        <a:rPr lang="en-US" sz="1600" b="1" dirty="0" smtClean="0">
                          <a:solidFill>
                            <a:srgbClr val="0000FF"/>
                          </a:solidFill>
                          <a:effectLst/>
                        </a:rPr>
                        <a:t> </a:t>
                      </a:r>
                      <a:r>
                        <a:rPr lang="en-US" sz="1600" b="1" dirty="0" err="1">
                          <a:solidFill>
                            <a:srgbClr val="0000FF"/>
                          </a:solidFill>
                          <a:effectLst/>
                        </a:rPr>
                        <a:t>tuyến</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en-US" sz="1600" b="1" dirty="0" err="1" smtClean="0">
                          <a:solidFill>
                            <a:srgbClr val="0000FF"/>
                          </a:solidFill>
                          <a:effectLst/>
                        </a:rPr>
                        <a:t>Anh</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1600" b="1" dirty="0" err="1">
                          <a:solidFill>
                            <a:srgbClr val="0000FF"/>
                          </a:solidFill>
                          <a:effectLst/>
                        </a:rPr>
                        <a:t>Truven</a:t>
                      </a:r>
                      <a:r>
                        <a:rPr lang="en-US" sz="1600" b="1" dirty="0">
                          <a:solidFill>
                            <a:srgbClr val="0000FF"/>
                          </a:solidFill>
                          <a:effectLst/>
                        </a:rPr>
                        <a:t> Health </a:t>
                      </a:r>
                      <a:r>
                        <a:rPr lang="vi-VN" sz="1600" b="1" dirty="0" smtClean="0">
                          <a:solidFill>
                            <a:srgbClr val="0000FF"/>
                          </a:solidFill>
                          <a:effectLst/>
                        </a:rPr>
                        <a:t>   </a:t>
                      </a:r>
                      <a:r>
                        <a:rPr lang="en-US" sz="1600" b="1" dirty="0" smtClean="0">
                          <a:solidFill>
                            <a:srgbClr val="0000FF"/>
                          </a:solidFill>
                          <a:effectLst/>
                        </a:rPr>
                        <a:t>Analytics</a:t>
                      </a:r>
                      <a:r>
                        <a:rPr lang="en-US" sz="1600" b="1" dirty="0">
                          <a:solidFill>
                            <a:srgbClr val="0000FF"/>
                          </a:solidFill>
                          <a:effectLst/>
                        </a:rPr>
                        <a:t>/ </a:t>
                      </a:r>
                      <a:r>
                        <a:rPr lang="en-US" sz="1600" b="1" dirty="0" err="1">
                          <a:solidFill>
                            <a:srgbClr val="0000FF"/>
                          </a:solidFill>
                          <a:effectLst/>
                        </a:rPr>
                        <a:t>Mỹ</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936104">
                <a:tc>
                  <a:txBody>
                    <a:bodyPr/>
                    <a:lstStyle/>
                    <a:p>
                      <a:pPr algn="ctr">
                        <a:lnSpc>
                          <a:spcPct val="150000"/>
                        </a:lnSpc>
                        <a:spcAft>
                          <a:spcPts val="0"/>
                        </a:spcAft>
                      </a:pPr>
                      <a:r>
                        <a:rPr lang="en-US" sz="1600" dirty="0">
                          <a:solidFill>
                            <a:srgbClr val="FF0000"/>
                          </a:solidFill>
                          <a:effectLst/>
                        </a:rPr>
                        <a:t>2</a:t>
                      </a:r>
                      <a:endParaRPr lang="en-US" sz="1600" dirty="0">
                        <a:solidFill>
                          <a:srgbClr val="FF0000"/>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pPr algn="just">
                        <a:lnSpc>
                          <a:spcPct val="150000"/>
                        </a:lnSpc>
                        <a:spcAft>
                          <a:spcPts val="0"/>
                        </a:spcAft>
                      </a:pPr>
                      <a:r>
                        <a:rPr lang="en-US" sz="1600" b="1" dirty="0">
                          <a:solidFill>
                            <a:srgbClr val="0000FF"/>
                          </a:solidFill>
                          <a:effectLst/>
                        </a:rPr>
                        <a:t>MIMS Drug Interactions</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1600" b="1" dirty="0" smtClean="0">
                          <a:solidFill>
                            <a:srgbClr val="0000FF"/>
                          </a:solidFill>
                          <a:effectLst/>
                        </a:rPr>
                        <a:t>P</a:t>
                      </a:r>
                      <a:r>
                        <a:rPr lang="vi-VN" sz="1600" b="1" dirty="0" smtClean="0">
                          <a:solidFill>
                            <a:srgbClr val="0000FF"/>
                          </a:solidFill>
                          <a:effectLst/>
                        </a:rPr>
                        <a:t>M</a:t>
                      </a:r>
                      <a:r>
                        <a:rPr lang="en-US" sz="1600" b="1" dirty="0" smtClean="0">
                          <a:solidFill>
                            <a:srgbClr val="0000FF"/>
                          </a:solidFill>
                          <a:effectLst/>
                        </a:rPr>
                        <a:t> </a:t>
                      </a:r>
                      <a:r>
                        <a:rPr lang="en-US" sz="1600" b="1" dirty="0" err="1">
                          <a:solidFill>
                            <a:srgbClr val="0000FF"/>
                          </a:solidFill>
                          <a:effectLst/>
                        </a:rPr>
                        <a:t>tra</a:t>
                      </a:r>
                      <a:r>
                        <a:rPr lang="en-US" sz="1600" b="1" dirty="0">
                          <a:solidFill>
                            <a:srgbClr val="0000FF"/>
                          </a:solidFill>
                          <a:effectLst/>
                        </a:rPr>
                        <a:t> </a:t>
                      </a:r>
                      <a:r>
                        <a:rPr lang="en-US" sz="1600" b="1" dirty="0" err="1" smtClean="0">
                          <a:solidFill>
                            <a:srgbClr val="0000FF"/>
                          </a:solidFill>
                          <a:effectLst/>
                        </a:rPr>
                        <a:t>cứu</a:t>
                      </a:r>
                      <a:r>
                        <a:rPr lang="en-US" sz="1600" b="1" dirty="0" smtClean="0">
                          <a:solidFill>
                            <a:srgbClr val="0000FF"/>
                          </a:solidFill>
                          <a:effectLst/>
                        </a:rPr>
                        <a:t> </a:t>
                      </a:r>
                      <a:r>
                        <a:rPr lang="en-US" sz="1600" b="1" dirty="0" err="1" smtClean="0">
                          <a:solidFill>
                            <a:srgbClr val="0000FF"/>
                          </a:solidFill>
                          <a:effectLst/>
                        </a:rPr>
                        <a:t>trực</a:t>
                      </a:r>
                      <a:r>
                        <a:rPr lang="vi-VN" sz="1600" b="1" baseline="0" dirty="0" smtClean="0">
                          <a:solidFill>
                            <a:srgbClr val="0000FF"/>
                          </a:solidFill>
                          <a:effectLst/>
                        </a:rPr>
                        <a:t> </a:t>
                      </a:r>
                      <a:r>
                        <a:rPr lang="en-US" sz="1600" b="1" dirty="0" err="1" smtClean="0">
                          <a:solidFill>
                            <a:srgbClr val="0000FF"/>
                          </a:solidFill>
                          <a:effectLst/>
                        </a:rPr>
                        <a:t>tuyến</a:t>
                      </a:r>
                      <a:r>
                        <a:rPr lang="en-US" sz="1600" b="1" dirty="0" smtClean="0">
                          <a:solidFill>
                            <a:srgbClr val="0000FF"/>
                          </a:solidFill>
                          <a:effectLst/>
                        </a:rPr>
                        <a:t> </a:t>
                      </a:r>
                      <a:r>
                        <a:rPr lang="en-US" sz="1600" b="1" dirty="0">
                          <a:solidFill>
                            <a:srgbClr val="0000FF"/>
                          </a:solidFill>
                          <a:effectLst/>
                        </a:rPr>
                        <a:t>/</a:t>
                      </a:r>
                      <a:r>
                        <a:rPr lang="en-US" sz="1600" b="1" dirty="0" err="1">
                          <a:solidFill>
                            <a:srgbClr val="0000FF"/>
                          </a:solidFill>
                          <a:effectLst/>
                        </a:rPr>
                        <a:t>ngoại</a:t>
                      </a:r>
                      <a:r>
                        <a:rPr lang="en-US" sz="1600" b="1" dirty="0">
                          <a:solidFill>
                            <a:srgbClr val="0000FF"/>
                          </a:solidFill>
                          <a:effectLst/>
                        </a:rPr>
                        <a:t> </a:t>
                      </a:r>
                      <a:r>
                        <a:rPr lang="en-US" sz="1600" b="1" dirty="0" err="1">
                          <a:solidFill>
                            <a:srgbClr val="0000FF"/>
                          </a:solidFill>
                          <a:effectLst/>
                        </a:rPr>
                        <a:t>tuyến</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en-US" sz="1600" b="1" dirty="0" err="1" smtClean="0">
                          <a:solidFill>
                            <a:srgbClr val="0000FF"/>
                          </a:solidFill>
                          <a:effectLst/>
                        </a:rPr>
                        <a:t>Anh</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1600" b="1" dirty="0">
                          <a:solidFill>
                            <a:srgbClr val="0000FF"/>
                          </a:solidFill>
                          <a:effectLst/>
                        </a:rPr>
                        <a:t>UBM </a:t>
                      </a:r>
                      <a:r>
                        <a:rPr lang="en-US" sz="1600" b="1" dirty="0" err="1">
                          <a:solidFill>
                            <a:srgbClr val="0000FF"/>
                          </a:solidFill>
                          <a:effectLst/>
                        </a:rPr>
                        <a:t>Medica</a:t>
                      </a:r>
                      <a:r>
                        <a:rPr lang="en-US" sz="1600" b="1" dirty="0">
                          <a:solidFill>
                            <a:srgbClr val="0000FF"/>
                          </a:solidFill>
                          <a:effectLst/>
                        </a:rPr>
                        <a:t>/</a:t>
                      </a:r>
                      <a:r>
                        <a:rPr lang="en-US" sz="1600" b="1" dirty="0" err="1">
                          <a:solidFill>
                            <a:srgbClr val="0000FF"/>
                          </a:solidFill>
                          <a:effectLst/>
                        </a:rPr>
                        <a:t>Úc</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08112">
                <a:tc>
                  <a:txBody>
                    <a:bodyPr/>
                    <a:lstStyle/>
                    <a:p>
                      <a:pPr algn="ctr">
                        <a:lnSpc>
                          <a:spcPct val="150000"/>
                        </a:lnSpc>
                        <a:spcAft>
                          <a:spcPts val="0"/>
                        </a:spcAft>
                      </a:pPr>
                      <a:r>
                        <a:rPr lang="en-US" sz="1600" dirty="0">
                          <a:solidFill>
                            <a:srgbClr val="FF0000"/>
                          </a:solidFill>
                          <a:effectLst/>
                        </a:rPr>
                        <a:t>3</a:t>
                      </a:r>
                      <a:endParaRPr lang="en-US" sz="1600" dirty="0">
                        <a:solidFill>
                          <a:srgbClr val="FF0000"/>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81C6"/>
                    </a:solidFill>
                  </a:tcPr>
                </a:tc>
                <a:tc>
                  <a:txBody>
                    <a:bodyPr/>
                    <a:lstStyle/>
                    <a:p>
                      <a:pPr algn="just">
                        <a:lnSpc>
                          <a:spcPct val="150000"/>
                        </a:lnSpc>
                        <a:spcAft>
                          <a:spcPts val="0"/>
                        </a:spcAft>
                      </a:pPr>
                      <a:r>
                        <a:rPr lang="en-US" sz="1600" b="1" dirty="0">
                          <a:solidFill>
                            <a:srgbClr val="0000FF"/>
                          </a:solidFill>
                          <a:effectLst/>
                        </a:rPr>
                        <a:t>Drug Interactions Checker </a:t>
                      </a:r>
                      <a:r>
                        <a:rPr lang="vi-VN" sz="1600" b="1" dirty="0" smtClean="0">
                          <a:solidFill>
                            <a:srgbClr val="0000FF"/>
                          </a:solidFill>
                          <a:effectLst/>
                        </a:rPr>
                        <a:t>                 </a:t>
                      </a:r>
                      <a:r>
                        <a:rPr lang="en-US" sz="1600" b="1" dirty="0" smtClean="0">
                          <a:solidFill>
                            <a:srgbClr val="0000FF"/>
                          </a:solidFill>
                          <a:effectLst/>
                        </a:rPr>
                        <a:t>(</a:t>
                      </a:r>
                      <a:r>
                        <a:rPr lang="en-US" sz="1600" b="1" dirty="0">
                          <a:solidFill>
                            <a:srgbClr val="0000FF"/>
                          </a:solidFill>
                          <a:effectLst/>
                        </a:rPr>
                        <a:t>http://www.drugs.com/)</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1600" b="1" dirty="0" smtClean="0">
                          <a:solidFill>
                            <a:srgbClr val="0000FF"/>
                          </a:solidFill>
                          <a:effectLst/>
                        </a:rPr>
                        <a:t>P</a:t>
                      </a:r>
                      <a:r>
                        <a:rPr lang="vi-VN" sz="1600" b="1" dirty="0" smtClean="0">
                          <a:solidFill>
                            <a:srgbClr val="0000FF"/>
                          </a:solidFill>
                          <a:effectLst/>
                        </a:rPr>
                        <a:t>M</a:t>
                      </a:r>
                      <a:r>
                        <a:rPr lang="en-US" sz="1600" b="1" dirty="0" smtClean="0">
                          <a:solidFill>
                            <a:srgbClr val="0000FF"/>
                          </a:solidFill>
                          <a:effectLst/>
                        </a:rPr>
                        <a:t> </a:t>
                      </a:r>
                      <a:r>
                        <a:rPr lang="en-US" sz="1600" b="1" dirty="0" err="1">
                          <a:solidFill>
                            <a:srgbClr val="0000FF"/>
                          </a:solidFill>
                          <a:effectLst/>
                        </a:rPr>
                        <a:t>tra</a:t>
                      </a:r>
                      <a:r>
                        <a:rPr lang="en-US" sz="1600" b="1" dirty="0">
                          <a:solidFill>
                            <a:srgbClr val="0000FF"/>
                          </a:solidFill>
                          <a:effectLst/>
                        </a:rPr>
                        <a:t> </a:t>
                      </a:r>
                      <a:r>
                        <a:rPr lang="en-US" sz="1600" b="1" dirty="0" err="1">
                          <a:solidFill>
                            <a:srgbClr val="0000FF"/>
                          </a:solidFill>
                          <a:effectLst/>
                        </a:rPr>
                        <a:t>cứu</a:t>
                      </a:r>
                      <a:r>
                        <a:rPr lang="en-US" sz="1600" b="1" dirty="0">
                          <a:solidFill>
                            <a:srgbClr val="0000FF"/>
                          </a:solidFill>
                          <a:effectLst/>
                        </a:rPr>
                        <a:t> </a:t>
                      </a:r>
                      <a:r>
                        <a:rPr lang="en-US" sz="1600" b="1" dirty="0" err="1" smtClean="0">
                          <a:solidFill>
                            <a:srgbClr val="0000FF"/>
                          </a:solidFill>
                          <a:effectLst/>
                        </a:rPr>
                        <a:t>trực</a:t>
                      </a:r>
                      <a:r>
                        <a:rPr lang="en-US" sz="1600" b="1" dirty="0" smtClean="0">
                          <a:solidFill>
                            <a:srgbClr val="0000FF"/>
                          </a:solidFill>
                          <a:effectLst/>
                        </a:rPr>
                        <a:t> </a:t>
                      </a:r>
                      <a:r>
                        <a:rPr lang="en-US" sz="1600" b="1" dirty="0" err="1">
                          <a:solidFill>
                            <a:srgbClr val="0000FF"/>
                          </a:solidFill>
                          <a:effectLst/>
                        </a:rPr>
                        <a:t>tuyến</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en-US" sz="1600" b="1" dirty="0" err="1" smtClean="0">
                          <a:solidFill>
                            <a:srgbClr val="0000FF"/>
                          </a:solidFill>
                          <a:effectLst/>
                        </a:rPr>
                        <a:t>Anh</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1600" b="1" dirty="0" err="1">
                          <a:solidFill>
                            <a:srgbClr val="0000FF"/>
                          </a:solidFill>
                          <a:effectLst/>
                        </a:rPr>
                        <a:t>Drugsite</a:t>
                      </a:r>
                      <a:r>
                        <a:rPr lang="en-US" sz="1600" b="1" dirty="0">
                          <a:solidFill>
                            <a:srgbClr val="0000FF"/>
                          </a:solidFill>
                          <a:effectLst/>
                        </a:rPr>
                        <a:t> Trust</a:t>
                      </a:r>
                      <a:r>
                        <a:rPr lang="en-US" sz="1600" b="1" dirty="0" smtClean="0">
                          <a:solidFill>
                            <a:srgbClr val="0000FF"/>
                          </a:solidFill>
                          <a:effectLst/>
                        </a:rPr>
                        <a:t>/</a:t>
                      </a:r>
                      <a:r>
                        <a:rPr lang="vi-VN" sz="1600" b="1" dirty="0" smtClean="0">
                          <a:solidFill>
                            <a:srgbClr val="0000FF"/>
                          </a:solidFill>
                          <a:effectLst/>
                        </a:rPr>
                        <a:t> </a:t>
                      </a:r>
                      <a:r>
                        <a:rPr lang="en-US" sz="1600" b="1" dirty="0" smtClean="0">
                          <a:solidFill>
                            <a:srgbClr val="0000FF"/>
                          </a:solidFill>
                          <a:effectLst/>
                        </a:rPr>
                        <a:t> </a:t>
                      </a:r>
                      <a:r>
                        <a:rPr lang="en-US" sz="1600" b="1" dirty="0">
                          <a:solidFill>
                            <a:srgbClr val="0000FF"/>
                          </a:solidFill>
                          <a:effectLst/>
                        </a:rPr>
                        <a:t>New Zealand</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80120">
                <a:tc>
                  <a:txBody>
                    <a:bodyPr/>
                    <a:lstStyle/>
                    <a:p>
                      <a:pPr algn="ctr">
                        <a:lnSpc>
                          <a:spcPct val="150000"/>
                        </a:lnSpc>
                        <a:spcAft>
                          <a:spcPts val="0"/>
                        </a:spcAft>
                      </a:pPr>
                      <a:r>
                        <a:rPr lang="en-US" sz="1600" dirty="0">
                          <a:solidFill>
                            <a:srgbClr val="FF0000"/>
                          </a:solidFill>
                          <a:effectLst/>
                        </a:rPr>
                        <a:t>4</a:t>
                      </a:r>
                      <a:endParaRPr lang="en-US" sz="1600" dirty="0">
                        <a:solidFill>
                          <a:srgbClr val="FF0000"/>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50000"/>
                        </a:lnSpc>
                        <a:spcAft>
                          <a:spcPts val="0"/>
                        </a:spcAft>
                      </a:pPr>
                      <a:r>
                        <a:rPr lang="en-US" sz="1600" b="1" dirty="0" err="1">
                          <a:solidFill>
                            <a:srgbClr val="0000FF"/>
                          </a:solidFill>
                          <a:effectLst/>
                        </a:rPr>
                        <a:t>Thésaurus</a:t>
                      </a:r>
                      <a:r>
                        <a:rPr lang="en-US" sz="1600" b="1" dirty="0">
                          <a:solidFill>
                            <a:srgbClr val="0000FF"/>
                          </a:solidFill>
                          <a:effectLst/>
                        </a:rPr>
                        <a:t> des interactions </a:t>
                      </a:r>
                      <a:r>
                        <a:rPr lang="en-US" sz="1600" b="1" dirty="0" err="1">
                          <a:solidFill>
                            <a:srgbClr val="0000FF"/>
                          </a:solidFill>
                          <a:effectLst/>
                        </a:rPr>
                        <a:t>médicamenteuses</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1600" b="1" dirty="0" smtClean="0">
                          <a:solidFill>
                            <a:srgbClr val="0000FF"/>
                          </a:solidFill>
                          <a:effectLst/>
                        </a:rPr>
                        <a:t>P</a:t>
                      </a:r>
                      <a:r>
                        <a:rPr lang="vi-VN" sz="1600" b="1" dirty="0" smtClean="0">
                          <a:solidFill>
                            <a:srgbClr val="0000FF"/>
                          </a:solidFill>
                          <a:effectLst/>
                        </a:rPr>
                        <a:t>M</a:t>
                      </a:r>
                      <a:r>
                        <a:rPr lang="en-US" sz="1600" b="1" dirty="0" smtClean="0">
                          <a:solidFill>
                            <a:srgbClr val="0000FF"/>
                          </a:solidFill>
                          <a:effectLst/>
                        </a:rPr>
                        <a:t> </a:t>
                      </a:r>
                      <a:r>
                        <a:rPr lang="en-US" sz="1600" b="1" dirty="0" err="1">
                          <a:solidFill>
                            <a:srgbClr val="0000FF"/>
                          </a:solidFill>
                          <a:effectLst/>
                        </a:rPr>
                        <a:t>tra</a:t>
                      </a:r>
                      <a:r>
                        <a:rPr lang="en-US" sz="1600" b="1" dirty="0">
                          <a:solidFill>
                            <a:srgbClr val="0000FF"/>
                          </a:solidFill>
                          <a:effectLst/>
                        </a:rPr>
                        <a:t> </a:t>
                      </a:r>
                      <a:r>
                        <a:rPr lang="en-US" sz="1600" b="1" dirty="0" err="1" smtClean="0">
                          <a:solidFill>
                            <a:srgbClr val="0000FF"/>
                          </a:solidFill>
                          <a:effectLst/>
                        </a:rPr>
                        <a:t>cứu</a:t>
                      </a:r>
                      <a:r>
                        <a:rPr lang="en-US" sz="1600" b="1" dirty="0" smtClean="0">
                          <a:solidFill>
                            <a:srgbClr val="0000FF"/>
                          </a:solidFill>
                          <a:effectLst/>
                        </a:rPr>
                        <a:t> </a:t>
                      </a:r>
                      <a:r>
                        <a:rPr lang="en-US" sz="1600" b="1" dirty="0" err="1">
                          <a:solidFill>
                            <a:srgbClr val="0000FF"/>
                          </a:solidFill>
                          <a:effectLst/>
                        </a:rPr>
                        <a:t>trực</a:t>
                      </a:r>
                      <a:r>
                        <a:rPr lang="en-US" sz="1600" b="1" dirty="0">
                          <a:solidFill>
                            <a:srgbClr val="0000FF"/>
                          </a:solidFill>
                          <a:effectLst/>
                        </a:rPr>
                        <a:t> </a:t>
                      </a:r>
                      <a:r>
                        <a:rPr lang="en-US" sz="1600" b="1" dirty="0" err="1">
                          <a:solidFill>
                            <a:srgbClr val="0000FF"/>
                          </a:solidFill>
                          <a:effectLst/>
                        </a:rPr>
                        <a:t>tuyến</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50000"/>
                        </a:lnSpc>
                        <a:spcAft>
                          <a:spcPts val="0"/>
                        </a:spcAft>
                      </a:pPr>
                      <a:r>
                        <a:rPr lang="en-US" sz="1600" b="1" dirty="0" err="1" smtClean="0">
                          <a:solidFill>
                            <a:srgbClr val="0000FF"/>
                          </a:solidFill>
                          <a:effectLst/>
                        </a:rPr>
                        <a:t>Pháp</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1600" b="1" dirty="0" err="1" smtClean="0">
                          <a:solidFill>
                            <a:srgbClr val="0000FF"/>
                          </a:solidFill>
                          <a:effectLst/>
                        </a:rPr>
                        <a:t>Pháp</a:t>
                      </a:r>
                      <a:r>
                        <a:rPr lang="en-US" sz="1600" b="1" dirty="0" smtClean="0">
                          <a:solidFill>
                            <a:srgbClr val="0000FF"/>
                          </a:solidFill>
                          <a:effectLst/>
                        </a:rPr>
                        <a:t> </a:t>
                      </a:r>
                      <a:endParaRPr lang="en-US" sz="1600" b="1" dirty="0">
                        <a:solidFill>
                          <a:srgbClr val="0000FF"/>
                        </a:solidFill>
                        <a:effectLst/>
                        <a:latin typeface="Times New Roman"/>
                        <a:ea typeface="Times New Roman"/>
                        <a:cs typeface="Times New Roman"/>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960225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771918014"/>
              </p:ext>
            </p:extLst>
          </p:nvPr>
        </p:nvGraphicFramePr>
        <p:xfrm>
          <a:off x="107504" y="1347615"/>
          <a:ext cx="9001000" cy="1872208"/>
        </p:xfrm>
        <a:graphic>
          <a:graphicData uri="http://schemas.openxmlformats.org/drawingml/2006/table">
            <a:tbl>
              <a:tblPr firstRow="1" firstCol="1" bandRow="1">
                <a:tableStyleId>{5C22544A-7EE6-4342-B048-85BDC9FD1C3A}</a:tableStyleId>
              </a:tblPr>
              <a:tblGrid>
                <a:gridCol w="648072"/>
                <a:gridCol w="3096344"/>
                <a:gridCol w="2376264"/>
                <a:gridCol w="864096"/>
                <a:gridCol w="2016224"/>
              </a:tblGrid>
              <a:tr h="1872208">
                <a:tc>
                  <a:txBody>
                    <a:bodyPr/>
                    <a:lstStyle/>
                    <a:p>
                      <a:pPr algn="ctr">
                        <a:lnSpc>
                          <a:spcPct val="150000"/>
                        </a:lnSpc>
                        <a:spcAft>
                          <a:spcPts val="0"/>
                        </a:spcAft>
                      </a:pPr>
                      <a:r>
                        <a:rPr lang="en-US" sz="1600" dirty="0">
                          <a:solidFill>
                            <a:srgbClr val="0000FF"/>
                          </a:solidFill>
                          <a:effectLst/>
                        </a:rPr>
                        <a:t>5</a:t>
                      </a:r>
                      <a:endParaRPr lang="en-US" sz="1600" dirty="0">
                        <a:solidFill>
                          <a:srgbClr val="0000FF"/>
                        </a:solidFill>
                        <a:effectLst/>
                        <a:latin typeface="Times New Roman"/>
                        <a:ea typeface="Times New Roman"/>
                        <a:cs typeface="Times New Roman"/>
                      </a:endParaRPr>
                    </a:p>
                  </a:txBody>
                  <a:tcPr marL="68580" marR="68580" marT="0" marB="0" anchor="ctr">
                    <a:solidFill>
                      <a:srgbClr val="FFC000"/>
                    </a:solidFill>
                  </a:tcPr>
                </a:tc>
                <a:tc>
                  <a:txBody>
                    <a:bodyPr/>
                    <a:lstStyle/>
                    <a:p>
                      <a:pPr algn="just">
                        <a:lnSpc>
                          <a:spcPct val="150000"/>
                        </a:lnSpc>
                        <a:spcAft>
                          <a:spcPts val="0"/>
                        </a:spcAft>
                      </a:pPr>
                      <a:r>
                        <a:rPr lang="en-US" sz="1600" dirty="0">
                          <a:solidFill>
                            <a:srgbClr val="0000FF"/>
                          </a:solidFill>
                          <a:effectLst/>
                        </a:rPr>
                        <a:t>Multi-drug Interaction Checker (http://</a:t>
                      </a:r>
                      <a:r>
                        <a:rPr lang="en-US" sz="1600" dirty="0" smtClean="0">
                          <a:solidFill>
                            <a:srgbClr val="0000FF"/>
                          </a:solidFill>
                          <a:effectLst/>
                        </a:rPr>
                        <a:t>www.medscape.com</a:t>
                      </a:r>
                      <a:r>
                        <a:rPr lang="vi-VN" sz="1600" dirty="0" smtClean="0">
                          <a:solidFill>
                            <a:srgbClr val="0000FF"/>
                          </a:solidFill>
                          <a:effectLst/>
                        </a:rPr>
                        <a:t>)</a:t>
                      </a:r>
                      <a:endParaRPr lang="en-US" sz="1600" dirty="0">
                        <a:solidFill>
                          <a:srgbClr val="0000FF"/>
                        </a:solidFill>
                        <a:effectLst/>
                        <a:latin typeface="Times New Roman"/>
                        <a:ea typeface="Times New Roman"/>
                        <a:cs typeface="Times New Roman"/>
                      </a:endParaRPr>
                    </a:p>
                  </a:txBody>
                  <a:tcPr marL="68580" marR="68580" marT="0" marB="0" anchor="ctr">
                    <a:solidFill>
                      <a:srgbClr val="FFC000"/>
                    </a:solidFill>
                  </a:tcPr>
                </a:tc>
                <a:tc>
                  <a:txBody>
                    <a:bodyPr/>
                    <a:lstStyle/>
                    <a:p>
                      <a:pPr algn="just">
                        <a:lnSpc>
                          <a:spcPct val="150000"/>
                        </a:lnSpc>
                        <a:spcAft>
                          <a:spcPts val="0"/>
                        </a:spcAft>
                      </a:pPr>
                      <a:r>
                        <a:rPr lang="en-US" sz="1600" dirty="0" smtClean="0">
                          <a:solidFill>
                            <a:srgbClr val="0000FF"/>
                          </a:solidFill>
                          <a:effectLst/>
                        </a:rPr>
                        <a:t>P</a:t>
                      </a:r>
                      <a:r>
                        <a:rPr lang="vi-VN" sz="1600" dirty="0" smtClean="0">
                          <a:solidFill>
                            <a:srgbClr val="0000FF"/>
                          </a:solidFill>
                          <a:effectLst/>
                        </a:rPr>
                        <a:t>M</a:t>
                      </a:r>
                      <a:r>
                        <a:rPr lang="vi-VN" sz="1600" baseline="0" dirty="0" smtClean="0">
                          <a:solidFill>
                            <a:srgbClr val="0000FF"/>
                          </a:solidFill>
                          <a:effectLst/>
                        </a:rPr>
                        <a:t> </a:t>
                      </a:r>
                      <a:r>
                        <a:rPr lang="en-US" sz="1600" dirty="0" err="1" smtClean="0">
                          <a:solidFill>
                            <a:srgbClr val="0000FF"/>
                          </a:solidFill>
                          <a:effectLst/>
                        </a:rPr>
                        <a:t>tra</a:t>
                      </a:r>
                      <a:r>
                        <a:rPr lang="en-US" sz="1600" dirty="0" smtClean="0">
                          <a:solidFill>
                            <a:srgbClr val="0000FF"/>
                          </a:solidFill>
                          <a:effectLst/>
                        </a:rPr>
                        <a:t> </a:t>
                      </a:r>
                      <a:r>
                        <a:rPr lang="en-US" sz="1600" dirty="0" err="1" smtClean="0">
                          <a:solidFill>
                            <a:srgbClr val="0000FF"/>
                          </a:solidFill>
                          <a:effectLst/>
                        </a:rPr>
                        <a:t>cứu</a:t>
                      </a:r>
                      <a:r>
                        <a:rPr lang="en-US" sz="1600" dirty="0" smtClean="0">
                          <a:solidFill>
                            <a:srgbClr val="0000FF"/>
                          </a:solidFill>
                          <a:effectLst/>
                        </a:rPr>
                        <a:t> </a:t>
                      </a:r>
                      <a:r>
                        <a:rPr lang="en-US" sz="1600" dirty="0" err="1">
                          <a:solidFill>
                            <a:srgbClr val="0000FF"/>
                          </a:solidFill>
                          <a:effectLst/>
                        </a:rPr>
                        <a:t>trực</a:t>
                      </a:r>
                      <a:r>
                        <a:rPr lang="en-US" sz="1600" dirty="0">
                          <a:solidFill>
                            <a:srgbClr val="0000FF"/>
                          </a:solidFill>
                          <a:effectLst/>
                        </a:rPr>
                        <a:t> </a:t>
                      </a:r>
                      <a:r>
                        <a:rPr lang="en-US" sz="1600" dirty="0" err="1">
                          <a:solidFill>
                            <a:srgbClr val="0000FF"/>
                          </a:solidFill>
                          <a:effectLst/>
                        </a:rPr>
                        <a:t>tuyến</a:t>
                      </a:r>
                      <a:endParaRPr lang="en-US" sz="1600" dirty="0">
                        <a:solidFill>
                          <a:srgbClr val="0000FF"/>
                        </a:solidFill>
                        <a:effectLst/>
                        <a:latin typeface="Times New Roman"/>
                        <a:ea typeface="Times New Roman"/>
                        <a:cs typeface="Times New Roman"/>
                      </a:endParaRPr>
                    </a:p>
                  </a:txBody>
                  <a:tcPr marL="68580" marR="68580" marT="0" marB="0" anchor="ctr">
                    <a:solidFill>
                      <a:srgbClr val="FFC000"/>
                    </a:solidFill>
                  </a:tcPr>
                </a:tc>
                <a:tc>
                  <a:txBody>
                    <a:bodyPr/>
                    <a:lstStyle/>
                    <a:p>
                      <a:pPr>
                        <a:lnSpc>
                          <a:spcPct val="150000"/>
                        </a:lnSpc>
                        <a:spcAft>
                          <a:spcPts val="0"/>
                        </a:spcAft>
                      </a:pPr>
                      <a:r>
                        <a:rPr lang="en-US" sz="1600" dirty="0" smtClean="0">
                          <a:solidFill>
                            <a:srgbClr val="0000FF"/>
                          </a:solidFill>
                          <a:effectLst/>
                        </a:rPr>
                        <a:t>T</a:t>
                      </a:r>
                      <a:r>
                        <a:rPr lang="vi-VN" sz="1600" dirty="0" smtClean="0">
                          <a:solidFill>
                            <a:srgbClr val="0000FF"/>
                          </a:solidFill>
                          <a:effectLst/>
                        </a:rPr>
                        <a:t>.</a:t>
                      </a:r>
                      <a:r>
                        <a:rPr lang="vi-VN" sz="1600" baseline="0" dirty="0" smtClean="0">
                          <a:solidFill>
                            <a:srgbClr val="0000FF"/>
                          </a:solidFill>
                          <a:effectLst/>
                        </a:rPr>
                        <a:t> </a:t>
                      </a:r>
                      <a:r>
                        <a:rPr lang="en-US" sz="1600" dirty="0" err="1" smtClean="0">
                          <a:solidFill>
                            <a:srgbClr val="0000FF"/>
                          </a:solidFill>
                          <a:effectLst/>
                        </a:rPr>
                        <a:t>Anh</a:t>
                      </a:r>
                      <a:endParaRPr lang="en-US" sz="1600" dirty="0">
                        <a:solidFill>
                          <a:srgbClr val="0000FF"/>
                        </a:solidFill>
                        <a:effectLst/>
                        <a:latin typeface="Times New Roman"/>
                        <a:ea typeface="Times New Roman"/>
                        <a:cs typeface="Times New Roman"/>
                      </a:endParaRPr>
                    </a:p>
                  </a:txBody>
                  <a:tcPr marL="68580" marR="68580" marT="0" marB="0" anchor="ctr">
                    <a:solidFill>
                      <a:srgbClr val="FFC000"/>
                    </a:solidFill>
                  </a:tcPr>
                </a:tc>
                <a:tc>
                  <a:txBody>
                    <a:bodyPr/>
                    <a:lstStyle/>
                    <a:p>
                      <a:pPr algn="just">
                        <a:lnSpc>
                          <a:spcPct val="150000"/>
                        </a:lnSpc>
                        <a:spcAft>
                          <a:spcPts val="0"/>
                        </a:spcAft>
                      </a:pPr>
                      <a:r>
                        <a:rPr lang="en-US" sz="1600" dirty="0">
                          <a:solidFill>
                            <a:srgbClr val="0000FF"/>
                          </a:solidFill>
                          <a:effectLst/>
                        </a:rPr>
                        <a:t>Medscape LLC/</a:t>
                      </a:r>
                      <a:r>
                        <a:rPr lang="en-US" sz="1600" dirty="0" err="1">
                          <a:solidFill>
                            <a:srgbClr val="0000FF"/>
                          </a:solidFill>
                          <a:effectLst/>
                        </a:rPr>
                        <a:t>Mỹ</a:t>
                      </a:r>
                      <a:endParaRPr lang="en-US" sz="1600" dirty="0">
                        <a:solidFill>
                          <a:srgbClr val="0000FF"/>
                        </a:solidFill>
                        <a:effectLst/>
                        <a:latin typeface="Times New Roman"/>
                        <a:ea typeface="Times New Roman"/>
                        <a:cs typeface="Times New Roman"/>
                      </a:endParaRPr>
                    </a:p>
                  </a:txBody>
                  <a:tcPr marL="68580" marR="68580" marT="0" marB="0" anchor="ctr">
                    <a:solidFill>
                      <a:srgbClr val="FFC000"/>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18390570"/>
              </p:ext>
            </p:extLst>
          </p:nvPr>
        </p:nvGraphicFramePr>
        <p:xfrm>
          <a:off x="107504" y="3219822"/>
          <a:ext cx="9001000" cy="1267887"/>
        </p:xfrm>
        <a:graphic>
          <a:graphicData uri="http://schemas.openxmlformats.org/drawingml/2006/table">
            <a:tbl>
              <a:tblPr firstRow="1" firstCol="1" bandRow="1">
                <a:tableStyleId>{5C22544A-7EE6-4342-B048-85BDC9FD1C3A}</a:tableStyleId>
              </a:tblPr>
              <a:tblGrid>
                <a:gridCol w="648072"/>
                <a:gridCol w="3096344"/>
                <a:gridCol w="2376264"/>
                <a:gridCol w="864096"/>
                <a:gridCol w="2016224"/>
              </a:tblGrid>
              <a:tr h="1267887">
                <a:tc>
                  <a:txBody>
                    <a:bodyPr/>
                    <a:lstStyle/>
                    <a:p>
                      <a:pPr algn="ctr">
                        <a:lnSpc>
                          <a:spcPct val="150000"/>
                        </a:lnSpc>
                        <a:spcAft>
                          <a:spcPts val="0"/>
                        </a:spcAft>
                      </a:pPr>
                      <a:r>
                        <a:rPr lang="en-US" sz="1600" dirty="0" smtClean="0">
                          <a:solidFill>
                            <a:srgbClr val="CC00CC"/>
                          </a:solidFill>
                          <a:effectLst/>
                          <a:latin typeface="+mn-lt"/>
                          <a:ea typeface="+mn-ea"/>
                          <a:cs typeface="+mn-cs"/>
                        </a:rPr>
                        <a:t>6</a:t>
                      </a:r>
                      <a:endParaRPr lang="en-US" sz="1600" dirty="0">
                        <a:solidFill>
                          <a:srgbClr val="CC00CC"/>
                        </a:solidFill>
                        <a:effectLst/>
                        <a:latin typeface="Times New Roman"/>
                        <a:ea typeface="Times New Roman"/>
                        <a:cs typeface="Times New Roman"/>
                      </a:endParaRPr>
                    </a:p>
                  </a:txBody>
                  <a:tcPr marL="68580" marR="68580" marT="0" marB="0" anchor="ctr">
                    <a:solidFill>
                      <a:srgbClr val="2ECAD7"/>
                    </a:solidFill>
                  </a:tcPr>
                </a:tc>
                <a:tc>
                  <a:txBody>
                    <a:bodyPr/>
                    <a:lstStyle/>
                    <a:p>
                      <a:pPr algn="just">
                        <a:lnSpc>
                          <a:spcPct val="150000"/>
                        </a:lnSpc>
                        <a:spcAft>
                          <a:spcPts val="0"/>
                        </a:spcAft>
                      </a:pPr>
                      <a:r>
                        <a:rPr lang="en-US" sz="1600" dirty="0" err="1">
                          <a:solidFill>
                            <a:srgbClr val="CC00CC"/>
                          </a:solidFill>
                          <a:effectLst/>
                        </a:rPr>
                        <a:t>UpToDate</a:t>
                      </a:r>
                      <a:endParaRPr lang="en-US" sz="1600" dirty="0">
                        <a:solidFill>
                          <a:srgbClr val="CC00CC"/>
                        </a:solidFill>
                        <a:effectLst/>
                      </a:endParaRPr>
                    </a:p>
                    <a:p>
                      <a:pPr algn="just">
                        <a:lnSpc>
                          <a:spcPct val="150000"/>
                        </a:lnSpc>
                        <a:spcAft>
                          <a:spcPts val="0"/>
                        </a:spcAft>
                      </a:pPr>
                      <a:r>
                        <a:rPr lang="en-US" sz="1600" dirty="0">
                          <a:solidFill>
                            <a:srgbClr val="CC00CC"/>
                          </a:solidFill>
                          <a:effectLst/>
                        </a:rPr>
                        <a:t>(http://www.uptodate.com/)</a:t>
                      </a:r>
                      <a:endParaRPr lang="en-US" sz="1600" dirty="0">
                        <a:solidFill>
                          <a:srgbClr val="CC00CC"/>
                        </a:solidFill>
                        <a:effectLst/>
                        <a:latin typeface="Times New Roman"/>
                        <a:ea typeface="Times New Roman"/>
                        <a:cs typeface="Times New Roman"/>
                      </a:endParaRPr>
                    </a:p>
                  </a:txBody>
                  <a:tcPr marL="68580" marR="68580" marT="0" marB="0" anchor="ctr">
                    <a:solidFill>
                      <a:srgbClr val="2ECAD7"/>
                    </a:solidFill>
                  </a:tcPr>
                </a:tc>
                <a:tc>
                  <a:txBody>
                    <a:bodyPr/>
                    <a:lstStyle/>
                    <a:p>
                      <a:pPr>
                        <a:lnSpc>
                          <a:spcPct val="150000"/>
                        </a:lnSpc>
                        <a:spcAft>
                          <a:spcPts val="0"/>
                        </a:spcAft>
                      </a:pPr>
                      <a:r>
                        <a:rPr lang="en-US" sz="1600" dirty="0" smtClean="0">
                          <a:solidFill>
                            <a:srgbClr val="CC00CC"/>
                          </a:solidFill>
                          <a:effectLst/>
                        </a:rPr>
                        <a:t>P</a:t>
                      </a:r>
                      <a:r>
                        <a:rPr lang="vi-VN" sz="1600" dirty="0" smtClean="0">
                          <a:solidFill>
                            <a:srgbClr val="CC00CC"/>
                          </a:solidFill>
                          <a:effectLst/>
                        </a:rPr>
                        <a:t>M</a:t>
                      </a:r>
                      <a:r>
                        <a:rPr lang="en-US" sz="1600" dirty="0" smtClean="0">
                          <a:solidFill>
                            <a:srgbClr val="CC00CC"/>
                          </a:solidFill>
                          <a:effectLst/>
                        </a:rPr>
                        <a:t> </a:t>
                      </a:r>
                      <a:r>
                        <a:rPr lang="en-US" sz="1600" dirty="0" err="1" smtClean="0">
                          <a:solidFill>
                            <a:srgbClr val="CC00CC"/>
                          </a:solidFill>
                          <a:effectLst/>
                        </a:rPr>
                        <a:t>tra</a:t>
                      </a:r>
                      <a:r>
                        <a:rPr lang="en-US" sz="1600" dirty="0" smtClean="0">
                          <a:solidFill>
                            <a:srgbClr val="CC00CC"/>
                          </a:solidFill>
                          <a:effectLst/>
                        </a:rPr>
                        <a:t>  </a:t>
                      </a:r>
                      <a:r>
                        <a:rPr lang="en-US" sz="1600" dirty="0" err="1">
                          <a:solidFill>
                            <a:srgbClr val="CC00CC"/>
                          </a:solidFill>
                          <a:effectLst/>
                        </a:rPr>
                        <a:t>cứu</a:t>
                      </a:r>
                      <a:r>
                        <a:rPr lang="en-US" sz="1600" dirty="0">
                          <a:solidFill>
                            <a:srgbClr val="CC00CC"/>
                          </a:solidFill>
                          <a:effectLst/>
                        </a:rPr>
                        <a:t> </a:t>
                      </a:r>
                      <a:r>
                        <a:rPr lang="en-US" sz="1600" dirty="0" err="1">
                          <a:solidFill>
                            <a:srgbClr val="CC00CC"/>
                          </a:solidFill>
                          <a:effectLst/>
                        </a:rPr>
                        <a:t>trực</a:t>
                      </a:r>
                      <a:r>
                        <a:rPr lang="en-US" sz="1600" dirty="0">
                          <a:solidFill>
                            <a:srgbClr val="CC00CC"/>
                          </a:solidFill>
                          <a:effectLst/>
                        </a:rPr>
                        <a:t> </a:t>
                      </a:r>
                      <a:r>
                        <a:rPr lang="en-US" sz="1600" dirty="0" err="1">
                          <a:solidFill>
                            <a:srgbClr val="CC00CC"/>
                          </a:solidFill>
                          <a:effectLst/>
                        </a:rPr>
                        <a:t>tuyến</a:t>
                      </a:r>
                      <a:r>
                        <a:rPr lang="en-US" sz="1600" dirty="0">
                          <a:solidFill>
                            <a:srgbClr val="CC00CC"/>
                          </a:solidFill>
                          <a:effectLst/>
                        </a:rPr>
                        <a:t> </a:t>
                      </a:r>
                      <a:endParaRPr lang="en-US" sz="1600" dirty="0">
                        <a:solidFill>
                          <a:srgbClr val="CC00CC"/>
                        </a:solidFill>
                        <a:effectLst/>
                        <a:latin typeface="Times New Roman"/>
                        <a:ea typeface="Times New Roman"/>
                        <a:cs typeface="Times New Roman"/>
                      </a:endParaRPr>
                    </a:p>
                  </a:txBody>
                  <a:tcPr marL="68580" marR="68580" marT="0" marB="0" anchor="ctr">
                    <a:solidFill>
                      <a:srgbClr val="2ECAD7"/>
                    </a:solidFill>
                  </a:tcPr>
                </a:tc>
                <a:tc>
                  <a:txBody>
                    <a:bodyPr/>
                    <a:lstStyle/>
                    <a:p>
                      <a:pPr>
                        <a:lnSpc>
                          <a:spcPct val="150000"/>
                        </a:lnSpc>
                        <a:spcAft>
                          <a:spcPts val="0"/>
                        </a:spcAft>
                      </a:pPr>
                      <a:r>
                        <a:rPr lang="en-US" sz="1600" dirty="0" smtClean="0">
                          <a:solidFill>
                            <a:srgbClr val="CC00CC"/>
                          </a:solidFill>
                          <a:effectLst/>
                        </a:rPr>
                        <a:t>T</a:t>
                      </a:r>
                      <a:r>
                        <a:rPr lang="vi-VN" sz="1600" dirty="0" smtClean="0">
                          <a:solidFill>
                            <a:srgbClr val="CC00CC"/>
                          </a:solidFill>
                          <a:effectLst/>
                        </a:rPr>
                        <a:t>.</a:t>
                      </a:r>
                      <a:r>
                        <a:rPr lang="vi-VN" sz="1600" baseline="0" dirty="0" smtClean="0">
                          <a:solidFill>
                            <a:srgbClr val="CC00CC"/>
                          </a:solidFill>
                          <a:effectLst/>
                        </a:rPr>
                        <a:t> </a:t>
                      </a:r>
                      <a:r>
                        <a:rPr lang="en-US" sz="1600" dirty="0" err="1" smtClean="0">
                          <a:solidFill>
                            <a:srgbClr val="CC00CC"/>
                          </a:solidFill>
                          <a:effectLst/>
                        </a:rPr>
                        <a:t>Anh</a:t>
                      </a:r>
                      <a:endParaRPr lang="en-US" sz="1600" dirty="0">
                        <a:solidFill>
                          <a:srgbClr val="CC00CC"/>
                        </a:solidFill>
                        <a:effectLst/>
                        <a:latin typeface="Times New Roman"/>
                        <a:ea typeface="Times New Roman"/>
                        <a:cs typeface="Times New Roman"/>
                      </a:endParaRPr>
                    </a:p>
                  </a:txBody>
                  <a:tcPr marL="68580" marR="68580" marT="0" marB="0" anchor="ctr">
                    <a:solidFill>
                      <a:srgbClr val="2ECAD7"/>
                    </a:solidFill>
                  </a:tcPr>
                </a:tc>
                <a:tc>
                  <a:txBody>
                    <a:bodyPr/>
                    <a:lstStyle/>
                    <a:p>
                      <a:pPr algn="just">
                        <a:lnSpc>
                          <a:spcPct val="150000"/>
                        </a:lnSpc>
                        <a:spcAft>
                          <a:spcPts val="0"/>
                        </a:spcAft>
                      </a:pPr>
                      <a:r>
                        <a:rPr lang="en-US" sz="1600" dirty="0" err="1">
                          <a:solidFill>
                            <a:srgbClr val="CC00CC"/>
                          </a:solidFill>
                          <a:effectLst/>
                        </a:rPr>
                        <a:t>Wolters</a:t>
                      </a:r>
                      <a:r>
                        <a:rPr lang="en-US" sz="1600" dirty="0">
                          <a:solidFill>
                            <a:srgbClr val="CC00CC"/>
                          </a:solidFill>
                          <a:effectLst/>
                        </a:rPr>
                        <a:t> Kluwer/ </a:t>
                      </a:r>
                      <a:r>
                        <a:rPr lang="en-US" sz="1600" dirty="0" err="1">
                          <a:solidFill>
                            <a:srgbClr val="CC00CC"/>
                          </a:solidFill>
                          <a:effectLst/>
                        </a:rPr>
                        <a:t>Mỹ</a:t>
                      </a:r>
                      <a:endParaRPr lang="en-US" sz="1600" dirty="0">
                        <a:solidFill>
                          <a:srgbClr val="CC00CC"/>
                        </a:solidFill>
                        <a:effectLst/>
                        <a:latin typeface="Times New Roman"/>
                        <a:ea typeface="Times New Roman"/>
                        <a:cs typeface="Times New Roman"/>
                      </a:endParaRPr>
                    </a:p>
                  </a:txBody>
                  <a:tcPr marL="68580" marR="68580" marT="0" marB="0" anchor="ctr">
                    <a:solidFill>
                      <a:srgbClr val="2ECAD7"/>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63613891"/>
              </p:ext>
            </p:extLst>
          </p:nvPr>
        </p:nvGraphicFramePr>
        <p:xfrm>
          <a:off x="107505" y="699542"/>
          <a:ext cx="9000999" cy="648072"/>
        </p:xfrm>
        <a:graphic>
          <a:graphicData uri="http://schemas.openxmlformats.org/drawingml/2006/table">
            <a:tbl>
              <a:tblPr firstRow="1" firstCol="1" bandRow="1">
                <a:tableStyleId>{5C22544A-7EE6-4342-B048-85BDC9FD1C3A}</a:tableStyleId>
              </a:tblPr>
              <a:tblGrid>
                <a:gridCol w="648071"/>
                <a:gridCol w="3096344"/>
                <a:gridCol w="2349771"/>
                <a:gridCol w="962597"/>
                <a:gridCol w="1944216"/>
              </a:tblGrid>
              <a:tr h="648072">
                <a:tc>
                  <a:txBody>
                    <a:bodyPr/>
                    <a:lstStyle/>
                    <a:p>
                      <a:pPr algn="ctr">
                        <a:lnSpc>
                          <a:spcPct val="150000"/>
                        </a:lnSpc>
                        <a:spcAft>
                          <a:spcPts val="0"/>
                        </a:spcAft>
                      </a:pPr>
                      <a:r>
                        <a:rPr lang="en-US" sz="1300" dirty="0">
                          <a:solidFill>
                            <a:srgbClr val="FF0000"/>
                          </a:solidFill>
                          <a:effectLst/>
                        </a:rPr>
                        <a:t>STT</a:t>
                      </a:r>
                      <a:endParaRPr lang="en-US" sz="1200" dirty="0">
                        <a:solidFill>
                          <a:srgbClr val="FF0000"/>
                        </a:solidFill>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n-US" sz="1300" dirty="0" err="1">
                          <a:solidFill>
                            <a:srgbClr val="FF0000"/>
                          </a:solidFill>
                          <a:effectLst/>
                        </a:rPr>
                        <a:t>Tên</a:t>
                      </a:r>
                      <a:r>
                        <a:rPr lang="en-US" sz="1300" dirty="0">
                          <a:solidFill>
                            <a:srgbClr val="FF0000"/>
                          </a:solidFill>
                          <a:effectLst/>
                        </a:rPr>
                        <a:t> </a:t>
                      </a:r>
                      <a:r>
                        <a:rPr lang="en-US" sz="1300" dirty="0" err="1">
                          <a:solidFill>
                            <a:srgbClr val="FF0000"/>
                          </a:solidFill>
                          <a:effectLst/>
                        </a:rPr>
                        <a:t>cơ</a:t>
                      </a:r>
                      <a:r>
                        <a:rPr lang="en-US" sz="1300" dirty="0">
                          <a:solidFill>
                            <a:srgbClr val="FF0000"/>
                          </a:solidFill>
                          <a:effectLst/>
                        </a:rPr>
                        <a:t> </a:t>
                      </a:r>
                      <a:r>
                        <a:rPr lang="en-US" sz="1300" dirty="0" err="1">
                          <a:solidFill>
                            <a:srgbClr val="FF0000"/>
                          </a:solidFill>
                          <a:effectLst/>
                        </a:rPr>
                        <a:t>sở</a:t>
                      </a:r>
                      <a:r>
                        <a:rPr lang="en-US" sz="1300" dirty="0">
                          <a:solidFill>
                            <a:srgbClr val="FF0000"/>
                          </a:solidFill>
                          <a:effectLst/>
                        </a:rPr>
                        <a:t> </a:t>
                      </a:r>
                      <a:r>
                        <a:rPr lang="en-US" sz="1300" dirty="0" err="1">
                          <a:solidFill>
                            <a:srgbClr val="FF0000"/>
                          </a:solidFill>
                          <a:effectLst/>
                        </a:rPr>
                        <a:t>dữ</a:t>
                      </a:r>
                      <a:r>
                        <a:rPr lang="en-US" sz="1300" dirty="0">
                          <a:solidFill>
                            <a:srgbClr val="FF0000"/>
                          </a:solidFill>
                          <a:effectLst/>
                        </a:rPr>
                        <a:t> </a:t>
                      </a:r>
                      <a:r>
                        <a:rPr lang="en-US" sz="1300" dirty="0" err="1">
                          <a:solidFill>
                            <a:srgbClr val="FF0000"/>
                          </a:solidFill>
                          <a:effectLst/>
                        </a:rPr>
                        <a:t>liệu</a:t>
                      </a:r>
                      <a:endParaRPr lang="en-US" sz="1200" dirty="0">
                        <a:solidFill>
                          <a:srgbClr val="FF0000"/>
                        </a:solidFill>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n-US" sz="1300" dirty="0" err="1">
                          <a:solidFill>
                            <a:srgbClr val="FF0000"/>
                          </a:solidFill>
                          <a:effectLst/>
                        </a:rPr>
                        <a:t>Loại</a:t>
                      </a:r>
                      <a:r>
                        <a:rPr lang="en-US" sz="1300" dirty="0">
                          <a:solidFill>
                            <a:srgbClr val="FF0000"/>
                          </a:solidFill>
                          <a:effectLst/>
                        </a:rPr>
                        <a:t> CSDL</a:t>
                      </a:r>
                      <a:endParaRPr lang="en-US" sz="1200" dirty="0">
                        <a:solidFill>
                          <a:srgbClr val="FF0000"/>
                        </a:solidFill>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n-US" sz="1300" dirty="0" err="1">
                          <a:solidFill>
                            <a:srgbClr val="FF0000"/>
                          </a:solidFill>
                          <a:effectLst/>
                        </a:rPr>
                        <a:t>Ngôn</a:t>
                      </a:r>
                      <a:r>
                        <a:rPr lang="en-US" sz="1300" dirty="0">
                          <a:solidFill>
                            <a:srgbClr val="FF0000"/>
                          </a:solidFill>
                          <a:effectLst/>
                        </a:rPr>
                        <a:t> </a:t>
                      </a:r>
                      <a:r>
                        <a:rPr lang="en-US" sz="1300" dirty="0" err="1">
                          <a:solidFill>
                            <a:srgbClr val="FF0000"/>
                          </a:solidFill>
                          <a:effectLst/>
                        </a:rPr>
                        <a:t>ngữ</a:t>
                      </a:r>
                      <a:endParaRPr lang="en-US" sz="1200" dirty="0">
                        <a:solidFill>
                          <a:srgbClr val="FF0000"/>
                        </a:solidFill>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en-US" sz="1300" dirty="0" err="1">
                          <a:solidFill>
                            <a:srgbClr val="FF0000"/>
                          </a:solidFill>
                          <a:effectLst/>
                        </a:rPr>
                        <a:t>Nhà</a:t>
                      </a:r>
                      <a:r>
                        <a:rPr lang="en-US" sz="1300" dirty="0">
                          <a:solidFill>
                            <a:srgbClr val="FF0000"/>
                          </a:solidFill>
                          <a:effectLst/>
                        </a:rPr>
                        <a:t> </a:t>
                      </a:r>
                      <a:r>
                        <a:rPr lang="en-US" sz="1300" dirty="0" err="1">
                          <a:solidFill>
                            <a:srgbClr val="FF0000"/>
                          </a:solidFill>
                          <a:effectLst/>
                        </a:rPr>
                        <a:t>xuất</a:t>
                      </a:r>
                      <a:r>
                        <a:rPr lang="en-US" sz="1300" dirty="0">
                          <a:solidFill>
                            <a:srgbClr val="FF0000"/>
                          </a:solidFill>
                          <a:effectLst/>
                        </a:rPr>
                        <a:t> </a:t>
                      </a:r>
                      <a:r>
                        <a:rPr lang="en-US" sz="1300" dirty="0" err="1">
                          <a:solidFill>
                            <a:srgbClr val="FF0000"/>
                          </a:solidFill>
                          <a:effectLst/>
                        </a:rPr>
                        <a:t>bản</a:t>
                      </a:r>
                      <a:r>
                        <a:rPr lang="en-US" sz="1300" dirty="0">
                          <a:solidFill>
                            <a:srgbClr val="FF0000"/>
                          </a:solidFill>
                          <a:effectLst/>
                        </a:rPr>
                        <a:t>/ </a:t>
                      </a:r>
                      <a:r>
                        <a:rPr lang="vi-VN" sz="1300" dirty="0" smtClean="0">
                          <a:solidFill>
                            <a:srgbClr val="FF0000"/>
                          </a:solidFill>
                          <a:effectLst/>
                        </a:rPr>
                        <a:t>            </a:t>
                      </a:r>
                      <a:r>
                        <a:rPr lang="en-US" sz="1300" dirty="0" err="1" smtClean="0">
                          <a:solidFill>
                            <a:srgbClr val="FF0000"/>
                          </a:solidFill>
                          <a:effectLst/>
                        </a:rPr>
                        <a:t>Quốc</a:t>
                      </a:r>
                      <a:r>
                        <a:rPr lang="en-US" sz="1300" dirty="0" smtClean="0">
                          <a:solidFill>
                            <a:srgbClr val="FF0000"/>
                          </a:solidFill>
                          <a:effectLst/>
                        </a:rPr>
                        <a:t> </a:t>
                      </a:r>
                      <a:r>
                        <a:rPr lang="en-US" sz="1300" dirty="0" err="1">
                          <a:solidFill>
                            <a:srgbClr val="FF0000"/>
                          </a:solidFill>
                          <a:effectLst/>
                        </a:rPr>
                        <a:t>gia</a:t>
                      </a:r>
                      <a:endParaRPr lang="en-US" sz="1200" dirty="0">
                        <a:solidFill>
                          <a:srgbClr val="FF0000"/>
                        </a:solidFill>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201865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tx2">
              <a:lumMod val="20000"/>
              <a:lumOff val="80000"/>
            </a:schemeClr>
          </a:solidFill>
        </p:spPr>
        <p:txBody>
          <a:bodyPr/>
          <a:lstStyle/>
          <a:p>
            <a:r>
              <a:rPr lang="en-US" altLang="ko-KR" sz="2800" dirty="0" smtClean="0"/>
              <a:t>NỘI DUNG 3:</a:t>
            </a:r>
            <a:endParaRPr lang="ko-KR" altLang="en-US" sz="2800" dirty="0"/>
          </a:p>
        </p:txBody>
      </p:sp>
      <p:sp>
        <p:nvSpPr>
          <p:cNvPr id="17" name="TextBox 16"/>
          <p:cNvSpPr txBox="1"/>
          <p:nvPr/>
        </p:nvSpPr>
        <p:spPr>
          <a:xfrm>
            <a:off x="350973" y="997144"/>
            <a:ext cx="3953171" cy="400110"/>
          </a:xfrm>
          <a:prstGeom prst="rect">
            <a:avLst/>
          </a:prstGeom>
          <a:solidFill>
            <a:schemeClr val="accent1">
              <a:lumMod val="20000"/>
              <a:lumOff val="80000"/>
            </a:schemeClr>
          </a:solidFill>
        </p:spPr>
        <p:txBody>
          <a:bodyPr wrap="square" rtlCol="0">
            <a:spAutoFit/>
          </a:bodyPr>
          <a:lstStyle/>
          <a:p>
            <a:pPr algn="ctr"/>
            <a:r>
              <a:rPr lang="en-US" altLang="ko-KR" sz="2000" b="1">
                <a:solidFill>
                  <a:schemeClr val="tx1">
                    <a:lumMod val="65000"/>
                    <a:lumOff val="35000"/>
                  </a:schemeClr>
                </a:solidFill>
                <a:latin typeface="Arial" pitchFamily="34" charset="0"/>
                <a:cs typeface="Arial" pitchFamily="34" charset="0"/>
              </a:rPr>
              <a:t>2.1. </a:t>
            </a:r>
            <a:r>
              <a:rPr lang="en-US" altLang="ko-KR" sz="2000" b="1" dirty="0">
                <a:solidFill>
                  <a:schemeClr val="tx1">
                    <a:lumMod val="65000"/>
                    <a:lumOff val="35000"/>
                  </a:schemeClr>
                </a:solidFill>
                <a:latin typeface="Arial" pitchFamily="34" charset="0"/>
                <a:cs typeface="Arial" pitchFamily="34" charset="0"/>
              </a:rPr>
              <a:t>ĐỐI TƯỢNG NGHIÊN CỨU </a:t>
            </a:r>
            <a:endParaRPr lang="ko-KR" altLang="en-US" sz="2000" b="1" dirty="0">
              <a:solidFill>
                <a:schemeClr val="tx1">
                  <a:lumMod val="65000"/>
                  <a:lumOff val="35000"/>
                </a:schemeClr>
              </a:solidFill>
              <a:latin typeface="Arial" pitchFamily="34" charset="0"/>
              <a:cs typeface="Arial" pitchFamily="34" charset="0"/>
            </a:endParaRPr>
          </a:p>
        </p:txBody>
      </p:sp>
      <p:sp>
        <p:nvSpPr>
          <p:cNvPr id="54" name="TextBox 53">
            <a:extLst>
              <a:ext uri="{FF2B5EF4-FFF2-40B4-BE49-F238E27FC236}">
                <a16:creationId xmlns="" xmlns:a16="http://schemas.microsoft.com/office/drawing/2014/main" id="{4B676CBB-563A-464A-B8B3-CC310C4140F1}"/>
              </a:ext>
            </a:extLst>
          </p:cNvPr>
          <p:cNvSpPr txBox="1"/>
          <p:nvPr/>
        </p:nvSpPr>
        <p:spPr>
          <a:xfrm>
            <a:off x="350973" y="987574"/>
            <a:ext cx="6813315" cy="400110"/>
          </a:xfrm>
          <a:prstGeom prst="rect">
            <a:avLst/>
          </a:prstGeom>
          <a:solidFill>
            <a:schemeClr val="accent1">
              <a:lumMod val="20000"/>
              <a:lumOff val="80000"/>
            </a:schemeClr>
          </a:solidFill>
        </p:spPr>
        <p:txBody>
          <a:bodyPr wrap="square" rtlCol="0">
            <a:spAutoFit/>
          </a:bodyPr>
          <a:lstStyle/>
          <a:p>
            <a:r>
              <a:rPr lang="en-US" altLang="ko-KR" sz="2000" b="1" dirty="0" smtClean="0">
                <a:solidFill>
                  <a:srgbClr val="0000FF"/>
                </a:solidFill>
                <a:latin typeface="Arial" pitchFamily="34" charset="0"/>
                <a:cs typeface="Arial" pitchFamily="34" charset="0"/>
              </a:rPr>
              <a:t>2.3.CSDL TRA CỨU TTT </a:t>
            </a:r>
            <a:endParaRPr lang="ko-KR" altLang="en-US" sz="2000" b="1" dirty="0">
              <a:solidFill>
                <a:srgbClr val="0000FF"/>
              </a:solidFill>
              <a:latin typeface="Arial" pitchFamily="34" charset="0"/>
              <a:cs typeface="Arial" pitchFamily="34" charset="0"/>
            </a:endParaRPr>
          </a:p>
        </p:txBody>
      </p:sp>
      <p:sp>
        <p:nvSpPr>
          <p:cNvPr id="4" name="Rectangle 3">
            <a:extLst>
              <a:ext uri="{FF2B5EF4-FFF2-40B4-BE49-F238E27FC236}">
                <a16:creationId xmlns="" xmlns:a16="http://schemas.microsoft.com/office/drawing/2014/main" id="{9FCF1CAA-4AFF-CF91-BEFF-2F4F1C2BC641}"/>
              </a:ext>
            </a:extLst>
          </p:cNvPr>
          <p:cNvSpPr/>
          <p:nvPr/>
        </p:nvSpPr>
        <p:spPr>
          <a:xfrm>
            <a:off x="350972" y="2148434"/>
            <a:ext cx="2155559" cy="2727572"/>
          </a:xfrm>
          <a:prstGeom prst="rect">
            <a:avLst/>
          </a:prstGeom>
          <a:noFill/>
          <a:ln>
            <a:solidFill>
              <a:srgbClr val="2ECAD7"/>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 xmlns:a16="http://schemas.microsoft.com/office/drawing/2014/main" id="{70891721-D1EB-E992-C218-85ADBA737464}"/>
              </a:ext>
            </a:extLst>
          </p:cNvPr>
          <p:cNvSpPr/>
          <p:nvPr/>
        </p:nvSpPr>
        <p:spPr>
          <a:xfrm>
            <a:off x="326349" y="1635646"/>
            <a:ext cx="2204804" cy="5769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Rectangle 7">
            <a:extLst>
              <a:ext uri="{FF2B5EF4-FFF2-40B4-BE49-F238E27FC236}">
                <a16:creationId xmlns="" xmlns:a16="http://schemas.microsoft.com/office/drawing/2014/main" id="{A92887DE-1149-5B0D-2B5F-86FA5C2EB48E}"/>
              </a:ext>
            </a:extLst>
          </p:cNvPr>
          <p:cNvSpPr/>
          <p:nvPr/>
        </p:nvSpPr>
        <p:spPr>
          <a:xfrm>
            <a:off x="2771800" y="2084020"/>
            <a:ext cx="6045851" cy="2791986"/>
          </a:xfrm>
          <a:prstGeom prst="rect">
            <a:avLst/>
          </a:prstGeom>
          <a:noFill/>
          <a:ln>
            <a:solidFill>
              <a:srgbClr val="2A81C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E237288C-1E7C-B18E-BD19-533A70044490}"/>
              </a:ext>
            </a:extLst>
          </p:cNvPr>
          <p:cNvSpPr/>
          <p:nvPr/>
        </p:nvSpPr>
        <p:spPr>
          <a:xfrm>
            <a:off x="2771799" y="1635646"/>
            <a:ext cx="6045851" cy="576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err="1">
                <a:solidFill>
                  <a:srgbClr val="FFFF00"/>
                </a:solidFill>
              </a:rPr>
              <a:t>Công</a:t>
            </a:r>
            <a:r>
              <a:rPr lang="en-US" altLang="ko-KR" dirty="0">
                <a:solidFill>
                  <a:srgbClr val="FFFF00"/>
                </a:solidFill>
              </a:rPr>
              <a:t> </a:t>
            </a:r>
            <a:r>
              <a:rPr lang="en-US" altLang="ko-KR" dirty="0" err="1">
                <a:solidFill>
                  <a:srgbClr val="FFFF00"/>
                </a:solidFill>
              </a:rPr>
              <a:t>cụ</a:t>
            </a:r>
            <a:r>
              <a:rPr lang="en-US" altLang="ko-KR" dirty="0">
                <a:solidFill>
                  <a:srgbClr val="FFFF00"/>
                </a:solidFill>
              </a:rPr>
              <a:t> </a:t>
            </a:r>
            <a:r>
              <a:rPr lang="en-US" altLang="ko-KR" dirty="0" err="1" smtClean="0">
                <a:solidFill>
                  <a:srgbClr val="FFFF00"/>
                </a:solidFill>
              </a:rPr>
              <a:t>tra</a:t>
            </a:r>
            <a:r>
              <a:rPr lang="en-US" altLang="ko-KR" dirty="0" smtClean="0">
                <a:solidFill>
                  <a:srgbClr val="FFFF00"/>
                </a:solidFill>
              </a:rPr>
              <a:t> </a:t>
            </a:r>
            <a:r>
              <a:rPr lang="en-US" altLang="ko-KR" dirty="0" err="1" smtClean="0">
                <a:solidFill>
                  <a:srgbClr val="FFFF00"/>
                </a:solidFill>
              </a:rPr>
              <a:t>cứu</a:t>
            </a:r>
            <a:r>
              <a:rPr lang="en-US" altLang="ko-KR" dirty="0" smtClean="0">
                <a:solidFill>
                  <a:srgbClr val="FFFF00"/>
                </a:solidFill>
              </a:rPr>
              <a:t> </a:t>
            </a:r>
            <a:endParaRPr lang="ko-KR" altLang="en-US" dirty="0">
              <a:solidFill>
                <a:srgbClr val="FFFF00"/>
              </a:solidFill>
            </a:endParaRPr>
          </a:p>
        </p:txBody>
      </p:sp>
      <p:sp>
        <p:nvSpPr>
          <p:cNvPr id="25" name="TextBox 24">
            <a:extLst>
              <a:ext uri="{FF2B5EF4-FFF2-40B4-BE49-F238E27FC236}">
                <a16:creationId xmlns="" xmlns:a16="http://schemas.microsoft.com/office/drawing/2014/main" id="{0664113A-219A-E7E0-FEC3-453128634C45}"/>
              </a:ext>
            </a:extLst>
          </p:cNvPr>
          <p:cNvSpPr txBox="1"/>
          <p:nvPr/>
        </p:nvSpPr>
        <p:spPr>
          <a:xfrm>
            <a:off x="2676701" y="2212548"/>
            <a:ext cx="6070474" cy="369332"/>
          </a:xfrm>
          <a:prstGeom prst="rect">
            <a:avLst/>
          </a:prstGeom>
          <a:noFill/>
        </p:spPr>
        <p:txBody>
          <a:bodyPr wrap="square">
            <a:spAutoFit/>
          </a:bodyPr>
          <a:lstStyle/>
          <a:p>
            <a:pPr algn="just"/>
            <a:r>
              <a:rPr lang="en-US" dirty="0"/>
              <a:t> </a:t>
            </a:r>
          </a:p>
        </p:txBody>
      </p:sp>
      <p:sp>
        <p:nvSpPr>
          <p:cNvPr id="11" name="Rectangle 10">
            <a:extLst>
              <a:ext uri="{FF2B5EF4-FFF2-40B4-BE49-F238E27FC236}">
                <a16:creationId xmlns="" xmlns:a16="http://schemas.microsoft.com/office/drawing/2014/main" id="{8CFC49B1-1AB5-EE1C-7FDC-FA14CB81C486}"/>
              </a:ext>
            </a:extLst>
          </p:cNvPr>
          <p:cNvSpPr/>
          <p:nvPr/>
        </p:nvSpPr>
        <p:spPr>
          <a:xfrm>
            <a:off x="8244408" y="4944971"/>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dirty="0">
                <a:solidFill>
                  <a:schemeClr val="tx1"/>
                </a:solidFill>
              </a:rPr>
              <a:t>7</a:t>
            </a:r>
            <a:endParaRPr lang="en-US" sz="1100" dirty="0">
              <a:solidFill>
                <a:schemeClr val="tx1"/>
              </a:solidFill>
            </a:endParaRPr>
          </a:p>
        </p:txBody>
      </p:sp>
      <p:sp>
        <p:nvSpPr>
          <p:cNvPr id="2" name="Title 1">
            <a:extLst>
              <a:ext uri="{FF2B5EF4-FFF2-40B4-BE49-F238E27FC236}">
                <a16:creationId xmlns="" xmlns:a16="http://schemas.microsoft.com/office/drawing/2014/main" id="{1D86C645-A075-CC34-5DEC-3FE7BBBAD036}"/>
              </a:ext>
            </a:extLst>
          </p:cNvPr>
          <p:cNvSpPr txBox="1">
            <a:spLocks/>
          </p:cNvSpPr>
          <p:nvPr/>
        </p:nvSpPr>
        <p:spPr>
          <a:xfrm>
            <a:off x="301727" y="2212548"/>
            <a:ext cx="2204804" cy="1503658"/>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just"/>
            <a:r>
              <a:rPr lang="en-US" sz="1800" dirty="0">
                <a:solidFill>
                  <a:srgbClr val="FF0000"/>
                </a:solidFill>
                <a:latin typeface="Arial" panose="020B0604020202020204" pitchFamily="34" charset="0"/>
                <a:cs typeface="Arial" panose="020B0604020202020204" pitchFamily="34" charset="0"/>
              </a:rPr>
              <a:t>C</a:t>
            </a:r>
            <a:r>
              <a:rPr lang="vi-VN" sz="1800" dirty="0" smtClean="0">
                <a:solidFill>
                  <a:srgbClr val="FF0000"/>
                </a:solidFill>
                <a:latin typeface="Arial" panose="020B0604020202020204" pitchFamily="34" charset="0"/>
                <a:cs typeface="Arial" panose="020B0604020202020204" pitchFamily="34" charset="0"/>
              </a:rPr>
              <a:t>ác </a:t>
            </a:r>
            <a:r>
              <a:rPr lang="vi-VN" sz="1800" dirty="0">
                <a:solidFill>
                  <a:srgbClr val="FF0000"/>
                </a:solidFill>
                <a:latin typeface="Arial" panose="020B0604020202020204" pitchFamily="34" charset="0"/>
                <a:cs typeface="Arial" panose="020B0604020202020204" pitchFamily="34" charset="0"/>
              </a:rPr>
              <a:t>cơ sở dữ liệu tra cứu </a:t>
            </a:r>
            <a:r>
              <a:rPr lang="en-US" sz="1800" dirty="0" smtClean="0">
                <a:solidFill>
                  <a:srgbClr val="FF0000"/>
                </a:solidFill>
                <a:latin typeface="Arial" panose="020B0604020202020204" pitchFamily="34" charset="0"/>
                <a:cs typeface="Arial" panose="020B0604020202020204" pitchFamily="34" charset="0"/>
              </a:rPr>
              <a:t>TTT </a:t>
            </a:r>
            <a:r>
              <a:rPr lang="en-US" sz="1800" dirty="0" err="1" smtClean="0">
                <a:solidFill>
                  <a:srgbClr val="FF0000"/>
                </a:solidFill>
                <a:latin typeface="Arial" panose="020B0604020202020204" pitchFamily="34" charset="0"/>
                <a:cs typeface="Arial" panose="020B0604020202020204" pitchFamily="34" charset="0"/>
              </a:rPr>
              <a:t>đang</a:t>
            </a:r>
            <a:r>
              <a:rPr lang="en-US" sz="1800" dirty="0" smtClean="0">
                <a:solidFill>
                  <a:srgbClr val="FF0000"/>
                </a:solidFill>
                <a:latin typeface="Arial" panose="020B0604020202020204" pitchFamily="34" charset="0"/>
                <a:cs typeface="Arial" panose="020B0604020202020204" pitchFamily="34" charset="0"/>
              </a:rPr>
              <a:t> </a:t>
            </a:r>
            <a:r>
              <a:rPr lang="en-US" sz="1800" dirty="0" err="1" smtClean="0">
                <a:solidFill>
                  <a:srgbClr val="FF0000"/>
                </a:solidFill>
                <a:latin typeface="Arial" panose="020B0604020202020204" pitchFamily="34" charset="0"/>
                <a:cs typeface="Arial" panose="020B0604020202020204" pitchFamily="34" charset="0"/>
              </a:rPr>
              <a:t>sd</a:t>
            </a:r>
            <a:r>
              <a:rPr lang="en-US" sz="1800" dirty="0" smtClean="0">
                <a:solidFill>
                  <a:srgbClr val="FF0000"/>
                </a:solidFill>
                <a:latin typeface="Arial" panose="020B0604020202020204" pitchFamily="34" charset="0"/>
                <a:cs typeface="Arial" panose="020B0604020202020204" pitchFamily="34" charset="0"/>
              </a:rPr>
              <a:t> </a:t>
            </a:r>
            <a:r>
              <a:rPr lang="en-US" sz="1800" dirty="0" err="1" smtClean="0">
                <a:solidFill>
                  <a:srgbClr val="FF0000"/>
                </a:solidFill>
                <a:latin typeface="Arial" panose="020B0604020202020204" pitchFamily="34" charset="0"/>
                <a:cs typeface="Arial" panose="020B0604020202020204" pitchFamily="34" charset="0"/>
              </a:rPr>
              <a:t>rộng</a:t>
            </a:r>
            <a:r>
              <a:rPr lang="en-US" sz="1800" dirty="0" smtClean="0">
                <a:solidFill>
                  <a:srgbClr val="FF0000"/>
                </a:solidFill>
                <a:latin typeface="Arial" panose="020B0604020202020204" pitchFamily="34" charset="0"/>
                <a:cs typeface="Arial" panose="020B0604020202020204" pitchFamily="34" charset="0"/>
              </a:rPr>
              <a:t> </a:t>
            </a:r>
            <a:r>
              <a:rPr lang="en-US" sz="1800" dirty="0" err="1" smtClean="0">
                <a:solidFill>
                  <a:srgbClr val="FF0000"/>
                </a:solidFill>
                <a:latin typeface="Arial" panose="020B0604020202020204" pitchFamily="34" charset="0"/>
                <a:cs typeface="Arial" panose="020B0604020202020204" pitchFamily="34" charset="0"/>
              </a:rPr>
              <a:t>rãi</a:t>
            </a:r>
            <a:r>
              <a:rPr lang="en-US" sz="1800" dirty="0" smtClean="0">
                <a:solidFill>
                  <a:srgbClr val="FF0000"/>
                </a:solidFill>
                <a:latin typeface="Arial" panose="020B0604020202020204" pitchFamily="34" charset="0"/>
                <a:cs typeface="Arial" panose="020B0604020202020204" pitchFamily="34" charset="0"/>
              </a:rPr>
              <a:t> </a:t>
            </a:r>
            <a:r>
              <a:rPr lang="en-US" sz="1800" dirty="0" err="1" smtClean="0">
                <a:solidFill>
                  <a:srgbClr val="FF0000"/>
                </a:solidFill>
                <a:latin typeface="Arial" panose="020B0604020202020204" pitchFamily="34" charset="0"/>
                <a:cs typeface="Arial" panose="020B0604020202020204" pitchFamily="34" charset="0"/>
              </a:rPr>
              <a:t>trên</a:t>
            </a:r>
            <a:r>
              <a:rPr lang="en-US" sz="1800" dirty="0" smtClean="0">
                <a:solidFill>
                  <a:srgbClr val="FF0000"/>
                </a:solidFill>
                <a:latin typeface="Arial" panose="020B0604020202020204" pitchFamily="34" charset="0"/>
                <a:cs typeface="Arial" panose="020B0604020202020204" pitchFamily="34" charset="0"/>
              </a:rPr>
              <a:t> </a:t>
            </a:r>
            <a:r>
              <a:rPr lang="en-US" sz="1800" dirty="0" err="1" smtClean="0">
                <a:solidFill>
                  <a:srgbClr val="FF0000"/>
                </a:solidFill>
                <a:latin typeface="Arial" panose="020B0604020202020204" pitchFamily="34" charset="0"/>
                <a:cs typeface="Arial" panose="020B0604020202020204" pitchFamily="34" charset="0"/>
              </a:rPr>
              <a:t>thế</a:t>
            </a:r>
            <a:r>
              <a:rPr lang="en-US" sz="1800" dirty="0" smtClean="0">
                <a:solidFill>
                  <a:srgbClr val="FF0000"/>
                </a:solidFill>
                <a:latin typeface="Arial" panose="020B0604020202020204" pitchFamily="34" charset="0"/>
                <a:cs typeface="Arial" panose="020B0604020202020204" pitchFamily="34" charset="0"/>
              </a:rPr>
              <a:t> </a:t>
            </a:r>
            <a:r>
              <a:rPr lang="en-US" sz="1800" dirty="0" err="1" smtClean="0">
                <a:solidFill>
                  <a:srgbClr val="FF0000"/>
                </a:solidFill>
                <a:latin typeface="Arial" panose="020B0604020202020204" pitchFamily="34" charset="0"/>
                <a:cs typeface="Arial" panose="020B0604020202020204" pitchFamily="34" charset="0"/>
              </a:rPr>
              <a:t>giới</a:t>
            </a:r>
            <a:r>
              <a:rPr lang="en-US" sz="1800" dirty="0" smtClean="0">
                <a:solidFill>
                  <a:srgbClr val="FF0000"/>
                </a:solidFill>
                <a:latin typeface="Arial" panose="020B0604020202020204" pitchFamily="34" charset="0"/>
                <a:cs typeface="Arial" panose="020B0604020202020204" pitchFamily="34" charset="0"/>
              </a:rPr>
              <a:t>, </a:t>
            </a:r>
            <a:r>
              <a:rPr lang="en-US" sz="1800" dirty="0" err="1" smtClean="0">
                <a:solidFill>
                  <a:srgbClr val="FF0000"/>
                </a:solidFill>
                <a:latin typeface="Arial" panose="020B0604020202020204" pitchFamily="34" charset="0"/>
                <a:cs typeface="Arial" panose="020B0604020202020204" pitchFamily="34" charset="0"/>
              </a:rPr>
              <a:t>cũng</a:t>
            </a:r>
            <a:r>
              <a:rPr lang="en-US" sz="1800" dirty="0" smtClean="0">
                <a:solidFill>
                  <a:srgbClr val="FF0000"/>
                </a:solidFill>
                <a:latin typeface="Arial" panose="020B0604020202020204" pitchFamily="34" charset="0"/>
                <a:cs typeface="Arial" panose="020B0604020202020204" pitchFamily="34" charset="0"/>
              </a:rPr>
              <a:t> </a:t>
            </a:r>
            <a:r>
              <a:rPr lang="en-US" sz="1800" dirty="0" err="1" smtClean="0">
                <a:solidFill>
                  <a:srgbClr val="FF0000"/>
                </a:solidFill>
                <a:latin typeface="Arial" panose="020B0604020202020204" pitchFamily="34" charset="0"/>
                <a:cs typeface="Arial" panose="020B0604020202020204" pitchFamily="34" charset="0"/>
              </a:rPr>
              <a:t>như</a:t>
            </a:r>
            <a:r>
              <a:rPr lang="en-US" sz="1800" dirty="0" smtClean="0">
                <a:solidFill>
                  <a:srgbClr val="FF0000"/>
                </a:solidFill>
                <a:latin typeface="Arial" panose="020B0604020202020204" pitchFamily="34" charset="0"/>
                <a:cs typeface="Arial" panose="020B0604020202020204" pitchFamily="34" charset="0"/>
              </a:rPr>
              <a:t> ở </a:t>
            </a:r>
            <a:r>
              <a:rPr lang="en-US" sz="1800" dirty="0" err="1" smtClean="0">
                <a:solidFill>
                  <a:srgbClr val="FF0000"/>
                </a:solidFill>
                <a:latin typeface="Arial" panose="020B0604020202020204" pitchFamily="34" charset="0"/>
                <a:cs typeface="Arial" panose="020B0604020202020204" pitchFamily="34" charset="0"/>
              </a:rPr>
              <a:t>Việt</a:t>
            </a:r>
            <a:r>
              <a:rPr lang="en-US" sz="1800" dirty="0" smtClean="0">
                <a:solidFill>
                  <a:srgbClr val="FF0000"/>
                </a:solidFill>
                <a:latin typeface="Arial" panose="020B0604020202020204" pitchFamily="34" charset="0"/>
                <a:cs typeface="Arial" panose="020B0604020202020204" pitchFamily="34" charset="0"/>
              </a:rPr>
              <a:t> Nam</a:t>
            </a:r>
            <a:endParaRPr lang="vi-VN" sz="1800" dirty="0">
              <a:solidFill>
                <a:srgbClr val="FF0000"/>
              </a:solidFill>
              <a:latin typeface="Arial" panose="020B0604020202020204" pitchFamily="34" charset="0"/>
              <a:cs typeface="Arial" panose="020B0604020202020204" pitchFamily="34" charset="0"/>
            </a:endParaRPr>
          </a:p>
        </p:txBody>
      </p:sp>
      <p:sp>
        <p:nvSpPr>
          <p:cNvPr id="3" name="Freeform 3">
            <a:extLst>
              <a:ext uri="{FF2B5EF4-FFF2-40B4-BE49-F238E27FC236}">
                <a16:creationId xmlns="" xmlns:a16="http://schemas.microsoft.com/office/drawing/2014/main" id="{EE8F82B0-AFBF-5F8E-271B-F3267EE9CD02}"/>
              </a:ext>
            </a:extLst>
          </p:cNvPr>
          <p:cNvSpPr/>
          <p:nvPr/>
        </p:nvSpPr>
        <p:spPr>
          <a:xfrm>
            <a:off x="3037039" y="2403340"/>
            <a:ext cx="485258" cy="441486"/>
          </a:xfrm>
          <a:custGeom>
            <a:avLst/>
            <a:gdLst/>
            <a:ahLst/>
            <a:cxnLst/>
            <a:rect l="l" t="t" r="r" b="b"/>
            <a:pathLst>
              <a:path w="736600" h="736600">
                <a:moveTo>
                  <a:pt x="0" y="0"/>
                </a:moveTo>
                <a:lnTo>
                  <a:pt x="736600" y="0"/>
                </a:lnTo>
                <a:lnTo>
                  <a:pt x="736600" y="736600"/>
                </a:lnTo>
                <a:lnTo>
                  <a:pt x="0" y="73660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5" name="Freeform 4">
            <a:extLst>
              <a:ext uri="{FF2B5EF4-FFF2-40B4-BE49-F238E27FC236}">
                <a16:creationId xmlns="" xmlns:a16="http://schemas.microsoft.com/office/drawing/2014/main" id="{A2DDFEE7-D192-48D7-E5D4-3407231EF224}"/>
              </a:ext>
            </a:extLst>
          </p:cNvPr>
          <p:cNvSpPr/>
          <p:nvPr/>
        </p:nvSpPr>
        <p:spPr>
          <a:xfrm>
            <a:off x="3038505" y="3273406"/>
            <a:ext cx="486000" cy="442800"/>
          </a:xfrm>
          <a:custGeom>
            <a:avLst/>
            <a:gdLst/>
            <a:ahLst/>
            <a:cxnLst/>
            <a:rect l="l" t="t" r="r" b="b"/>
            <a:pathLst>
              <a:path w="736600" h="736600">
                <a:moveTo>
                  <a:pt x="0" y="0"/>
                </a:moveTo>
                <a:lnTo>
                  <a:pt x="736600" y="0"/>
                </a:lnTo>
                <a:lnTo>
                  <a:pt x="736600" y="736600"/>
                </a:lnTo>
                <a:lnTo>
                  <a:pt x="0" y="7366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 xmlns:a16="http://schemas.microsoft.com/office/drawing/2014/main" id="{E41E9AAD-9DBB-1327-7F2B-5DDC45C6A286}"/>
              </a:ext>
            </a:extLst>
          </p:cNvPr>
          <p:cNvSpPr/>
          <p:nvPr/>
        </p:nvSpPr>
        <p:spPr>
          <a:xfrm>
            <a:off x="3049766" y="4103223"/>
            <a:ext cx="450000" cy="442800"/>
          </a:xfrm>
          <a:custGeom>
            <a:avLst/>
            <a:gdLst/>
            <a:ahLst/>
            <a:cxnLst/>
            <a:rect l="l" t="t" r="r" b="b"/>
            <a:pathLst>
              <a:path w="736600" h="736600">
                <a:moveTo>
                  <a:pt x="0" y="0"/>
                </a:moveTo>
                <a:lnTo>
                  <a:pt x="736600" y="0"/>
                </a:lnTo>
                <a:lnTo>
                  <a:pt x="736600" y="736600"/>
                </a:lnTo>
                <a:lnTo>
                  <a:pt x="0" y="7366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TextBox 8">
            <a:extLst>
              <a:ext uri="{FF2B5EF4-FFF2-40B4-BE49-F238E27FC236}">
                <a16:creationId xmlns="" xmlns:a16="http://schemas.microsoft.com/office/drawing/2014/main" id="{F262E79A-1220-BCBE-19E4-F69332A93FF4}"/>
              </a:ext>
            </a:extLst>
          </p:cNvPr>
          <p:cNvSpPr txBox="1"/>
          <p:nvPr/>
        </p:nvSpPr>
        <p:spPr>
          <a:xfrm>
            <a:off x="3901165" y="3881465"/>
            <a:ext cx="4846010" cy="538609"/>
          </a:xfrm>
          <a:prstGeom prst="rect">
            <a:avLst/>
          </a:prstGeom>
        </p:spPr>
        <p:txBody>
          <a:bodyPr wrap="square" lIns="0" tIns="0" rIns="0" bIns="0" rtlCol="0" anchor="t">
            <a:spAutoFit/>
          </a:bodyPr>
          <a:lstStyle/>
          <a:p>
            <a:pPr>
              <a:lnSpc>
                <a:spcPts val="4199"/>
              </a:lnSpc>
            </a:pPr>
            <a:r>
              <a:rPr lang="en-US" b="1" dirty="0" err="1">
                <a:solidFill>
                  <a:srgbClr val="FF0000"/>
                </a:solidFill>
                <a:latin typeface="+mj-lt"/>
              </a:rPr>
              <a:t>Lexicomp</a:t>
            </a:r>
            <a:r>
              <a:rPr lang="en-US" b="1" dirty="0">
                <a:solidFill>
                  <a:srgbClr val="FF0000"/>
                </a:solidFill>
                <a:latin typeface="+mj-lt"/>
              </a:rPr>
              <a:t> drug Interaction (</a:t>
            </a:r>
            <a:r>
              <a:rPr lang="en-US" b="1" dirty="0" err="1">
                <a:solidFill>
                  <a:srgbClr val="FF0000"/>
                </a:solidFill>
                <a:latin typeface="+mj-lt"/>
              </a:rPr>
              <a:t>UpToDate</a:t>
            </a:r>
            <a:r>
              <a:rPr lang="en-US" b="1" dirty="0">
                <a:solidFill>
                  <a:srgbClr val="2E2E2E"/>
                </a:solidFill>
                <a:latin typeface="+mj-lt"/>
              </a:rPr>
              <a:t>) </a:t>
            </a:r>
          </a:p>
        </p:txBody>
      </p:sp>
      <p:sp>
        <p:nvSpPr>
          <p:cNvPr id="12" name="TextBox 10">
            <a:extLst>
              <a:ext uri="{FF2B5EF4-FFF2-40B4-BE49-F238E27FC236}">
                <a16:creationId xmlns="" xmlns:a16="http://schemas.microsoft.com/office/drawing/2014/main" id="{56F9AA1B-BA00-BCA0-3770-263032E26D77}"/>
              </a:ext>
            </a:extLst>
          </p:cNvPr>
          <p:cNvSpPr txBox="1"/>
          <p:nvPr/>
        </p:nvSpPr>
        <p:spPr>
          <a:xfrm>
            <a:off x="3901165" y="2072375"/>
            <a:ext cx="3769963" cy="462371"/>
          </a:xfrm>
          <a:prstGeom prst="rect">
            <a:avLst/>
          </a:prstGeom>
        </p:spPr>
        <p:txBody>
          <a:bodyPr wrap="square" lIns="0" tIns="0" rIns="0" bIns="0" rtlCol="0" anchor="t">
            <a:spAutoFit/>
          </a:bodyPr>
          <a:lstStyle/>
          <a:p>
            <a:pPr>
              <a:lnSpc>
                <a:spcPts val="4199"/>
              </a:lnSpc>
            </a:pPr>
            <a:r>
              <a:rPr lang="en-US" b="1" dirty="0">
                <a:solidFill>
                  <a:srgbClr val="FF0000"/>
                </a:solidFill>
                <a:latin typeface="+mj-lt"/>
              </a:rPr>
              <a:t>DRUGS</a:t>
            </a:r>
          </a:p>
        </p:txBody>
      </p:sp>
      <p:sp>
        <p:nvSpPr>
          <p:cNvPr id="14" name="TextBox 12">
            <a:extLst>
              <a:ext uri="{FF2B5EF4-FFF2-40B4-BE49-F238E27FC236}">
                <a16:creationId xmlns="" xmlns:a16="http://schemas.microsoft.com/office/drawing/2014/main" id="{5FC21CFD-352C-FB19-14A8-05F27E76B9BB}"/>
              </a:ext>
            </a:extLst>
          </p:cNvPr>
          <p:cNvSpPr txBox="1"/>
          <p:nvPr/>
        </p:nvSpPr>
        <p:spPr>
          <a:xfrm>
            <a:off x="3838418" y="2902800"/>
            <a:ext cx="3692114" cy="462371"/>
          </a:xfrm>
          <a:prstGeom prst="rect">
            <a:avLst/>
          </a:prstGeom>
        </p:spPr>
        <p:txBody>
          <a:bodyPr wrap="square" lIns="0" tIns="0" rIns="0" bIns="0" rtlCol="0" anchor="t">
            <a:spAutoFit/>
          </a:bodyPr>
          <a:lstStyle/>
          <a:p>
            <a:pPr>
              <a:lnSpc>
                <a:spcPts val="4199"/>
              </a:lnSpc>
            </a:pPr>
            <a:r>
              <a:rPr lang="en-US" b="1" dirty="0">
                <a:solidFill>
                  <a:srgbClr val="FF0000"/>
                </a:solidFill>
                <a:latin typeface="+mj-lt"/>
              </a:rPr>
              <a:t>MED</a:t>
            </a:r>
          </a:p>
        </p:txBody>
      </p:sp>
      <p:sp>
        <p:nvSpPr>
          <p:cNvPr id="18" name="Title 1">
            <a:extLst>
              <a:ext uri="{FF2B5EF4-FFF2-40B4-BE49-F238E27FC236}">
                <a16:creationId xmlns="" xmlns:a16="http://schemas.microsoft.com/office/drawing/2014/main" id="{04A2937F-BF0A-B20D-9F52-A009FFC19CFC}"/>
              </a:ext>
            </a:extLst>
          </p:cNvPr>
          <p:cNvSpPr txBox="1">
            <a:spLocks/>
          </p:cNvSpPr>
          <p:nvPr/>
        </p:nvSpPr>
        <p:spPr>
          <a:xfrm>
            <a:off x="3765432" y="2458199"/>
            <a:ext cx="4909142" cy="675786"/>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sz="1800" dirty="0" err="1">
                <a:solidFill>
                  <a:srgbClr val="2E2E2E"/>
                </a:solidFill>
                <a:latin typeface="+mj-lt"/>
              </a:rPr>
              <a:t>Phần</a:t>
            </a:r>
            <a:r>
              <a:rPr lang="en-US" sz="1800" dirty="0">
                <a:solidFill>
                  <a:srgbClr val="2E2E2E"/>
                </a:solidFill>
                <a:latin typeface="+mj-lt"/>
              </a:rPr>
              <a:t> </a:t>
            </a:r>
            <a:r>
              <a:rPr lang="en-US" sz="1800" dirty="0" err="1">
                <a:solidFill>
                  <a:srgbClr val="2E2E2E"/>
                </a:solidFill>
                <a:latin typeface="+mj-lt"/>
              </a:rPr>
              <a:t>mềm</a:t>
            </a:r>
            <a:r>
              <a:rPr lang="en-US" sz="1800" dirty="0">
                <a:solidFill>
                  <a:srgbClr val="2E2E2E"/>
                </a:solidFill>
                <a:latin typeface="+mj-lt"/>
              </a:rPr>
              <a:t> </a:t>
            </a:r>
            <a:r>
              <a:rPr lang="en-US" sz="1800" dirty="0" err="1">
                <a:solidFill>
                  <a:srgbClr val="2E2E2E"/>
                </a:solidFill>
                <a:latin typeface="+mj-lt"/>
              </a:rPr>
              <a:t>tra</a:t>
            </a:r>
            <a:r>
              <a:rPr lang="en-US" sz="1800" dirty="0">
                <a:solidFill>
                  <a:srgbClr val="2E2E2E"/>
                </a:solidFill>
                <a:latin typeface="+mj-lt"/>
              </a:rPr>
              <a:t> </a:t>
            </a:r>
            <a:r>
              <a:rPr lang="en-US" sz="1800" dirty="0" err="1">
                <a:solidFill>
                  <a:srgbClr val="2E2E2E"/>
                </a:solidFill>
                <a:latin typeface="+mj-lt"/>
              </a:rPr>
              <a:t>cứu</a:t>
            </a:r>
            <a:r>
              <a:rPr lang="en-US" sz="1800" dirty="0">
                <a:solidFill>
                  <a:srgbClr val="2E2E2E"/>
                </a:solidFill>
                <a:latin typeface="+mj-lt"/>
              </a:rPr>
              <a:t> </a:t>
            </a:r>
            <a:r>
              <a:rPr lang="en-US" sz="1800" dirty="0" err="1">
                <a:solidFill>
                  <a:srgbClr val="2E2E2E"/>
                </a:solidFill>
                <a:latin typeface="+mj-lt"/>
              </a:rPr>
              <a:t>trực</a:t>
            </a:r>
            <a:r>
              <a:rPr lang="en-US" sz="1800" dirty="0">
                <a:solidFill>
                  <a:srgbClr val="2E2E2E"/>
                </a:solidFill>
                <a:latin typeface="+mj-lt"/>
              </a:rPr>
              <a:t> </a:t>
            </a:r>
            <a:r>
              <a:rPr lang="en-US" sz="1800" dirty="0" err="1">
                <a:solidFill>
                  <a:srgbClr val="2E2E2E"/>
                </a:solidFill>
                <a:latin typeface="+mj-lt"/>
              </a:rPr>
              <a:t>tuyến</a:t>
            </a:r>
            <a:r>
              <a:rPr lang="en-US" sz="1800" dirty="0">
                <a:solidFill>
                  <a:srgbClr val="2E2E2E"/>
                </a:solidFill>
                <a:latin typeface="+mj-lt"/>
              </a:rPr>
              <a:t> Drug Interactions Checker (</a:t>
            </a:r>
            <a:r>
              <a:rPr lang="en-US" sz="1800" dirty="0">
                <a:solidFill>
                  <a:srgbClr val="2E2E2E"/>
                </a:solidFill>
                <a:latin typeface="+mj-lt"/>
                <a:hlinkClick r:id="rId10" tooltip="http://www.drugs.com/"/>
              </a:rPr>
              <a:t>http://www.drugs.com/</a:t>
            </a:r>
            <a:r>
              <a:rPr lang="en-US" sz="1800" dirty="0">
                <a:solidFill>
                  <a:srgbClr val="2E2E2E"/>
                </a:solidFill>
                <a:latin typeface="+mj-lt"/>
              </a:rPr>
              <a:t>),  </a:t>
            </a:r>
          </a:p>
        </p:txBody>
      </p:sp>
      <p:sp>
        <p:nvSpPr>
          <p:cNvPr id="19" name="Title 1">
            <a:extLst>
              <a:ext uri="{FF2B5EF4-FFF2-40B4-BE49-F238E27FC236}">
                <a16:creationId xmlns="" xmlns:a16="http://schemas.microsoft.com/office/drawing/2014/main" id="{A2E7C1DF-BC28-0369-64E1-E3E22AE83DE4}"/>
              </a:ext>
            </a:extLst>
          </p:cNvPr>
          <p:cNvSpPr txBox="1">
            <a:spLocks/>
          </p:cNvSpPr>
          <p:nvPr/>
        </p:nvSpPr>
        <p:spPr>
          <a:xfrm>
            <a:off x="3765432" y="3304532"/>
            <a:ext cx="5120497" cy="675786"/>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sz="1800" dirty="0" err="1">
                <a:solidFill>
                  <a:srgbClr val="2E2E2E"/>
                </a:solidFill>
                <a:latin typeface="+mj-lt"/>
              </a:rPr>
              <a:t>Phần</a:t>
            </a:r>
            <a:r>
              <a:rPr lang="en-US" sz="1800" dirty="0">
                <a:solidFill>
                  <a:srgbClr val="2E2E2E"/>
                </a:solidFill>
                <a:latin typeface="+mj-lt"/>
              </a:rPr>
              <a:t> </a:t>
            </a:r>
            <a:r>
              <a:rPr lang="en-US" sz="1800" dirty="0" err="1">
                <a:solidFill>
                  <a:srgbClr val="2E2E2E"/>
                </a:solidFill>
                <a:latin typeface="+mj-lt"/>
              </a:rPr>
              <a:t>mềm</a:t>
            </a:r>
            <a:r>
              <a:rPr lang="en-US" sz="1800" dirty="0">
                <a:solidFill>
                  <a:srgbClr val="2E2E2E"/>
                </a:solidFill>
                <a:latin typeface="+mj-lt"/>
              </a:rPr>
              <a:t> </a:t>
            </a:r>
            <a:r>
              <a:rPr lang="en-US" sz="1800" dirty="0" err="1">
                <a:solidFill>
                  <a:srgbClr val="2E2E2E"/>
                </a:solidFill>
                <a:latin typeface="+mj-lt"/>
              </a:rPr>
              <a:t>tra</a:t>
            </a:r>
            <a:r>
              <a:rPr lang="en-US" sz="1800" dirty="0">
                <a:solidFill>
                  <a:srgbClr val="2E2E2E"/>
                </a:solidFill>
                <a:latin typeface="+mj-lt"/>
              </a:rPr>
              <a:t> </a:t>
            </a:r>
            <a:r>
              <a:rPr lang="en-US" sz="1800" dirty="0" err="1">
                <a:solidFill>
                  <a:srgbClr val="2E2E2E"/>
                </a:solidFill>
                <a:latin typeface="+mj-lt"/>
              </a:rPr>
              <a:t>cứu</a:t>
            </a:r>
            <a:r>
              <a:rPr lang="en-US" sz="1800" dirty="0">
                <a:solidFill>
                  <a:srgbClr val="2E2E2E"/>
                </a:solidFill>
                <a:latin typeface="+mj-lt"/>
              </a:rPr>
              <a:t> </a:t>
            </a:r>
            <a:r>
              <a:rPr lang="en-US" sz="1800" dirty="0" err="1">
                <a:solidFill>
                  <a:srgbClr val="2E2E2E"/>
                </a:solidFill>
                <a:latin typeface="+mj-lt"/>
              </a:rPr>
              <a:t>trực</a:t>
            </a:r>
            <a:r>
              <a:rPr lang="en-US" sz="1800" dirty="0">
                <a:solidFill>
                  <a:srgbClr val="2E2E2E"/>
                </a:solidFill>
                <a:latin typeface="+mj-lt"/>
              </a:rPr>
              <a:t> </a:t>
            </a:r>
            <a:r>
              <a:rPr lang="en-US" sz="1800" dirty="0" err="1">
                <a:solidFill>
                  <a:srgbClr val="2E2E2E"/>
                </a:solidFill>
                <a:latin typeface="+mj-lt"/>
              </a:rPr>
              <a:t>tuyến</a:t>
            </a:r>
            <a:r>
              <a:rPr lang="en-US" sz="1800" dirty="0">
                <a:solidFill>
                  <a:srgbClr val="2E2E2E"/>
                </a:solidFill>
                <a:latin typeface="+mj-lt"/>
              </a:rPr>
              <a:t> Multi-drug Interaction Checker (http://www.medscape.com/)</a:t>
            </a:r>
          </a:p>
        </p:txBody>
      </p:sp>
      <p:sp>
        <p:nvSpPr>
          <p:cNvPr id="20" name="Title 1">
            <a:extLst>
              <a:ext uri="{FF2B5EF4-FFF2-40B4-BE49-F238E27FC236}">
                <a16:creationId xmlns="" xmlns:a16="http://schemas.microsoft.com/office/drawing/2014/main" id="{2542FE38-DF2E-38C4-4B75-998D6C7FC60A}"/>
              </a:ext>
            </a:extLst>
          </p:cNvPr>
          <p:cNvSpPr txBox="1">
            <a:spLocks/>
          </p:cNvSpPr>
          <p:nvPr/>
        </p:nvSpPr>
        <p:spPr>
          <a:xfrm>
            <a:off x="3787536" y="4262099"/>
            <a:ext cx="5208270" cy="676431"/>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sz="1800" dirty="0" err="1">
                <a:solidFill>
                  <a:srgbClr val="2E2E2E"/>
                </a:solidFill>
              </a:rPr>
              <a:t>Phần</a:t>
            </a:r>
            <a:r>
              <a:rPr lang="en-US" sz="1800" dirty="0">
                <a:solidFill>
                  <a:srgbClr val="2E2E2E"/>
                </a:solidFill>
              </a:rPr>
              <a:t> </a:t>
            </a:r>
            <a:r>
              <a:rPr lang="en-US" sz="1800" dirty="0" err="1">
                <a:solidFill>
                  <a:srgbClr val="2E2E2E"/>
                </a:solidFill>
              </a:rPr>
              <a:t>mềm</a:t>
            </a:r>
            <a:r>
              <a:rPr lang="en-US" sz="1800" dirty="0">
                <a:solidFill>
                  <a:srgbClr val="2E2E2E"/>
                </a:solidFill>
              </a:rPr>
              <a:t> </a:t>
            </a:r>
            <a:r>
              <a:rPr lang="en-US" sz="1800" dirty="0" err="1">
                <a:solidFill>
                  <a:srgbClr val="2E2E2E"/>
                </a:solidFill>
              </a:rPr>
              <a:t>tra</a:t>
            </a:r>
            <a:r>
              <a:rPr lang="en-US" sz="1800" dirty="0">
                <a:solidFill>
                  <a:srgbClr val="2E2E2E"/>
                </a:solidFill>
              </a:rPr>
              <a:t> </a:t>
            </a:r>
            <a:r>
              <a:rPr lang="en-US" sz="1800" dirty="0" err="1">
                <a:solidFill>
                  <a:srgbClr val="2E2E2E"/>
                </a:solidFill>
              </a:rPr>
              <a:t>cứu</a:t>
            </a:r>
            <a:r>
              <a:rPr lang="en-US" sz="1800" dirty="0">
                <a:solidFill>
                  <a:srgbClr val="2E2E2E"/>
                </a:solidFill>
              </a:rPr>
              <a:t> </a:t>
            </a:r>
            <a:r>
              <a:rPr lang="en-US" sz="1800" dirty="0" err="1">
                <a:solidFill>
                  <a:srgbClr val="2E2E2E"/>
                </a:solidFill>
              </a:rPr>
              <a:t>trực</a:t>
            </a:r>
            <a:r>
              <a:rPr lang="en-US" sz="1800" dirty="0">
                <a:solidFill>
                  <a:srgbClr val="2E2E2E"/>
                </a:solidFill>
              </a:rPr>
              <a:t> </a:t>
            </a:r>
            <a:r>
              <a:rPr lang="en-US" sz="1800" dirty="0" err="1">
                <a:solidFill>
                  <a:srgbClr val="2E2E2E"/>
                </a:solidFill>
              </a:rPr>
              <a:t>tuyến</a:t>
            </a:r>
            <a:r>
              <a:rPr lang="en-US" sz="1800" dirty="0">
                <a:solidFill>
                  <a:srgbClr val="2E2E2E"/>
                </a:solidFill>
              </a:rPr>
              <a:t>  </a:t>
            </a:r>
            <a:r>
              <a:rPr lang="en-US" sz="1800" dirty="0" err="1">
                <a:solidFill>
                  <a:srgbClr val="2E2E2E"/>
                </a:solidFill>
              </a:rPr>
              <a:t>Lexicomp</a:t>
            </a:r>
            <a:r>
              <a:rPr lang="en-US" sz="1800" dirty="0">
                <a:solidFill>
                  <a:srgbClr val="2E2E2E"/>
                </a:solidFill>
              </a:rPr>
              <a:t> drug Interaction – (</a:t>
            </a:r>
            <a:r>
              <a:rPr lang="en-US" sz="1800" u="sng" dirty="0">
                <a:solidFill>
                  <a:schemeClr val="tx1"/>
                </a:solidFill>
                <a:effectLst/>
                <a:ea typeface="Times New Roman" panose="02020603050405020304" pitchFamily="18" charset="0"/>
                <a:cs typeface="Times New Roman" panose="02020603050405020304" pitchFamily="18" charset="0"/>
              </a:rPr>
              <a:t>http://</a:t>
            </a:r>
            <a:r>
              <a:rPr lang="en-US" sz="1800" dirty="0">
                <a:solidFill>
                  <a:schemeClr val="tx1"/>
                </a:solidFill>
              </a:rPr>
              <a:t>uptodate.com/)</a:t>
            </a:r>
          </a:p>
        </p:txBody>
      </p:sp>
    </p:spTree>
    <p:extLst>
      <p:ext uri="{BB962C8B-B14F-4D97-AF65-F5344CB8AC3E}">
        <p14:creationId xmlns:p14="http://schemas.microsoft.com/office/powerpoint/2010/main" val="2757252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1059582"/>
          </a:xfrm>
          <a:solidFill>
            <a:srgbClr val="99FF33"/>
          </a:solidFill>
        </p:spPr>
        <p:txBody>
          <a:bodyPr/>
          <a:lstStyle/>
          <a:p>
            <a:r>
              <a:rPr lang="en-US" sz="2800" dirty="0" err="1" smtClean="0">
                <a:solidFill>
                  <a:srgbClr val="0000FF"/>
                </a:solidFill>
              </a:rPr>
              <a:t>Cách</a:t>
            </a:r>
            <a:r>
              <a:rPr lang="en-US" sz="2800" dirty="0" smtClean="0">
                <a:solidFill>
                  <a:srgbClr val="0000FF"/>
                </a:solidFill>
              </a:rPr>
              <a:t> </a:t>
            </a:r>
            <a:r>
              <a:rPr lang="en-US" sz="2800" dirty="0" err="1" smtClean="0">
                <a:solidFill>
                  <a:srgbClr val="0000FF"/>
                </a:solidFill>
              </a:rPr>
              <a:t>tra</a:t>
            </a:r>
            <a:r>
              <a:rPr lang="en-US" sz="2800" dirty="0" smtClean="0">
                <a:solidFill>
                  <a:srgbClr val="0000FF"/>
                </a:solidFill>
              </a:rPr>
              <a:t> </a:t>
            </a:r>
            <a:r>
              <a:rPr lang="en-US" sz="2800" dirty="0" err="1" smtClean="0">
                <a:solidFill>
                  <a:srgbClr val="0000FF"/>
                </a:solidFill>
              </a:rPr>
              <a:t>cứu</a:t>
            </a:r>
            <a:r>
              <a:rPr lang="en-US" sz="2800" dirty="0" smtClean="0">
                <a:solidFill>
                  <a:srgbClr val="0000FF"/>
                </a:solidFill>
              </a:rPr>
              <a:t> </a:t>
            </a:r>
            <a:r>
              <a:rPr lang="en-US" sz="2800" dirty="0" err="1" smtClean="0">
                <a:solidFill>
                  <a:srgbClr val="0000FF"/>
                </a:solidFill>
              </a:rPr>
              <a:t>phần</a:t>
            </a:r>
            <a:r>
              <a:rPr lang="en-US" sz="2800" dirty="0" smtClean="0">
                <a:solidFill>
                  <a:srgbClr val="0000FF"/>
                </a:solidFill>
              </a:rPr>
              <a:t> </a:t>
            </a:r>
            <a:r>
              <a:rPr lang="en-US" sz="2800" dirty="0" err="1" smtClean="0">
                <a:solidFill>
                  <a:srgbClr val="0000FF"/>
                </a:solidFill>
              </a:rPr>
              <a:t>mềm</a:t>
            </a:r>
            <a:r>
              <a:rPr lang="en-US" sz="2800" dirty="0" smtClean="0">
                <a:solidFill>
                  <a:srgbClr val="0000FF"/>
                </a:solidFill>
              </a:rPr>
              <a:t>:</a:t>
            </a:r>
            <a:br>
              <a:rPr lang="en-US" sz="2800" dirty="0" smtClean="0">
                <a:solidFill>
                  <a:srgbClr val="0000FF"/>
                </a:solidFill>
              </a:rPr>
            </a:br>
            <a:r>
              <a:rPr lang="en-US" sz="2800" dirty="0" smtClean="0">
                <a:solidFill>
                  <a:srgbClr val="0000FF"/>
                </a:solidFill>
              </a:rPr>
              <a:t>Drug </a:t>
            </a:r>
            <a:r>
              <a:rPr lang="en-US" sz="2800" dirty="0">
                <a:solidFill>
                  <a:srgbClr val="0000FF"/>
                </a:solidFill>
              </a:rPr>
              <a:t>Interactions Checker (http://</a:t>
            </a:r>
            <a:r>
              <a:rPr lang="en-US" sz="2800" dirty="0" smtClean="0">
                <a:solidFill>
                  <a:srgbClr val="0000FF"/>
                </a:solidFill>
              </a:rPr>
              <a:t>www.drugs.com)</a:t>
            </a:r>
            <a:r>
              <a:rPr lang="en-US" dirty="0" smtClean="0">
                <a:solidFill>
                  <a:srgbClr val="0000FF"/>
                </a:solidFill>
              </a:rPr>
              <a:t>  </a:t>
            </a:r>
            <a:endParaRPr lang="en-US" dirty="0">
              <a:solidFill>
                <a:srgbClr val="0000FF"/>
              </a:solidFill>
            </a:endParaRPr>
          </a:p>
        </p:txBody>
      </p:sp>
      <p:pic>
        <p:nvPicPr>
          <p:cNvPr id="3" name="Image 257"/>
          <p:cNvPicPr/>
          <p:nvPr/>
        </p:nvPicPr>
        <p:blipFill>
          <a:blip r:embed="rId2" cstate="print"/>
          <a:stretch>
            <a:fillRect/>
          </a:stretch>
        </p:blipFill>
        <p:spPr>
          <a:xfrm>
            <a:off x="249031" y="1707654"/>
            <a:ext cx="1967230" cy="1937385"/>
          </a:xfrm>
          <a:prstGeom prst="rect">
            <a:avLst/>
          </a:prstGeom>
        </p:spPr>
      </p:pic>
      <p:sp>
        <p:nvSpPr>
          <p:cNvPr id="4" name="Rectangle 3"/>
          <p:cNvSpPr/>
          <p:nvPr/>
        </p:nvSpPr>
        <p:spPr>
          <a:xfrm>
            <a:off x="2216261" y="1419622"/>
            <a:ext cx="6997258" cy="3170099"/>
          </a:xfrm>
          <a:prstGeom prst="rect">
            <a:avLst/>
          </a:prstGeom>
        </p:spPr>
        <p:txBody>
          <a:bodyPr wrap="square">
            <a:spAutoFit/>
          </a:bodyPr>
          <a:lstStyle/>
          <a:p>
            <a:r>
              <a:rPr lang="en-US" sz="2000" dirty="0" smtClean="0"/>
              <a:t>	</a:t>
            </a:r>
            <a:r>
              <a:rPr lang="en-US" sz="2000" dirty="0" err="1" smtClean="0"/>
              <a:t>Phần</a:t>
            </a:r>
            <a:r>
              <a:rPr lang="en-US" sz="2000" dirty="0" smtClean="0"/>
              <a:t> </a:t>
            </a:r>
            <a:r>
              <a:rPr lang="en-US" sz="2000" dirty="0" err="1"/>
              <a:t>mềm</a:t>
            </a:r>
            <a:r>
              <a:rPr lang="en-US" sz="2000" dirty="0"/>
              <a:t> </a:t>
            </a:r>
            <a:r>
              <a:rPr lang="en-US" sz="2000" dirty="0" err="1"/>
              <a:t>tra</a:t>
            </a:r>
            <a:r>
              <a:rPr lang="en-US" sz="2000" dirty="0"/>
              <a:t> </a:t>
            </a:r>
            <a:r>
              <a:rPr lang="en-US" sz="2000" dirty="0" err="1"/>
              <a:t>cứu</a:t>
            </a:r>
            <a:r>
              <a:rPr lang="en-US" sz="2000" dirty="0"/>
              <a:t> </a:t>
            </a:r>
            <a:r>
              <a:rPr lang="en-US" sz="2000" dirty="0" err="1"/>
              <a:t>trực</a:t>
            </a:r>
            <a:r>
              <a:rPr lang="en-US" sz="2000" dirty="0"/>
              <a:t> </a:t>
            </a:r>
            <a:r>
              <a:rPr lang="en-US" sz="2000" dirty="0" err="1"/>
              <a:t>tuyến</a:t>
            </a:r>
            <a:r>
              <a:rPr lang="en-US" sz="2000" dirty="0"/>
              <a:t> </a:t>
            </a:r>
            <a:r>
              <a:rPr lang="en-US" sz="2000" dirty="0" smtClean="0"/>
              <a:t> </a:t>
            </a:r>
            <a:r>
              <a:rPr lang="en-US" sz="2000" dirty="0" err="1" smtClean="0"/>
              <a:t>được</a:t>
            </a:r>
            <a:r>
              <a:rPr lang="en-US" sz="2000" dirty="0" smtClean="0"/>
              <a:t> </a:t>
            </a:r>
            <a:r>
              <a:rPr lang="en-US" sz="2000" dirty="0" err="1" smtClean="0"/>
              <a:t>cung</a:t>
            </a:r>
            <a:r>
              <a:rPr lang="en-US" sz="2000" dirty="0" smtClean="0"/>
              <a:t> </a:t>
            </a:r>
            <a:r>
              <a:rPr lang="en-US" sz="2000" dirty="0" err="1"/>
              <a:t>cấp</a:t>
            </a:r>
            <a:r>
              <a:rPr lang="en-US" sz="2000" dirty="0"/>
              <a:t> </a:t>
            </a:r>
            <a:r>
              <a:rPr lang="en-US" sz="2000" dirty="0" err="1"/>
              <a:t>miễn</a:t>
            </a:r>
            <a:r>
              <a:rPr lang="en-US" sz="2000" dirty="0"/>
              <a:t> </a:t>
            </a:r>
            <a:r>
              <a:rPr lang="en-US" sz="2000" dirty="0" err="1"/>
              <a:t>phí</a:t>
            </a:r>
            <a:r>
              <a:rPr lang="en-US" sz="2000" dirty="0"/>
              <a:t> </a:t>
            </a:r>
            <a:r>
              <a:rPr lang="en-US" sz="2000" dirty="0" err="1"/>
              <a:t>bởi</a:t>
            </a:r>
            <a:r>
              <a:rPr lang="en-US" sz="2000" dirty="0"/>
              <a:t> </a:t>
            </a:r>
            <a:r>
              <a:rPr lang="en-US" sz="2000" dirty="0" err="1"/>
              <a:t>Drugsite</a:t>
            </a:r>
            <a:r>
              <a:rPr lang="en-US" sz="2000" dirty="0"/>
              <a:t> Trust/New Zealand. </a:t>
            </a:r>
            <a:r>
              <a:rPr lang="en-US" sz="2000" dirty="0" err="1"/>
              <a:t>Phần</a:t>
            </a:r>
            <a:r>
              <a:rPr lang="en-US" sz="2000" dirty="0"/>
              <a:t> </a:t>
            </a:r>
            <a:r>
              <a:rPr lang="en-US" sz="2000" dirty="0" err="1"/>
              <a:t>mềm</a:t>
            </a:r>
            <a:r>
              <a:rPr lang="en-US" sz="2000" dirty="0"/>
              <a:t> </a:t>
            </a:r>
            <a:r>
              <a:rPr lang="en-US" sz="2000" dirty="0" err="1" smtClean="0"/>
              <a:t>này</a:t>
            </a:r>
            <a:r>
              <a:rPr lang="en-US" sz="2000" dirty="0" smtClean="0"/>
              <a:t> </a:t>
            </a:r>
            <a:r>
              <a:rPr lang="en-US" sz="2000" dirty="0" err="1"/>
              <a:t>cung</a:t>
            </a:r>
            <a:r>
              <a:rPr lang="en-US" sz="2000" dirty="0"/>
              <a:t> </a:t>
            </a:r>
            <a:r>
              <a:rPr lang="en-US" sz="2000" dirty="0" smtClean="0"/>
              <a:t>   </a:t>
            </a:r>
            <a:r>
              <a:rPr lang="en-US" sz="2000" dirty="0" err="1" smtClean="0"/>
              <a:t>cấp</a:t>
            </a:r>
            <a:r>
              <a:rPr lang="en-US" sz="2000" dirty="0" smtClean="0"/>
              <a:t> </a:t>
            </a:r>
            <a:r>
              <a:rPr lang="en-US" sz="2000" dirty="0" err="1" smtClean="0"/>
              <a:t>các</a:t>
            </a:r>
            <a:r>
              <a:rPr lang="en-US" sz="2000" dirty="0"/>
              <a:t> </a:t>
            </a:r>
            <a:r>
              <a:rPr lang="en-US" sz="2000" dirty="0" err="1" smtClean="0"/>
              <a:t>thông</a:t>
            </a:r>
            <a:r>
              <a:rPr lang="en-US" sz="2000" dirty="0" smtClean="0"/>
              <a:t> </a:t>
            </a:r>
            <a:r>
              <a:rPr lang="en-US" sz="2000" dirty="0"/>
              <a:t>tin </a:t>
            </a:r>
            <a:r>
              <a:rPr lang="en-US" sz="2000" dirty="0" err="1"/>
              <a:t>về</a:t>
            </a:r>
            <a:r>
              <a:rPr lang="en-US" sz="2000" dirty="0"/>
              <a:t> </a:t>
            </a:r>
            <a:r>
              <a:rPr lang="en-US" sz="2000" dirty="0" err="1"/>
              <a:t>tương</a:t>
            </a:r>
            <a:r>
              <a:rPr lang="en-US" sz="2000" dirty="0"/>
              <a:t> </a:t>
            </a:r>
            <a:r>
              <a:rPr lang="en-US" sz="2000" dirty="0" err="1"/>
              <a:t>tác</a:t>
            </a:r>
            <a:r>
              <a:rPr lang="en-US" sz="2000" dirty="0"/>
              <a:t> </a:t>
            </a:r>
            <a:r>
              <a:rPr lang="en-US" sz="2000" dirty="0" err="1"/>
              <a:t>thuốc</a:t>
            </a:r>
            <a:r>
              <a:rPr lang="en-US" sz="2000" dirty="0"/>
              <a:t> - </a:t>
            </a:r>
            <a:r>
              <a:rPr lang="en-US" sz="2000" dirty="0" err="1"/>
              <a:t>thuốc</a:t>
            </a:r>
            <a:r>
              <a:rPr lang="en-US" sz="2000" dirty="0"/>
              <a:t>, </a:t>
            </a:r>
            <a:r>
              <a:rPr lang="en-US" sz="2000" dirty="0" err="1"/>
              <a:t>thuốc</a:t>
            </a:r>
            <a:r>
              <a:rPr lang="en-US" sz="2000" dirty="0"/>
              <a:t> - </a:t>
            </a:r>
            <a:r>
              <a:rPr lang="en-US" sz="2000" dirty="0" err="1"/>
              <a:t>thức</a:t>
            </a:r>
            <a:r>
              <a:rPr lang="en-US" sz="2000" dirty="0"/>
              <a:t> </a:t>
            </a:r>
            <a:r>
              <a:rPr lang="en-US" sz="2000" dirty="0" err="1" smtClean="0"/>
              <a:t>ăn</a:t>
            </a:r>
            <a:endParaRPr lang="en-US" sz="2000" dirty="0" smtClean="0"/>
          </a:p>
          <a:p>
            <a:endParaRPr lang="en-US" sz="2000" dirty="0"/>
          </a:p>
          <a:p>
            <a:r>
              <a:rPr lang="en-US" sz="2000" dirty="0" smtClean="0"/>
              <a:t> </a:t>
            </a:r>
            <a:r>
              <a:rPr lang="en-US" sz="2000" dirty="0"/>
              <a:t>	</a:t>
            </a:r>
            <a:r>
              <a:rPr lang="en-US" sz="2000" dirty="0" err="1" smtClean="0"/>
              <a:t>Công</a:t>
            </a:r>
            <a:r>
              <a:rPr lang="en-US" sz="2000" dirty="0" smtClean="0"/>
              <a:t> </a:t>
            </a:r>
            <a:r>
              <a:rPr lang="en-US" sz="2000" dirty="0" err="1"/>
              <a:t>cụ</a:t>
            </a:r>
            <a:r>
              <a:rPr lang="en-US" sz="2000" dirty="0"/>
              <a:t> Drug </a:t>
            </a:r>
            <a:r>
              <a:rPr lang="en-US" sz="2000" dirty="0" smtClean="0"/>
              <a:t>Interactions </a:t>
            </a:r>
            <a:r>
              <a:rPr lang="en-US" sz="2000" dirty="0"/>
              <a:t>Checker </a:t>
            </a:r>
            <a:r>
              <a:rPr lang="en-US" sz="2000" dirty="0" err="1"/>
              <a:t>cung</a:t>
            </a:r>
            <a:r>
              <a:rPr lang="en-US" sz="2000" dirty="0"/>
              <a:t> </a:t>
            </a:r>
            <a:r>
              <a:rPr lang="en-US" sz="2000" dirty="0" err="1"/>
              <a:t>cấp</a:t>
            </a:r>
            <a:r>
              <a:rPr lang="en-US" sz="2000" dirty="0"/>
              <a:t> </a:t>
            </a:r>
            <a:r>
              <a:rPr lang="en-US" sz="2000" dirty="0" err="1"/>
              <a:t>hai</a:t>
            </a:r>
            <a:r>
              <a:rPr lang="en-US" sz="2000" dirty="0"/>
              <a:t> </a:t>
            </a:r>
            <a:r>
              <a:rPr lang="en-US" sz="2000" dirty="0" smtClean="0"/>
              <a:t>     </a:t>
            </a:r>
            <a:r>
              <a:rPr lang="en-US" sz="2000" dirty="0" err="1" smtClean="0"/>
              <a:t>lựa</a:t>
            </a:r>
            <a:r>
              <a:rPr lang="en-US" sz="2000" dirty="0" smtClean="0"/>
              <a:t> </a:t>
            </a:r>
            <a:r>
              <a:rPr lang="en-US" sz="2000" dirty="0" err="1"/>
              <a:t>chọn</a:t>
            </a:r>
            <a:r>
              <a:rPr lang="en-US" sz="2000" dirty="0"/>
              <a:t> </a:t>
            </a:r>
            <a:r>
              <a:rPr lang="en-US" sz="2000" dirty="0" err="1"/>
              <a:t>kết</a:t>
            </a:r>
            <a:r>
              <a:rPr lang="en-US" sz="2000" dirty="0"/>
              <a:t> </a:t>
            </a:r>
            <a:r>
              <a:rPr lang="en-US" sz="2000" dirty="0" err="1"/>
              <a:t>quả</a:t>
            </a:r>
            <a:r>
              <a:rPr lang="en-US" sz="2000" dirty="0"/>
              <a:t> </a:t>
            </a:r>
            <a:r>
              <a:rPr lang="en-US" sz="2000" dirty="0" err="1"/>
              <a:t>tra</a:t>
            </a:r>
            <a:r>
              <a:rPr lang="en-US" sz="2000" dirty="0"/>
              <a:t> </a:t>
            </a:r>
            <a:r>
              <a:rPr lang="en-US" sz="2000" dirty="0" err="1"/>
              <a:t>cứu</a:t>
            </a:r>
            <a:r>
              <a:rPr lang="en-US" sz="2000" dirty="0"/>
              <a:t> </a:t>
            </a:r>
            <a:r>
              <a:rPr lang="en-US" sz="2000" dirty="0" err="1"/>
              <a:t>dành</a:t>
            </a:r>
            <a:r>
              <a:rPr lang="en-US" sz="2000" dirty="0"/>
              <a:t> </a:t>
            </a:r>
            <a:r>
              <a:rPr lang="en-US" sz="2000" dirty="0" err="1" smtClean="0"/>
              <a:t>cho</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a:t>hoặc</a:t>
            </a:r>
            <a:r>
              <a:rPr lang="en-US" sz="2000" dirty="0"/>
              <a:t> </a:t>
            </a:r>
            <a:r>
              <a:rPr lang="en-US" sz="2000" dirty="0" err="1"/>
              <a:t>dành</a:t>
            </a:r>
            <a:r>
              <a:rPr lang="en-US" sz="2000" dirty="0"/>
              <a:t> </a:t>
            </a:r>
            <a:endParaRPr lang="en-US" sz="2000" dirty="0" smtClean="0"/>
          </a:p>
          <a:p>
            <a:r>
              <a:rPr lang="en-US" sz="2000" dirty="0" err="1" smtClean="0"/>
              <a:t>cho</a:t>
            </a:r>
            <a:r>
              <a:rPr lang="en-US" sz="2000" dirty="0" smtClean="0"/>
              <a:t> </a:t>
            </a:r>
            <a:r>
              <a:rPr lang="en-US" sz="2000" dirty="0" err="1"/>
              <a:t>cán</a:t>
            </a:r>
            <a:r>
              <a:rPr lang="en-US" sz="2000" dirty="0"/>
              <a:t> </a:t>
            </a:r>
            <a:r>
              <a:rPr lang="en-US" sz="2000" dirty="0" err="1"/>
              <a:t>bộ</a:t>
            </a:r>
            <a:r>
              <a:rPr lang="en-US" sz="2000" dirty="0"/>
              <a:t> y </a:t>
            </a:r>
            <a:r>
              <a:rPr lang="en-US" sz="2000" dirty="0" err="1"/>
              <a:t>tế</a:t>
            </a:r>
            <a:r>
              <a:rPr lang="en-US" sz="2000" dirty="0"/>
              <a:t>. </a:t>
            </a:r>
            <a:r>
              <a:rPr lang="en-US" sz="2000" dirty="0" err="1"/>
              <a:t>Đối</a:t>
            </a:r>
            <a:r>
              <a:rPr lang="en-US" sz="2000" dirty="0"/>
              <a:t> </a:t>
            </a:r>
            <a:r>
              <a:rPr lang="en-US" sz="2000" dirty="0" err="1"/>
              <a:t>với</a:t>
            </a:r>
            <a:r>
              <a:rPr lang="en-US" sz="2000" dirty="0"/>
              <a:t> </a:t>
            </a:r>
            <a:r>
              <a:rPr lang="en-US" sz="2000" dirty="0" err="1"/>
              <a:t>phần</a:t>
            </a:r>
            <a:r>
              <a:rPr lang="en-US" sz="2000" dirty="0"/>
              <a:t> </a:t>
            </a:r>
            <a:r>
              <a:rPr lang="en-US" sz="2000" dirty="0" err="1"/>
              <a:t>dành</a:t>
            </a:r>
            <a:r>
              <a:rPr lang="en-US" sz="2000" dirty="0"/>
              <a:t> </a:t>
            </a:r>
            <a:r>
              <a:rPr lang="en-US" sz="2000" dirty="0" err="1"/>
              <a:t>cho</a:t>
            </a:r>
            <a:r>
              <a:rPr lang="en-US" sz="2000" dirty="0"/>
              <a:t> </a:t>
            </a:r>
            <a:r>
              <a:rPr lang="en-US" sz="2000" dirty="0" err="1"/>
              <a:t>cán</a:t>
            </a:r>
            <a:r>
              <a:rPr lang="en-US" sz="2000" dirty="0"/>
              <a:t> </a:t>
            </a:r>
            <a:r>
              <a:rPr lang="en-US" sz="2000" dirty="0" err="1"/>
              <a:t>bộ</a:t>
            </a:r>
            <a:r>
              <a:rPr lang="en-US" sz="2000" dirty="0"/>
              <a:t> y </a:t>
            </a:r>
            <a:r>
              <a:rPr lang="en-US" sz="2000" dirty="0" err="1" smtClean="0"/>
              <a:t>tế</a:t>
            </a:r>
            <a:r>
              <a:rPr lang="en-US" sz="2000" dirty="0"/>
              <a:t>, </a:t>
            </a:r>
            <a:r>
              <a:rPr lang="en-US" sz="2000" dirty="0" err="1"/>
              <a:t>kết</a:t>
            </a:r>
            <a:r>
              <a:rPr lang="en-US" sz="2000" dirty="0"/>
              <a:t> </a:t>
            </a:r>
            <a:r>
              <a:rPr lang="en-US" sz="2000" dirty="0" err="1"/>
              <a:t>quả</a:t>
            </a:r>
            <a:r>
              <a:rPr lang="en-US" sz="2000" dirty="0"/>
              <a:t> </a:t>
            </a:r>
            <a:r>
              <a:rPr lang="en-US" sz="2000" dirty="0" err="1"/>
              <a:t>tra</a:t>
            </a:r>
            <a:r>
              <a:rPr lang="en-US" sz="2000" dirty="0"/>
              <a:t> </a:t>
            </a:r>
            <a:r>
              <a:rPr lang="en-US" sz="2000" dirty="0" err="1"/>
              <a:t>cứu</a:t>
            </a:r>
            <a:r>
              <a:rPr lang="en-US" sz="2000" dirty="0"/>
              <a:t> </a:t>
            </a:r>
            <a:r>
              <a:rPr lang="en-US" sz="2000" dirty="0" err="1"/>
              <a:t>cho</a:t>
            </a:r>
            <a:r>
              <a:rPr lang="en-US" sz="2000" dirty="0"/>
              <a:t> </a:t>
            </a:r>
            <a:r>
              <a:rPr lang="en-US" sz="2000" dirty="0" err="1"/>
              <a:t>biết</a:t>
            </a:r>
            <a:r>
              <a:rPr lang="en-US" sz="2000" dirty="0"/>
              <a:t> </a:t>
            </a:r>
            <a:r>
              <a:rPr lang="en-US" sz="2000" dirty="0" err="1"/>
              <a:t>các</a:t>
            </a:r>
            <a:r>
              <a:rPr lang="en-US" sz="2000" dirty="0"/>
              <a:t> </a:t>
            </a:r>
            <a:r>
              <a:rPr lang="en-US" sz="2000" dirty="0" err="1"/>
              <a:t>thông</a:t>
            </a:r>
            <a:r>
              <a:rPr lang="en-US" sz="2000" dirty="0"/>
              <a:t> tin </a:t>
            </a:r>
            <a:r>
              <a:rPr lang="en-US" sz="2000" dirty="0" err="1"/>
              <a:t>tóm</a:t>
            </a:r>
            <a:r>
              <a:rPr lang="en-US" sz="2000" dirty="0"/>
              <a:t> </a:t>
            </a:r>
            <a:r>
              <a:rPr lang="en-US" sz="2000" dirty="0" err="1"/>
              <a:t>tắt</a:t>
            </a:r>
            <a:r>
              <a:rPr lang="en-US" sz="2000" dirty="0"/>
              <a:t> </a:t>
            </a:r>
            <a:r>
              <a:rPr lang="en-US" sz="2000" dirty="0" err="1"/>
              <a:t>về</a:t>
            </a:r>
            <a:r>
              <a:rPr lang="en-US" sz="2000" dirty="0"/>
              <a:t> </a:t>
            </a:r>
            <a:r>
              <a:rPr lang="en-US" sz="2000" dirty="0" err="1"/>
              <a:t>mức</a:t>
            </a:r>
            <a:r>
              <a:rPr lang="en-US" sz="2000" dirty="0"/>
              <a:t> </a:t>
            </a:r>
            <a:r>
              <a:rPr lang="en-US" sz="2000" dirty="0" err="1"/>
              <a:t>độ</a:t>
            </a:r>
            <a:r>
              <a:rPr lang="en-US" sz="2000" dirty="0"/>
              <a:t> </a:t>
            </a:r>
            <a:r>
              <a:rPr lang="en-US" sz="2000" dirty="0" err="1"/>
              <a:t>nặng</a:t>
            </a:r>
            <a:r>
              <a:rPr lang="en-US" sz="2000" dirty="0"/>
              <a:t> </a:t>
            </a:r>
            <a:r>
              <a:rPr lang="en-US" sz="2000" dirty="0" err="1" smtClean="0"/>
              <a:t>của</a:t>
            </a:r>
            <a:r>
              <a:rPr lang="en-US" sz="2000" dirty="0"/>
              <a:t> </a:t>
            </a:r>
            <a:r>
              <a:rPr lang="en-US" sz="2000" dirty="0" smtClean="0"/>
              <a:t>   </a:t>
            </a:r>
            <a:r>
              <a:rPr lang="en-US" sz="2000" dirty="0" err="1" smtClean="0"/>
              <a:t>tương</a:t>
            </a:r>
            <a:r>
              <a:rPr lang="en-US" sz="2000" dirty="0" smtClean="0"/>
              <a:t> </a:t>
            </a:r>
            <a:r>
              <a:rPr lang="en-US" sz="2000" dirty="0" err="1"/>
              <a:t>tác</a:t>
            </a:r>
            <a:r>
              <a:rPr lang="en-US" sz="2000" dirty="0"/>
              <a:t> (</a:t>
            </a:r>
            <a:r>
              <a:rPr lang="en-US" sz="2000" dirty="0" err="1"/>
              <a:t>nghiêm</a:t>
            </a:r>
            <a:r>
              <a:rPr lang="en-US" sz="2000" dirty="0"/>
              <a:t> </a:t>
            </a:r>
            <a:r>
              <a:rPr lang="en-US" sz="2000" dirty="0" err="1"/>
              <a:t>trọng</a:t>
            </a:r>
            <a:r>
              <a:rPr lang="en-US" sz="2000" dirty="0"/>
              <a:t>, </a:t>
            </a:r>
            <a:r>
              <a:rPr lang="en-US" sz="2000" dirty="0" err="1"/>
              <a:t>trung</a:t>
            </a:r>
            <a:r>
              <a:rPr lang="en-US" sz="2000" dirty="0"/>
              <a:t> </a:t>
            </a:r>
            <a:r>
              <a:rPr lang="en-US" sz="2000" dirty="0" err="1"/>
              <a:t>bình</a:t>
            </a:r>
            <a:r>
              <a:rPr lang="en-US" sz="2000" dirty="0"/>
              <a:t>, </a:t>
            </a:r>
            <a:r>
              <a:rPr lang="en-US" sz="2000" dirty="0" err="1"/>
              <a:t>nhẹ</a:t>
            </a:r>
            <a:r>
              <a:rPr lang="en-US" sz="2000" dirty="0"/>
              <a:t>), </a:t>
            </a:r>
            <a:r>
              <a:rPr lang="en-US" sz="2000" dirty="0" err="1"/>
              <a:t>cơ</a:t>
            </a:r>
            <a:r>
              <a:rPr lang="en-US" sz="2000" dirty="0"/>
              <a:t> </a:t>
            </a:r>
            <a:r>
              <a:rPr lang="en-US" sz="2000" dirty="0" err="1"/>
              <a:t>chế</a:t>
            </a:r>
            <a:r>
              <a:rPr lang="en-US" sz="2000" dirty="0"/>
              <a:t> </a:t>
            </a:r>
            <a:r>
              <a:rPr lang="en-US" sz="2000" dirty="0" err="1"/>
              <a:t>tương</a:t>
            </a:r>
            <a:r>
              <a:rPr lang="en-US" sz="2000" dirty="0"/>
              <a:t> </a:t>
            </a:r>
            <a:r>
              <a:rPr lang="en-US" sz="2000" dirty="0" err="1"/>
              <a:t>tác</a:t>
            </a:r>
            <a:r>
              <a:rPr lang="en-US" sz="2000" dirty="0"/>
              <a:t>, </a:t>
            </a:r>
            <a:r>
              <a:rPr lang="en-US" sz="2000" dirty="0" smtClean="0"/>
              <a:t>  </a:t>
            </a:r>
            <a:r>
              <a:rPr lang="en-US" sz="2000" dirty="0" err="1" smtClean="0"/>
              <a:t>hướng</a:t>
            </a:r>
            <a:r>
              <a:rPr lang="en-US" sz="2000" dirty="0" smtClean="0"/>
              <a:t> </a:t>
            </a:r>
            <a:r>
              <a:rPr lang="en-US" sz="2000" dirty="0" err="1"/>
              <a:t>dẫn</a:t>
            </a:r>
            <a:r>
              <a:rPr lang="en-US" sz="2000" dirty="0"/>
              <a:t> </a:t>
            </a:r>
            <a:r>
              <a:rPr lang="en-US" sz="2000" dirty="0" err="1"/>
              <a:t>xử</a:t>
            </a:r>
            <a:r>
              <a:rPr lang="en-US" sz="2000" dirty="0"/>
              <a:t> </a:t>
            </a:r>
            <a:r>
              <a:rPr lang="en-US" sz="2000" dirty="0" err="1"/>
              <a:t>trí</a:t>
            </a:r>
            <a:r>
              <a:rPr lang="en-US" sz="2000" dirty="0"/>
              <a:t> </a:t>
            </a:r>
            <a:r>
              <a:rPr lang="en-US" sz="2000" dirty="0" err="1"/>
              <a:t>và</a:t>
            </a:r>
            <a:r>
              <a:rPr lang="en-US" sz="2000" dirty="0"/>
              <a:t> </a:t>
            </a:r>
            <a:r>
              <a:rPr lang="en-US" sz="2000" dirty="0" err="1"/>
              <a:t>các</a:t>
            </a:r>
            <a:r>
              <a:rPr lang="en-US" sz="2000" dirty="0"/>
              <a:t> </a:t>
            </a:r>
            <a:r>
              <a:rPr lang="en-US" sz="2000" dirty="0" err="1"/>
              <a:t>tài</a:t>
            </a:r>
            <a:r>
              <a:rPr lang="en-US" sz="2000" dirty="0"/>
              <a:t> </a:t>
            </a:r>
            <a:r>
              <a:rPr lang="en-US" sz="2000" dirty="0" err="1"/>
              <a:t>liệu</a:t>
            </a:r>
            <a:r>
              <a:rPr lang="en-US" sz="2000" dirty="0"/>
              <a:t> </a:t>
            </a:r>
            <a:r>
              <a:rPr lang="en-US" sz="2000" dirty="0" err="1"/>
              <a:t>tham</a:t>
            </a:r>
            <a:r>
              <a:rPr lang="en-US" sz="2000" dirty="0"/>
              <a:t> </a:t>
            </a:r>
            <a:r>
              <a:rPr lang="en-US" sz="2000" dirty="0" err="1"/>
              <a:t>khảo</a:t>
            </a:r>
            <a:r>
              <a:rPr lang="en-US" sz="2000" dirty="0"/>
              <a:t>.</a:t>
            </a:r>
          </a:p>
        </p:txBody>
      </p:sp>
      <p:sp>
        <p:nvSpPr>
          <p:cNvPr id="6" name="Quad Arrow Callout 5"/>
          <p:cNvSpPr/>
          <p:nvPr/>
        </p:nvSpPr>
        <p:spPr>
          <a:xfrm>
            <a:off x="2483768" y="1419622"/>
            <a:ext cx="576064" cy="432048"/>
          </a:xfrm>
          <a:prstGeom prst="quadArrow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Quad Arrow Callout 7"/>
          <p:cNvSpPr/>
          <p:nvPr/>
        </p:nvSpPr>
        <p:spPr>
          <a:xfrm>
            <a:off x="2482551" y="2612481"/>
            <a:ext cx="576064" cy="432048"/>
          </a:xfrm>
          <a:prstGeom prst="quadArrow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799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4BD2F745-D8BD-41D1-A481-11CC03BE25AD}"/>
              </a:ext>
            </a:extLst>
          </p:cNvPr>
          <p:cNvSpPr txBox="1">
            <a:spLocks/>
          </p:cNvSpPr>
          <p:nvPr/>
        </p:nvSpPr>
        <p:spPr>
          <a:xfrm>
            <a:off x="148001" y="1638061"/>
            <a:ext cx="9146275" cy="605408"/>
          </a:xfrm>
          <a:prstGeom prst="rect">
            <a:avLst/>
          </a:prstGeom>
          <a:blipFill>
            <a:blip r:embed="rId3">
              <a:alphaModFix amt="6000"/>
            </a:blip>
            <a:tile tx="0" ty="0" sx="100000" sy="100000" flip="none" algn="tl"/>
          </a:blip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ctr"/>
            <a:r>
              <a:rPr lang="en-US" b="1" dirty="0" smtClean="0">
                <a:solidFill>
                  <a:srgbClr val="2A81C6"/>
                </a:solidFill>
                <a:latin typeface="Arial" panose="020B0604020202020204" pitchFamily="34" charset="0"/>
                <a:cs typeface="Arial" panose="020B0604020202020204" pitchFamily="34" charset="0"/>
              </a:rPr>
              <a:t>HƯỚNG DẪN TRA CỨU TƯƠNG TÁC THUỐC</a:t>
            </a:r>
            <a:endParaRPr lang="en-US" b="1" dirty="0">
              <a:solidFill>
                <a:srgbClr val="2A81C6"/>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30A8C9A0-A8A2-42FC-B952-90AFB2117192}"/>
              </a:ext>
            </a:extLst>
          </p:cNvPr>
          <p:cNvSpPr txBox="1"/>
          <p:nvPr/>
        </p:nvSpPr>
        <p:spPr>
          <a:xfrm>
            <a:off x="179511" y="123478"/>
            <a:ext cx="9144000" cy="830997"/>
          </a:xfrm>
          <a:prstGeom prst="rect">
            <a:avLst/>
          </a:prstGeom>
          <a:noFill/>
        </p:spPr>
        <p:txBody>
          <a:bodyPr wrap="square" rtlCol="0">
            <a:spAutoFit/>
          </a:bodyPr>
          <a:lstStyle/>
          <a:p>
            <a:pPr algn="ctr"/>
            <a:r>
              <a:rPr lang="en-US" sz="1600" b="1" dirty="0" smtClean="0">
                <a:solidFill>
                  <a:srgbClr val="FF0000"/>
                </a:solidFill>
                <a:latin typeface="Arial" panose="020B0604020202020204" pitchFamily="34" charset="0"/>
                <a:cs typeface="Arial" panose="020B0604020202020204" pitchFamily="34" charset="0"/>
              </a:rPr>
              <a:t>TRUNG TÂM Y TẾ THỊ XÃ HƯƠNG THỦY</a:t>
            </a:r>
            <a:endParaRPr lang="en-US" sz="1600" b="1" dirty="0">
              <a:solidFill>
                <a:srgbClr val="FF0000"/>
              </a:solidFill>
              <a:latin typeface="Arial" panose="020B0604020202020204" pitchFamily="34" charset="0"/>
              <a:cs typeface="Arial" panose="020B0604020202020204" pitchFamily="34" charset="0"/>
            </a:endParaRPr>
          </a:p>
          <a:p>
            <a:pPr algn="ctr"/>
            <a:r>
              <a:rPr lang="en-US" sz="1600" b="1" dirty="0">
                <a:solidFill>
                  <a:srgbClr val="FF0000"/>
                </a:solidFill>
                <a:latin typeface="Arial" panose="020B0604020202020204" pitchFamily="34" charset="0"/>
                <a:cs typeface="Arial" panose="020B0604020202020204" pitchFamily="34" charset="0"/>
              </a:rPr>
              <a:t>  </a:t>
            </a:r>
            <a:r>
              <a:rPr lang="en-US" sz="1600" b="1" dirty="0" smtClean="0">
                <a:solidFill>
                  <a:srgbClr val="FF0000"/>
                </a:solidFill>
                <a:latin typeface="Arial" panose="020B0604020202020204" pitchFamily="34" charset="0"/>
                <a:cs typeface="Arial" panose="020B0604020202020204" pitchFamily="34" charset="0"/>
              </a:rPr>
              <a:t>KHOA DƯỢC- TTB- VTYT</a:t>
            </a:r>
            <a:endParaRPr lang="en-US" sz="1600" b="1" dirty="0">
              <a:solidFill>
                <a:srgbClr val="FF0000"/>
              </a:solidFill>
              <a:latin typeface="Arial" panose="020B0604020202020204" pitchFamily="34" charset="0"/>
              <a:cs typeface="Arial" panose="020B0604020202020204" pitchFamily="34" charset="0"/>
            </a:endParaRPr>
          </a:p>
          <a:p>
            <a:pPr algn="ctr"/>
            <a:r>
              <a:rPr lang="vi-VN" sz="1600" b="1" dirty="0">
                <a:latin typeface="Arial" panose="020B0604020202020204" pitchFamily="34" charset="0"/>
                <a:cs typeface="Arial" panose="020B0604020202020204" pitchFamily="34" charset="0"/>
                <a:sym typeface="Wingdings" panose="05000000000000000000" pitchFamily="2" charset="2"/>
              </a:rPr>
              <a:t>---------    ---------</a:t>
            </a:r>
            <a:endParaRPr lang="vi-VN" sz="16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B7869472-543C-4FFB-8A55-45EA42386AB7}"/>
              </a:ext>
            </a:extLst>
          </p:cNvPr>
          <p:cNvSpPr txBox="1"/>
          <p:nvPr/>
        </p:nvSpPr>
        <p:spPr>
          <a:xfrm>
            <a:off x="4211960" y="2243469"/>
            <a:ext cx="4593756" cy="646331"/>
          </a:xfrm>
          <a:prstGeom prst="rect">
            <a:avLst/>
          </a:prstGeom>
          <a:solidFill>
            <a:srgbClr val="FFFF00"/>
          </a:solidFill>
          <a:ln w="28575">
            <a:solidFill>
              <a:schemeClr val="tx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vi-VN" dirty="0" smtClean="0">
                <a:solidFill>
                  <a:srgbClr val="CC00CC"/>
                </a:solidFill>
                <a:latin typeface="Arial" panose="020B0604020202020204" pitchFamily="34" charset="0"/>
                <a:cs typeface="Arial" panose="020B0604020202020204" pitchFamily="34" charset="0"/>
              </a:rPr>
              <a:t>Tổ chức</a:t>
            </a:r>
            <a:r>
              <a:rPr lang="en-US" dirty="0" smtClean="0">
                <a:solidFill>
                  <a:srgbClr val="CC00CC"/>
                </a:solidFill>
                <a:latin typeface="Arial" panose="020B0604020202020204" pitchFamily="34" charset="0"/>
                <a:cs typeface="Arial" panose="020B0604020202020204" pitchFamily="34" charset="0"/>
              </a:rPr>
              <a:t> </a:t>
            </a:r>
            <a:r>
              <a:rPr lang="en-US" dirty="0" err="1" smtClean="0">
                <a:solidFill>
                  <a:srgbClr val="CC00CC"/>
                </a:solidFill>
                <a:latin typeface="Arial" panose="020B0604020202020204" pitchFamily="34" charset="0"/>
                <a:cs typeface="Arial" panose="020B0604020202020204" pitchFamily="34" charset="0"/>
              </a:rPr>
              <a:t>tập</a:t>
            </a:r>
            <a:r>
              <a:rPr lang="en-US" dirty="0" smtClean="0">
                <a:solidFill>
                  <a:srgbClr val="CC00CC"/>
                </a:solidFill>
                <a:latin typeface="Arial" panose="020B0604020202020204" pitchFamily="34" charset="0"/>
                <a:cs typeface="Arial" panose="020B0604020202020204" pitchFamily="34" charset="0"/>
              </a:rPr>
              <a:t> </a:t>
            </a:r>
            <a:r>
              <a:rPr lang="en-US" dirty="0" err="1" smtClean="0">
                <a:solidFill>
                  <a:srgbClr val="CC00CC"/>
                </a:solidFill>
                <a:latin typeface="Arial" panose="020B0604020202020204" pitchFamily="34" charset="0"/>
                <a:cs typeface="Arial" panose="020B0604020202020204" pitchFamily="34" charset="0"/>
              </a:rPr>
              <a:t>huấn</a:t>
            </a:r>
            <a:r>
              <a:rPr lang="en-US" dirty="0" smtClean="0">
                <a:solidFill>
                  <a:srgbClr val="CC00CC"/>
                </a:solidFill>
                <a:latin typeface="Arial" panose="020B0604020202020204" pitchFamily="34" charset="0"/>
                <a:cs typeface="Arial" panose="020B0604020202020204" pitchFamily="34" charset="0"/>
              </a:rPr>
              <a:t>:</a:t>
            </a:r>
            <a:r>
              <a:rPr lang="vi-VN" dirty="0" smtClean="0">
                <a:solidFill>
                  <a:srgbClr val="CC00CC"/>
                </a:solidFill>
                <a:latin typeface="Arial" panose="020B0604020202020204" pitchFamily="34" charset="0"/>
                <a:cs typeface="Arial" panose="020B0604020202020204" pitchFamily="34" charset="0"/>
              </a:rPr>
              <a:t>    </a:t>
            </a:r>
            <a:r>
              <a:rPr lang="en-US" dirty="0" smtClean="0">
                <a:solidFill>
                  <a:srgbClr val="CC00CC"/>
                </a:solidFill>
                <a:latin typeface="Arial" panose="020B0604020202020204" pitchFamily="34" charset="0"/>
                <a:cs typeface="Arial" panose="020B0604020202020204" pitchFamily="34" charset="0"/>
              </a:rPr>
              <a:t> </a:t>
            </a:r>
            <a:r>
              <a:rPr lang="vi-VN" dirty="0" smtClean="0">
                <a:solidFill>
                  <a:srgbClr val="CC00CC"/>
                </a:solidFill>
                <a:latin typeface="Arial" panose="020B0604020202020204" pitchFamily="34" charset="0"/>
                <a:cs typeface="Arial" panose="020B0604020202020204" pitchFamily="34" charset="0"/>
              </a:rPr>
              <a:t>KHOA DƯỢC</a:t>
            </a:r>
            <a:endParaRPr lang="en-US" dirty="0">
              <a:solidFill>
                <a:srgbClr val="CC00CC"/>
              </a:solidFill>
              <a:latin typeface="Arial" panose="020B0604020202020204" pitchFamily="34" charset="0"/>
              <a:cs typeface="Arial" panose="020B0604020202020204" pitchFamily="34" charset="0"/>
            </a:endParaRPr>
          </a:p>
          <a:p>
            <a:pPr algn="l"/>
            <a:r>
              <a:rPr lang="en-US" dirty="0" smtClean="0">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Báo</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cáo</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viên</a:t>
            </a:r>
            <a:r>
              <a:rPr lang="vi-VN" dirty="0" smtClean="0">
                <a:solidFill>
                  <a:srgbClr val="0000FF"/>
                </a:solidFill>
                <a:latin typeface="Arial" panose="020B0604020202020204" pitchFamily="34" charset="0"/>
                <a:cs typeface="Arial" panose="020B0604020202020204" pitchFamily="34" charset="0"/>
              </a:rPr>
              <a:t>: </a:t>
            </a:r>
            <a:r>
              <a:rPr lang="en-US" dirty="0" smtClean="0">
                <a:solidFill>
                  <a:srgbClr val="0000FF"/>
                </a:solidFill>
                <a:latin typeface="Arial" panose="020B0604020202020204" pitchFamily="34" charset="0"/>
                <a:cs typeface="Arial" panose="020B0604020202020204" pitchFamily="34" charset="0"/>
              </a:rPr>
              <a:t>          Ds </a:t>
            </a:r>
            <a:r>
              <a:rPr lang="en-US" dirty="0" err="1" smtClean="0">
                <a:solidFill>
                  <a:srgbClr val="0000FF"/>
                </a:solidFill>
                <a:latin typeface="Arial" panose="020B0604020202020204" pitchFamily="34" charset="0"/>
                <a:cs typeface="Arial" panose="020B0604020202020204" pitchFamily="34" charset="0"/>
              </a:rPr>
              <a:t>Ngô</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Thị</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Ái</a:t>
            </a:r>
            <a:r>
              <a:rPr lang="en-US" dirty="0" smtClean="0">
                <a:solidFill>
                  <a:srgbClr val="0000FF"/>
                </a:solidFill>
                <a:latin typeface="Arial" panose="020B0604020202020204" pitchFamily="34" charset="0"/>
                <a:cs typeface="Arial" panose="020B0604020202020204" pitchFamily="34" charset="0"/>
              </a:rPr>
              <a:t> </a:t>
            </a:r>
            <a:r>
              <a:rPr lang="en-US" dirty="0" err="1" smtClean="0">
                <a:solidFill>
                  <a:srgbClr val="0000FF"/>
                </a:solidFill>
                <a:latin typeface="Arial" panose="020B0604020202020204" pitchFamily="34" charset="0"/>
                <a:cs typeface="Arial" panose="020B0604020202020204" pitchFamily="34" charset="0"/>
              </a:rPr>
              <a:t>Hà</a:t>
            </a:r>
            <a:endParaRPr lang="en-US" dirty="0">
              <a:solidFill>
                <a:srgbClr val="0000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7E48A7D2-E0D5-44D2-B2BE-8392D4CA9F0F}"/>
              </a:ext>
            </a:extLst>
          </p:cNvPr>
          <p:cNvSpPr txBox="1"/>
          <p:nvPr/>
        </p:nvSpPr>
        <p:spPr>
          <a:xfrm>
            <a:off x="67849" y="1009565"/>
            <a:ext cx="9176409" cy="646331"/>
          </a:xfrm>
          <a:prstGeom prst="rect">
            <a:avLst/>
          </a:prstGeom>
          <a:noFill/>
        </p:spPr>
        <p:txBody>
          <a:bodyPr wrap="square" rtlCol="0">
            <a:spAutoFit/>
          </a:bodyPr>
          <a:lstStyle/>
          <a:p>
            <a:pPr algn="ctr"/>
            <a:r>
              <a:rPr lang="en-US" sz="3600" b="1" dirty="0" smtClean="0">
                <a:solidFill>
                  <a:schemeClr val="tx2"/>
                </a:solidFill>
                <a:latin typeface="Arial" panose="020B0604020202020204" pitchFamily="34" charset="0"/>
                <a:cs typeface="Arial" panose="020B0604020202020204" pitchFamily="34" charset="0"/>
              </a:rPr>
              <a:t>TẬP HUẤN</a:t>
            </a:r>
            <a:endParaRPr lang="vi-VN" sz="3600" b="1" dirty="0">
              <a:solidFill>
                <a:schemeClr val="tx2"/>
              </a:solidFill>
              <a:latin typeface="Arial" panose="020B0604020202020204" pitchFamily="34" charset="0"/>
              <a:cs typeface="Arial" panose="020B0604020202020204" pitchFamily="34" charset="0"/>
            </a:endParaRPr>
          </a:p>
        </p:txBody>
      </p:sp>
      <p:sp>
        <p:nvSpPr>
          <p:cNvPr id="20" name="Slide Number Placeholder 1">
            <a:extLst>
              <a:ext uri="{FF2B5EF4-FFF2-40B4-BE49-F238E27FC236}">
                <a16:creationId xmlns="" xmlns:a16="http://schemas.microsoft.com/office/drawing/2014/main" id="{6FC13BD6-84AA-49D8-B326-14DFEC41F647}"/>
              </a:ext>
            </a:extLst>
          </p:cNvPr>
          <p:cNvSpPr txBox="1">
            <a:spLocks/>
          </p:cNvSpPr>
          <p:nvPr/>
        </p:nvSpPr>
        <p:spPr>
          <a:xfrm>
            <a:off x="8532440" y="4745214"/>
            <a:ext cx="2743200" cy="365125"/>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B8C78207-D86E-4DEC-8847-DB03BA4BA4F3}" type="slidenum">
              <a:rPr lang="vi-VN" sz="1200"/>
              <a:pPr/>
              <a:t>2</a:t>
            </a:fld>
            <a:endParaRPr lang="vi-VN" sz="1200" dirty="0"/>
          </a:p>
        </p:txBody>
      </p:sp>
      <p:pic>
        <p:nvPicPr>
          <p:cNvPr id="8" name="Picture 10" descr="D:\VINHTL\QT Vinh\LOGOTTYT MO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406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32" descr="Lợi dụng góp ý, phản biện để gây rối - Báo Đồng Nai điện tử"/>
          <p:cNvPicPr/>
          <p:nvPr/>
        </p:nvPicPr>
        <p:blipFill>
          <a:blip r:embed="rId5" cstate="print"/>
          <a:stretch>
            <a:fillRect/>
          </a:stretch>
        </p:blipFill>
        <p:spPr>
          <a:xfrm>
            <a:off x="67849" y="3075806"/>
            <a:ext cx="8737867" cy="2034533"/>
          </a:xfrm>
          <a:prstGeom prst="rect">
            <a:avLst/>
          </a:prstGeom>
        </p:spPr>
      </p:pic>
    </p:spTree>
    <p:extLst>
      <p:ext uri="{BB962C8B-B14F-4D97-AF65-F5344CB8AC3E}">
        <p14:creationId xmlns:p14="http://schemas.microsoft.com/office/powerpoint/2010/main" val="1986430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 xmlns:a16="http://schemas.microsoft.com/office/drawing/2014/main" id="{C5B9E167-8F1D-9E06-BA84-99B4F9454C67}"/>
              </a:ext>
            </a:extLst>
          </p:cNvPr>
          <p:cNvSpPr>
            <a:spLocks noGrp="1"/>
          </p:cNvSpPr>
          <p:nvPr>
            <p:ph type="title"/>
          </p:nvPr>
        </p:nvSpPr>
        <p:spPr>
          <a:xfrm>
            <a:off x="107504" y="-55659"/>
            <a:ext cx="9036496" cy="884466"/>
          </a:xfrm>
        </p:spPr>
        <p:txBody>
          <a:bodyPr/>
          <a:lstStyle/>
          <a:p>
            <a:r>
              <a:rPr lang="en-US" altLang="ko-KR" sz="2800" dirty="0" smtClean="0">
                <a:solidFill>
                  <a:schemeClr val="accent2"/>
                </a:solidFill>
              </a:rPr>
              <a:t>2.4 	QUY ƯỚC MỨC ĐỘ TTT CỦA MỘT SỐ CSDL </a:t>
            </a:r>
            <a:endParaRPr lang="ko-KR" altLang="en-US" sz="2800" dirty="0"/>
          </a:p>
        </p:txBody>
      </p:sp>
      <p:sp>
        <p:nvSpPr>
          <p:cNvPr id="26" name="Rectangle 25">
            <a:extLst>
              <a:ext uri="{FF2B5EF4-FFF2-40B4-BE49-F238E27FC236}">
                <a16:creationId xmlns="" xmlns:a16="http://schemas.microsoft.com/office/drawing/2014/main" id="{B3072529-F19B-7882-7454-D353CFFCBF13}"/>
              </a:ext>
            </a:extLst>
          </p:cNvPr>
          <p:cNvSpPr/>
          <p:nvPr/>
        </p:nvSpPr>
        <p:spPr>
          <a:xfrm>
            <a:off x="8172400" y="4753595"/>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a:solidFill>
                  <a:schemeClr val="tx1"/>
                </a:solidFill>
              </a:rPr>
              <a:t>8</a:t>
            </a:r>
          </a:p>
        </p:txBody>
      </p:sp>
      <p:sp>
        <p:nvSpPr>
          <p:cNvPr id="7" name="Rectangle 1"/>
          <p:cNvSpPr>
            <a:spLocks noChangeArrowheads="1"/>
          </p:cNvSpPr>
          <p:nvPr/>
        </p:nvSpPr>
        <p:spPr bwMode="auto">
          <a:xfrm>
            <a:off x="-3894508" y="2588303"/>
            <a:ext cx="169614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1780049"/>
              </p:ext>
            </p:extLst>
          </p:nvPr>
        </p:nvGraphicFramePr>
        <p:xfrm>
          <a:off x="457200" y="1857057"/>
          <a:ext cx="8229600" cy="2896539"/>
        </p:xfrm>
        <a:graphic>
          <a:graphicData uri="http://schemas.openxmlformats.org/drawingml/2006/table">
            <a:tbl>
              <a:tblPr firstRow="1" firstCol="1" bandRow="1">
                <a:tableStyleId>{5C22544A-7EE6-4342-B048-85BDC9FD1C3A}</a:tableStyleId>
              </a:tblPr>
              <a:tblGrid>
                <a:gridCol w="2355312"/>
                <a:gridCol w="5874288"/>
              </a:tblGrid>
              <a:tr h="338851">
                <a:tc>
                  <a:txBody>
                    <a:bodyPr/>
                    <a:lstStyle/>
                    <a:p>
                      <a:pPr algn="ctr">
                        <a:lnSpc>
                          <a:spcPct val="150000"/>
                        </a:lnSpc>
                        <a:spcAft>
                          <a:spcPts val="0"/>
                        </a:spcAft>
                      </a:pPr>
                      <a:r>
                        <a:rPr lang="en-US" sz="1300" dirty="0" err="1">
                          <a:effectLst/>
                        </a:rPr>
                        <a:t>Mức</a:t>
                      </a:r>
                      <a:r>
                        <a:rPr lang="en-US" sz="1300" dirty="0">
                          <a:effectLst/>
                        </a:rPr>
                        <a:t> </a:t>
                      </a:r>
                      <a:r>
                        <a:rPr lang="en-US" sz="1300" dirty="0" err="1">
                          <a:effectLst/>
                        </a:rPr>
                        <a:t>độ</a:t>
                      </a:r>
                      <a:r>
                        <a:rPr lang="en-US" sz="1300" dirty="0">
                          <a:effectLst/>
                        </a:rPr>
                        <a:t> </a:t>
                      </a:r>
                      <a:r>
                        <a:rPr lang="en-US" sz="1300" dirty="0" err="1">
                          <a:effectLst/>
                        </a:rPr>
                        <a:t>nặng</a:t>
                      </a:r>
                      <a:r>
                        <a:rPr lang="en-US" sz="1300" dirty="0">
                          <a:effectLst/>
                        </a:rPr>
                        <a:t> </a:t>
                      </a:r>
                      <a:r>
                        <a:rPr lang="en-US" sz="1300" dirty="0" err="1">
                          <a:effectLst/>
                        </a:rPr>
                        <a:t>của</a:t>
                      </a:r>
                      <a:r>
                        <a:rPr lang="en-US" sz="1300" dirty="0">
                          <a:effectLst/>
                        </a:rPr>
                        <a:t> </a:t>
                      </a:r>
                      <a:r>
                        <a:rPr lang="en-US" sz="1300" dirty="0" err="1">
                          <a:effectLst/>
                        </a:rPr>
                        <a:t>tương</a:t>
                      </a:r>
                      <a:r>
                        <a:rPr lang="en-US" sz="1300" dirty="0">
                          <a:effectLst/>
                        </a:rPr>
                        <a:t> </a:t>
                      </a:r>
                      <a:r>
                        <a:rPr lang="en-US" sz="1300" dirty="0" err="1">
                          <a:effectLst/>
                        </a:rPr>
                        <a:t>tác</a:t>
                      </a:r>
                      <a:endParaRPr lang="en-US" sz="1200" dirty="0">
                        <a:effectLst/>
                        <a:latin typeface="Times New Roman"/>
                        <a:ea typeface="Times New Roman"/>
                      </a:endParaRPr>
                    </a:p>
                  </a:txBody>
                  <a:tcPr marL="68580" marR="68580" marT="0" marB="0" anchor="ctr"/>
                </a:tc>
                <a:tc>
                  <a:txBody>
                    <a:bodyPr/>
                    <a:lstStyle/>
                    <a:p>
                      <a:pPr algn="ctr">
                        <a:lnSpc>
                          <a:spcPct val="150000"/>
                        </a:lnSpc>
                        <a:spcAft>
                          <a:spcPts val="0"/>
                        </a:spcAft>
                      </a:pPr>
                      <a:r>
                        <a:rPr lang="en-US" sz="1300">
                          <a:effectLst/>
                        </a:rPr>
                        <a:t>Ý nghĩa</a:t>
                      </a:r>
                      <a:endParaRPr lang="en-US" sz="1200">
                        <a:effectLst/>
                        <a:latin typeface="Times New Roman"/>
                        <a:ea typeface="Times New Roman"/>
                      </a:endParaRPr>
                    </a:p>
                  </a:txBody>
                  <a:tcPr marL="68580" marR="68580" marT="0" marB="0" anchor="ctr"/>
                </a:tc>
              </a:tr>
              <a:tr h="724135">
                <a:tc>
                  <a:txBody>
                    <a:bodyPr/>
                    <a:lstStyle/>
                    <a:p>
                      <a:pPr algn="ctr">
                        <a:lnSpc>
                          <a:spcPct val="150000"/>
                        </a:lnSpc>
                        <a:spcAft>
                          <a:spcPts val="0"/>
                        </a:spcAft>
                      </a:pPr>
                      <a:r>
                        <a:rPr lang="en-US" sz="1300" dirty="0" err="1">
                          <a:effectLst/>
                        </a:rPr>
                        <a:t>Nghiêm</a:t>
                      </a:r>
                      <a:r>
                        <a:rPr lang="en-US" sz="1300" dirty="0">
                          <a:effectLst/>
                        </a:rPr>
                        <a:t> </a:t>
                      </a:r>
                      <a:r>
                        <a:rPr lang="en-US" sz="1300" dirty="0" err="1">
                          <a:effectLst/>
                        </a:rPr>
                        <a:t>trọng</a:t>
                      </a:r>
                      <a:endParaRPr lang="en-US" sz="1200" dirty="0">
                        <a:effectLst/>
                        <a:latin typeface="Times New Roman"/>
                        <a:ea typeface="Times New Roman"/>
                      </a:endParaRPr>
                    </a:p>
                  </a:txBody>
                  <a:tcPr marL="68580" marR="68580" marT="0" marB="0" anchor="ctr"/>
                </a:tc>
                <a:tc>
                  <a:txBody>
                    <a:bodyPr/>
                    <a:lstStyle/>
                    <a:p>
                      <a:pPr algn="just">
                        <a:lnSpc>
                          <a:spcPct val="150000"/>
                        </a:lnSpc>
                        <a:spcAft>
                          <a:spcPts val="0"/>
                        </a:spcAft>
                      </a:pPr>
                      <a:r>
                        <a:rPr lang="en-US" sz="1300" dirty="0" err="1">
                          <a:effectLst/>
                        </a:rPr>
                        <a:t>Tương</a:t>
                      </a:r>
                      <a:r>
                        <a:rPr lang="en-US" sz="1300" dirty="0">
                          <a:effectLst/>
                        </a:rPr>
                        <a:t> </a:t>
                      </a:r>
                      <a:r>
                        <a:rPr lang="en-US" sz="1300" dirty="0" err="1">
                          <a:effectLst/>
                        </a:rPr>
                        <a:t>tác</a:t>
                      </a:r>
                      <a:r>
                        <a:rPr lang="en-US" sz="1300" dirty="0">
                          <a:effectLst/>
                        </a:rPr>
                        <a:t> </a:t>
                      </a:r>
                      <a:r>
                        <a:rPr lang="en-US" sz="1300" dirty="0" err="1">
                          <a:effectLst/>
                        </a:rPr>
                        <a:t>có</a:t>
                      </a:r>
                      <a:r>
                        <a:rPr lang="en-US" sz="1300" dirty="0">
                          <a:effectLst/>
                        </a:rPr>
                        <a:t> ý </a:t>
                      </a:r>
                      <a:r>
                        <a:rPr lang="en-US" sz="1300" dirty="0" err="1">
                          <a:effectLst/>
                        </a:rPr>
                        <a:t>nghĩa</a:t>
                      </a:r>
                      <a:r>
                        <a:rPr lang="en-US" sz="1300" dirty="0">
                          <a:effectLst/>
                        </a:rPr>
                        <a:t> </a:t>
                      </a:r>
                      <a:r>
                        <a:rPr lang="en-US" sz="1300" dirty="0" err="1">
                          <a:effectLst/>
                        </a:rPr>
                        <a:t>rõ</a:t>
                      </a:r>
                      <a:r>
                        <a:rPr lang="en-US" sz="1300" dirty="0">
                          <a:effectLst/>
                        </a:rPr>
                        <a:t> </a:t>
                      </a:r>
                      <a:r>
                        <a:rPr lang="en-US" sz="1300" dirty="0" err="1">
                          <a:effectLst/>
                        </a:rPr>
                        <a:t>rệt</a:t>
                      </a:r>
                      <a:r>
                        <a:rPr lang="en-US" sz="1300" dirty="0">
                          <a:effectLst/>
                        </a:rPr>
                        <a:t> </a:t>
                      </a:r>
                      <a:r>
                        <a:rPr lang="en-US" sz="1300" dirty="0" err="1">
                          <a:effectLst/>
                        </a:rPr>
                        <a:t>trên</a:t>
                      </a:r>
                      <a:r>
                        <a:rPr lang="en-US" sz="1300" dirty="0">
                          <a:effectLst/>
                        </a:rPr>
                        <a:t> </a:t>
                      </a:r>
                      <a:r>
                        <a:rPr lang="en-US" sz="1300" dirty="0" err="1">
                          <a:effectLst/>
                        </a:rPr>
                        <a:t>thực</a:t>
                      </a:r>
                      <a:r>
                        <a:rPr lang="en-US" sz="1300" dirty="0">
                          <a:effectLst/>
                        </a:rPr>
                        <a:t> </a:t>
                      </a:r>
                      <a:r>
                        <a:rPr lang="en-US" sz="1300" dirty="0" err="1">
                          <a:effectLst/>
                        </a:rPr>
                        <a:t>hành</a:t>
                      </a:r>
                      <a:r>
                        <a:rPr lang="en-US" sz="1300" dirty="0">
                          <a:effectLst/>
                        </a:rPr>
                        <a:t> </a:t>
                      </a:r>
                      <a:r>
                        <a:rPr lang="en-US" sz="1300" dirty="0" err="1">
                          <a:effectLst/>
                        </a:rPr>
                        <a:t>lâm</a:t>
                      </a:r>
                      <a:r>
                        <a:rPr lang="en-US" sz="1300" dirty="0">
                          <a:effectLst/>
                        </a:rPr>
                        <a:t> </a:t>
                      </a:r>
                      <a:r>
                        <a:rPr lang="en-US" sz="1300" dirty="0" err="1">
                          <a:effectLst/>
                        </a:rPr>
                        <a:t>sàng</a:t>
                      </a:r>
                      <a:r>
                        <a:rPr lang="en-US" sz="1300" dirty="0">
                          <a:effectLst/>
                        </a:rPr>
                        <a:t>/</a:t>
                      </a:r>
                      <a:r>
                        <a:rPr lang="en-US" sz="1300" dirty="0" err="1">
                          <a:effectLst/>
                        </a:rPr>
                        <a:t>Tránh</a:t>
                      </a:r>
                      <a:r>
                        <a:rPr lang="en-US" sz="1300" dirty="0">
                          <a:effectLst/>
                        </a:rPr>
                        <a:t> </a:t>
                      </a:r>
                      <a:r>
                        <a:rPr lang="en-US" sz="1300" dirty="0" err="1">
                          <a:effectLst/>
                        </a:rPr>
                        <a:t>kết</a:t>
                      </a:r>
                      <a:r>
                        <a:rPr lang="en-US" sz="1300" dirty="0">
                          <a:effectLst/>
                        </a:rPr>
                        <a:t> </a:t>
                      </a:r>
                      <a:r>
                        <a:rPr lang="en-US" sz="1300" dirty="0" err="1">
                          <a:effectLst/>
                        </a:rPr>
                        <a:t>hợp</a:t>
                      </a:r>
                      <a:r>
                        <a:rPr lang="en-US" sz="1300" dirty="0">
                          <a:effectLst/>
                        </a:rPr>
                        <a:t>, </a:t>
                      </a:r>
                      <a:r>
                        <a:rPr lang="en-US" sz="1300" dirty="0" err="1">
                          <a:effectLst/>
                        </a:rPr>
                        <a:t>nguy</a:t>
                      </a:r>
                      <a:r>
                        <a:rPr lang="en-US" sz="1300" dirty="0">
                          <a:effectLst/>
                        </a:rPr>
                        <a:t> </a:t>
                      </a:r>
                      <a:r>
                        <a:rPr lang="en-US" sz="1300" dirty="0" err="1">
                          <a:effectLst/>
                        </a:rPr>
                        <a:t>cơ</a:t>
                      </a:r>
                      <a:r>
                        <a:rPr lang="en-US" sz="1300" dirty="0">
                          <a:effectLst/>
                        </a:rPr>
                        <a:t> </a:t>
                      </a:r>
                      <a:r>
                        <a:rPr lang="en-US" sz="1300" dirty="0" smtClean="0">
                          <a:effectLst/>
                        </a:rPr>
                        <a:t> </a:t>
                      </a:r>
                      <a:r>
                        <a:rPr lang="en-US" sz="1300" dirty="0" err="1" smtClean="0">
                          <a:effectLst/>
                        </a:rPr>
                        <a:t>tương</a:t>
                      </a:r>
                      <a:r>
                        <a:rPr lang="en-US" sz="1300" dirty="0" smtClean="0">
                          <a:effectLst/>
                        </a:rPr>
                        <a:t> </a:t>
                      </a:r>
                      <a:r>
                        <a:rPr lang="en-US" sz="1300" dirty="0" err="1">
                          <a:effectLst/>
                        </a:rPr>
                        <a:t>tác</a:t>
                      </a:r>
                      <a:r>
                        <a:rPr lang="en-US" sz="1300" dirty="0">
                          <a:effectLst/>
                        </a:rPr>
                        <a:t> </a:t>
                      </a:r>
                      <a:r>
                        <a:rPr lang="en-US" sz="1300" dirty="0" err="1">
                          <a:effectLst/>
                        </a:rPr>
                        <a:t>thuốc</a:t>
                      </a:r>
                      <a:r>
                        <a:rPr lang="en-US" sz="1300" dirty="0">
                          <a:effectLst/>
                        </a:rPr>
                        <a:t> </a:t>
                      </a:r>
                      <a:r>
                        <a:rPr lang="en-US" sz="1300" dirty="0" err="1">
                          <a:effectLst/>
                        </a:rPr>
                        <a:t>cao</a:t>
                      </a:r>
                      <a:r>
                        <a:rPr lang="en-US" sz="1300" dirty="0">
                          <a:effectLst/>
                        </a:rPr>
                        <a:t> </a:t>
                      </a:r>
                      <a:r>
                        <a:rPr lang="en-US" sz="1300" dirty="0" err="1">
                          <a:effectLst/>
                        </a:rPr>
                        <a:t>hơn</a:t>
                      </a:r>
                      <a:r>
                        <a:rPr lang="en-US" sz="1300" dirty="0">
                          <a:effectLst/>
                        </a:rPr>
                        <a:t> </a:t>
                      </a:r>
                      <a:r>
                        <a:rPr lang="en-US" sz="1300" dirty="0" err="1">
                          <a:effectLst/>
                        </a:rPr>
                        <a:t>lợi</a:t>
                      </a:r>
                      <a:r>
                        <a:rPr lang="en-US" sz="1300" dirty="0">
                          <a:effectLst/>
                        </a:rPr>
                        <a:t> </a:t>
                      </a:r>
                      <a:r>
                        <a:rPr lang="en-US" sz="1300" dirty="0" err="1">
                          <a:effectLst/>
                        </a:rPr>
                        <a:t>ích</a:t>
                      </a:r>
                      <a:r>
                        <a:rPr lang="en-US" sz="1300" dirty="0">
                          <a:effectLst/>
                        </a:rPr>
                        <a:t>.</a:t>
                      </a:r>
                      <a:endParaRPr lang="en-US" sz="1200" dirty="0">
                        <a:effectLst/>
                        <a:latin typeface="Times New Roman"/>
                        <a:ea typeface="Times New Roman"/>
                      </a:endParaRPr>
                    </a:p>
                  </a:txBody>
                  <a:tcPr marL="68580" marR="68580" marT="0" marB="0" anchor="ctr"/>
                </a:tc>
              </a:tr>
              <a:tr h="724135">
                <a:tc>
                  <a:txBody>
                    <a:bodyPr/>
                    <a:lstStyle/>
                    <a:p>
                      <a:pPr algn="ctr">
                        <a:lnSpc>
                          <a:spcPct val="150000"/>
                        </a:lnSpc>
                        <a:spcAft>
                          <a:spcPts val="0"/>
                        </a:spcAft>
                      </a:pPr>
                      <a:r>
                        <a:rPr lang="en-US" sz="1300" dirty="0" err="1">
                          <a:effectLst/>
                        </a:rPr>
                        <a:t>Trung</a:t>
                      </a:r>
                      <a:r>
                        <a:rPr lang="en-US" sz="1300" dirty="0">
                          <a:effectLst/>
                        </a:rPr>
                        <a:t> </a:t>
                      </a:r>
                      <a:r>
                        <a:rPr lang="en-US" sz="1300" dirty="0" err="1">
                          <a:effectLst/>
                        </a:rPr>
                        <a:t>bình</a:t>
                      </a:r>
                      <a:endParaRPr lang="en-US" sz="1200" dirty="0">
                        <a:effectLst/>
                        <a:latin typeface="Times New Roman"/>
                        <a:ea typeface="Times New Roman"/>
                      </a:endParaRPr>
                    </a:p>
                  </a:txBody>
                  <a:tcPr marL="68580" marR="68580" marT="0" marB="0" anchor="ctr"/>
                </a:tc>
                <a:tc>
                  <a:txBody>
                    <a:bodyPr/>
                    <a:lstStyle/>
                    <a:p>
                      <a:pPr algn="just">
                        <a:lnSpc>
                          <a:spcPct val="150000"/>
                        </a:lnSpc>
                        <a:spcAft>
                          <a:spcPts val="0"/>
                        </a:spcAft>
                      </a:pPr>
                      <a:r>
                        <a:rPr lang="en-US" sz="1300">
                          <a:effectLst/>
                        </a:rPr>
                        <a:t>Tương tác có ý nghĩa trên thực hành lâm sàng/Thường tránh kết hợp, chỉ sử dụng trong một số trường hợp đặc biệt.</a:t>
                      </a:r>
                      <a:endParaRPr lang="en-US" sz="1200">
                        <a:effectLst/>
                        <a:latin typeface="Times New Roman"/>
                        <a:ea typeface="Times New Roman"/>
                      </a:endParaRPr>
                    </a:p>
                  </a:txBody>
                  <a:tcPr marL="68580" marR="68580" marT="0" marB="0" anchor="ctr"/>
                </a:tc>
              </a:tr>
              <a:tr h="1109418">
                <a:tc>
                  <a:txBody>
                    <a:bodyPr/>
                    <a:lstStyle/>
                    <a:p>
                      <a:pPr algn="ctr">
                        <a:lnSpc>
                          <a:spcPct val="150000"/>
                        </a:lnSpc>
                        <a:spcAft>
                          <a:spcPts val="0"/>
                        </a:spcAft>
                      </a:pPr>
                      <a:r>
                        <a:rPr lang="en-US" sz="1300" dirty="0" err="1">
                          <a:effectLst/>
                        </a:rPr>
                        <a:t>Nhẹ</a:t>
                      </a:r>
                      <a:endParaRPr lang="en-US" sz="1200" dirty="0">
                        <a:effectLst/>
                        <a:latin typeface="Times New Roman"/>
                        <a:ea typeface="Times New Roman"/>
                      </a:endParaRPr>
                    </a:p>
                  </a:txBody>
                  <a:tcPr marL="68580" marR="68580" marT="0" marB="0" anchor="ctr"/>
                </a:tc>
                <a:tc>
                  <a:txBody>
                    <a:bodyPr/>
                    <a:lstStyle/>
                    <a:p>
                      <a:pPr algn="just">
                        <a:lnSpc>
                          <a:spcPct val="150000"/>
                        </a:lnSpc>
                        <a:spcAft>
                          <a:spcPts val="0"/>
                        </a:spcAft>
                      </a:pPr>
                      <a:r>
                        <a:rPr lang="en-US" sz="1300" dirty="0" err="1">
                          <a:effectLst/>
                        </a:rPr>
                        <a:t>Tương</a:t>
                      </a:r>
                      <a:r>
                        <a:rPr lang="en-US" sz="1300" dirty="0">
                          <a:effectLst/>
                        </a:rPr>
                        <a:t> </a:t>
                      </a:r>
                      <a:r>
                        <a:rPr lang="en-US" sz="1300" dirty="0" err="1">
                          <a:effectLst/>
                        </a:rPr>
                        <a:t>tác</a:t>
                      </a:r>
                      <a:r>
                        <a:rPr lang="en-US" sz="1300" dirty="0">
                          <a:effectLst/>
                        </a:rPr>
                        <a:t> </a:t>
                      </a:r>
                      <a:r>
                        <a:rPr lang="en-US" sz="1300" dirty="0" err="1">
                          <a:effectLst/>
                        </a:rPr>
                        <a:t>ít</a:t>
                      </a:r>
                      <a:r>
                        <a:rPr lang="en-US" sz="1300" dirty="0">
                          <a:effectLst/>
                        </a:rPr>
                        <a:t> </a:t>
                      </a:r>
                      <a:r>
                        <a:rPr lang="en-US" sz="1300" dirty="0" err="1">
                          <a:effectLst/>
                        </a:rPr>
                        <a:t>có</a:t>
                      </a:r>
                      <a:r>
                        <a:rPr lang="en-US" sz="1300" dirty="0">
                          <a:effectLst/>
                        </a:rPr>
                        <a:t> ý </a:t>
                      </a:r>
                      <a:r>
                        <a:rPr lang="en-US" sz="1300" dirty="0" err="1">
                          <a:effectLst/>
                        </a:rPr>
                        <a:t>nghĩa</a:t>
                      </a:r>
                      <a:r>
                        <a:rPr lang="en-US" sz="1300" dirty="0">
                          <a:effectLst/>
                        </a:rPr>
                        <a:t> </a:t>
                      </a:r>
                      <a:r>
                        <a:rPr lang="en-US" sz="1300" dirty="0" err="1">
                          <a:effectLst/>
                        </a:rPr>
                        <a:t>trên</a:t>
                      </a:r>
                      <a:r>
                        <a:rPr lang="en-US" sz="1300" dirty="0">
                          <a:effectLst/>
                        </a:rPr>
                        <a:t> </a:t>
                      </a:r>
                      <a:r>
                        <a:rPr lang="en-US" sz="1300" dirty="0" err="1">
                          <a:effectLst/>
                        </a:rPr>
                        <a:t>lâm</a:t>
                      </a:r>
                      <a:r>
                        <a:rPr lang="en-US" sz="1300" dirty="0">
                          <a:effectLst/>
                        </a:rPr>
                        <a:t> </a:t>
                      </a:r>
                      <a:r>
                        <a:rPr lang="en-US" sz="1300" dirty="0" err="1">
                          <a:effectLst/>
                        </a:rPr>
                        <a:t>sàng</a:t>
                      </a:r>
                      <a:r>
                        <a:rPr lang="en-US" sz="1300" dirty="0">
                          <a:effectLst/>
                        </a:rPr>
                        <a:t>. </a:t>
                      </a:r>
                      <a:r>
                        <a:rPr lang="en-US" sz="1300" dirty="0" err="1">
                          <a:effectLst/>
                        </a:rPr>
                        <a:t>Tương</a:t>
                      </a:r>
                      <a:r>
                        <a:rPr lang="en-US" sz="1300" dirty="0">
                          <a:effectLst/>
                        </a:rPr>
                        <a:t> </a:t>
                      </a:r>
                      <a:r>
                        <a:rPr lang="en-US" sz="1300" dirty="0" err="1">
                          <a:effectLst/>
                        </a:rPr>
                        <a:t>tác</a:t>
                      </a:r>
                      <a:r>
                        <a:rPr lang="en-US" sz="1300" dirty="0">
                          <a:effectLst/>
                        </a:rPr>
                        <a:t> </a:t>
                      </a:r>
                      <a:r>
                        <a:rPr lang="en-US" sz="1300" dirty="0" err="1">
                          <a:effectLst/>
                        </a:rPr>
                        <a:t>có</a:t>
                      </a:r>
                      <a:r>
                        <a:rPr lang="en-US" sz="1300" dirty="0">
                          <a:effectLst/>
                        </a:rPr>
                        <a:t> </a:t>
                      </a:r>
                      <a:r>
                        <a:rPr lang="en-US" sz="1300" dirty="0" err="1">
                          <a:effectLst/>
                        </a:rPr>
                        <a:t>thể</a:t>
                      </a:r>
                      <a:r>
                        <a:rPr lang="en-US" sz="1300" dirty="0">
                          <a:effectLst/>
                        </a:rPr>
                        <a:t> </a:t>
                      </a:r>
                      <a:r>
                        <a:rPr lang="en-US" sz="1300" dirty="0" err="1">
                          <a:effectLst/>
                        </a:rPr>
                        <a:t>làm</a:t>
                      </a:r>
                      <a:r>
                        <a:rPr lang="en-US" sz="1300" dirty="0">
                          <a:effectLst/>
                        </a:rPr>
                        <a:t> </a:t>
                      </a:r>
                      <a:r>
                        <a:rPr lang="en-US" sz="1300" dirty="0" err="1">
                          <a:effectLst/>
                        </a:rPr>
                        <a:t>tăng</a:t>
                      </a:r>
                      <a:r>
                        <a:rPr lang="en-US" sz="1300" dirty="0">
                          <a:effectLst/>
                        </a:rPr>
                        <a:t> </a:t>
                      </a:r>
                      <a:r>
                        <a:rPr lang="en-US" sz="1300" dirty="0" err="1">
                          <a:effectLst/>
                        </a:rPr>
                        <a:t>tần</a:t>
                      </a:r>
                      <a:r>
                        <a:rPr lang="en-US" sz="1300" dirty="0">
                          <a:effectLst/>
                        </a:rPr>
                        <a:t> </a:t>
                      </a:r>
                      <a:r>
                        <a:rPr lang="en-US" sz="1300" dirty="0" err="1" smtClean="0">
                          <a:effectLst/>
                        </a:rPr>
                        <a:t>suất</a:t>
                      </a:r>
                      <a:r>
                        <a:rPr lang="en-US" sz="1300" dirty="0" smtClean="0">
                          <a:effectLst/>
                        </a:rPr>
                        <a:t>     </a:t>
                      </a:r>
                      <a:r>
                        <a:rPr lang="en-US" sz="1300" dirty="0" err="1">
                          <a:effectLst/>
                        </a:rPr>
                        <a:t>hoặc</a:t>
                      </a:r>
                      <a:r>
                        <a:rPr lang="en-US" sz="1300" dirty="0">
                          <a:effectLst/>
                        </a:rPr>
                        <a:t> </a:t>
                      </a:r>
                      <a:r>
                        <a:rPr lang="en-US" sz="1300" dirty="0" err="1">
                          <a:effectLst/>
                        </a:rPr>
                        <a:t>mức</a:t>
                      </a:r>
                      <a:r>
                        <a:rPr lang="en-US" sz="1300" dirty="0">
                          <a:effectLst/>
                        </a:rPr>
                        <a:t> </a:t>
                      </a:r>
                      <a:r>
                        <a:rPr lang="en-US" sz="1300" dirty="0" err="1">
                          <a:effectLst/>
                        </a:rPr>
                        <a:t>độ</a:t>
                      </a:r>
                      <a:r>
                        <a:rPr lang="en-US" sz="1300" dirty="0">
                          <a:effectLst/>
                        </a:rPr>
                        <a:t> </a:t>
                      </a:r>
                      <a:r>
                        <a:rPr lang="en-US" sz="1300" dirty="0" err="1">
                          <a:effectLst/>
                        </a:rPr>
                        <a:t>nặng</a:t>
                      </a:r>
                      <a:r>
                        <a:rPr lang="en-US" sz="1300" dirty="0">
                          <a:effectLst/>
                        </a:rPr>
                        <a:t> </a:t>
                      </a:r>
                      <a:r>
                        <a:rPr lang="en-US" sz="1300" dirty="0" err="1">
                          <a:effectLst/>
                        </a:rPr>
                        <a:t>của</a:t>
                      </a:r>
                      <a:r>
                        <a:rPr lang="en-US" sz="1300" dirty="0">
                          <a:effectLst/>
                        </a:rPr>
                        <a:t> </a:t>
                      </a:r>
                      <a:r>
                        <a:rPr lang="en-US" sz="1300" dirty="0" err="1">
                          <a:effectLst/>
                        </a:rPr>
                        <a:t>phản</a:t>
                      </a:r>
                      <a:r>
                        <a:rPr lang="en-US" sz="1300" dirty="0">
                          <a:effectLst/>
                        </a:rPr>
                        <a:t> </a:t>
                      </a:r>
                      <a:r>
                        <a:rPr lang="en-US" sz="1300" dirty="0" err="1">
                          <a:effectLst/>
                        </a:rPr>
                        <a:t>ứng</a:t>
                      </a:r>
                      <a:r>
                        <a:rPr lang="en-US" sz="1300" dirty="0">
                          <a:effectLst/>
                        </a:rPr>
                        <a:t> </a:t>
                      </a:r>
                      <a:r>
                        <a:rPr lang="en-US" sz="1300" dirty="0" err="1">
                          <a:effectLst/>
                        </a:rPr>
                        <a:t>có</a:t>
                      </a:r>
                      <a:r>
                        <a:rPr lang="en-US" sz="1300" dirty="0">
                          <a:effectLst/>
                        </a:rPr>
                        <a:t> </a:t>
                      </a:r>
                      <a:r>
                        <a:rPr lang="en-US" sz="1300" dirty="0" err="1">
                          <a:effectLst/>
                        </a:rPr>
                        <a:t>hại</a:t>
                      </a:r>
                      <a:r>
                        <a:rPr lang="en-US" sz="1300" dirty="0">
                          <a:effectLst/>
                        </a:rPr>
                        <a:t> </a:t>
                      </a:r>
                      <a:r>
                        <a:rPr lang="en-US" sz="1300" dirty="0" err="1">
                          <a:effectLst/>
                        </a:rPr>
                        <a:t>nhưng</a:t>
                      </a:r>
                      <a:r>
                        <a:rPr lang="en-US" sz="1300" dirty="0">
                          <a:effectLst/>
                        </a:rPr>
                        <a:t> </a:t>
                      </a:r>
                      <a:r>
                        <a:rPr lang="en-US" sz="1300" dirty="0" err="1">
                          <a:effectLst/>
                        </a:rPr>
                        <a:t>thường</a:t>
                      </a:r>
                      <a:r>
                        <a:rPr lang="en-US" sz="1300" dirty="0">
                          <a:effectLst/>
                        </a:rPr>
                        <a:t> </a:t>
                      </a:r>
                      <a:r>
                        <a:rPr lang="en-US" sz="1300" dirty="0" err="1">
                          <a:effectLst/>
                        </a:rPr>
                        <a:t>không</a:t>
                      </a:r>
                      <a:r>
                        <a:rPr lang="en-US" sz="1300" dirty="0">
                          <a:effectLst/>
                        </a:rPr>
                        <a:t> </a:t>
                      </a:r>
                      <a:r>
                        <a:rPr lang="en-US" sz="1300" dirty="0" err="1">
                          <a:effectLst/>
                        </a:rPr>
                        <a:t>cần</a:t>
                      </a:r>
                      <a:r>
                        <a:rPr lang="en-US" sz="1300" dirty="0">
                          <a:effectLst/>
                        </a:rPr>
                        <a:t> </a:t>
                      </a:r>
                      <a:r>
                        <a:rPr lang="en-US" sz="1300" dirty="0" err="1">
                          <a:effectLst/>
                        </a:rPr>
                        <a:t>thay</a:t>
                      </a:r>
                      <a:r>
                        <a:rPr lang="en-US" sz="1300" dirty="0">
                          <a:effectLst/>
                        </a:rPr>
                        <a:t> </a:t>
                      </a:r>
                      <a:r>
                        <a:rPr lang="en-US" sz="1300" dirty="0" err="1">
                          <a:effectLst/>
                        </a:rPr>
                        <a:t>đổi</a:t>
                      </a:r>
                      <a:r>
                        <a:rPr lang="en-US" sz="1300" dirty="0">
                          <a:effectLst/>
                        </a:rPr>
                        <a:t> </a:t>
                      </a:r>
                      <a:r>
                        <a:rPr lang="en-US" sz="1300" dirty="0" smtClean="0">
                          <a:effectLst/>
                        </a:rPr>
                        <a:t>        </a:t>
                      </a:r>
                      <a:r>
                        <a:rPr lang="en-US" sz="1300" dirty="0" err="1" smtClean="0">
                          <a:effectLst/>
                        </a:rPr>
                        <a:t>thuốc</a:t>
                      </a:r>
                      <a:r>
                        <a:rPr lang="en-US" sz="1300" dirty="0" smtClean="0">
                          <a:effectLst/>
                        </a:rPr>
                        <a:t> </a:t>
                      </a:r>
                      <a:r>
                        <a:rPr lang="en-US" sz="1300" dirty="0" err="1">
                          <a:effectLst/>
                        </a:rPr>
                        <a:t>điều</a:t>
                      </a:r>
                      <a:r>
                        <a:rPr lang="en-US" sz="1300" dirty="0">
                          <a:effectLst/>
                        </a:rPr>
                        <a:t> </a:t>
                      </a:r>
                      <a:r>
                        <a:rPr lang="en-US" sz="1300" dirty="0" err="1">
                          <a:effectLst/>
                        </a:rPr>
                        <a:t>trị</a:t>
                      </a:r>
                      <a:endParaRPr lang="en-US" sz="1200" dirty="0">
                        <a:effectLst/>
                        <a:latin typeface="Times New Roman"/>
                        <a:ea typeface="Times New Roman"/>
                      </a:endParaRPr>
                    </a:p>
                  </a:txBody>
                  <a:tcPr marL="68580" marR="68580" marT="0" marB="0" anchor="ctr"/>
                </a:tc>
              </a:tr>
            </a:tbl>
          </a:graphicData>
        </a:graphic>
      </p:graphicFrame>
      <p:sp>
        <p:nvSpPr>
          <p:cNvPr id="22" name="Title 1"/>
          <p:cNvSpPr txBox="1">
            <a:spLocks/>
          </p:cNvSpPr>
          <p:nvPr/>
        </p:nvSpPr>
        <p:spPr>
          <a:xfrm>
            <a:off x="107504" y="0"/>
            <a:ext cx="9036496" cy="1059582"/>
          </a:xfrm>
          <a:prstGeom prst="rect">
            <a:avLst/>
          </a:prstGeom>
          <a:solidFill>
            <a:srgbClr val="99FF33"/>
          </a:solidFill>
        </p:spPr>
        <p:txBody>
          <a:bodyPr anchor="ctr"/>
          <a:lstStyle>
            <a:lvl1pPr algn="l" defTabSz="914400" rtl="0" eaLnBrk="1" latinLnBrk="1" hangingPunct="1">
              <a:spcBef>
                <a:spcPct val="0"/>
              </a:spcBef>
              <a:buNone/>
              <a:defRPr sz="3600" b="1" kern="1200">
                <a:solidFill>
                  <a:schemeClr val="tx1">
                    <a:lumMod val="75000"/>
                    <a:lumOff val="25000"/>
                  </a:schemeClr>
                </a:solidFill>
                <a:latin typeface="+mj-lt"/>
                <a:ea typeface="+mj-ea"/>
                <a:cs typeface="Arial" pitchFamily="34" charset="0"/>
              </a:defRPr>
            </a:lvl1pPr>
          </a:lstStyle>
          <a:p>
            <a:r>
              <a:rPr lang="en-US" sz="2800" dirty="0" err="1" smtClean="0">
                <a:solidFill>
                  <a:srgbClr val="0000FF"/>
                </a:solidFill>
              </a:rPr>
              <a:t>Cách</a:t>
            </a:r>
            <a:r>
              <a:rPr lang="en-US" sz="2800" dirty="0" smtClean="0">
                <a:solidFill>
                  <a:srgbClr val="0000FF"/>
                </a:solidFill>
              </a:rPr>
              <a:t> </a:t>
            </a:r>
            <a:r>
              <a:rPr lang="en-US" sz="2800" dirty="0" err="1" smtClean="0">
                <a:solidFill>
                  <a:srgbClr val="0000FF"/>
                </a:solidFill>
              </a:rPr>
              <a:t>tra</a:t>
            </a:r>
            <a:r>
              <a:rPr lang="en-US" sz="2800" dirty="0" smtClean="0">
                <a:solidFill>
                  <a:srgbClr val="0000FF"/>
                </a:solidFill>
              </a:rPr>
              <a:t> </a:t>
            </a:r>
            <a:r>
              <a:rPr lang="en-US" sz="2800" dirty="0" err="1" smtClean="0">
                <a:solidFill>
                  <a:srgbClr val="0000FF"/>
                </a:solidFill>
              </a:rPr>
              <a:t>cứu</a:t>
            </a:r>
            <a:r>
              <a:rPr lang="en-US" sz="2800" dirty="0" smtClean="0">
                <a:solidFill>
                  <a:srgbClr val="0000FF"/>
                </a:solidFill>
              </a:rPr>
              <a:t> </a:t>
            </a:r>
            <a:r>
              <a:rPr lang="en-US" sz="2800" dirty="0" err="1" smtClean="0">
                <a:solidFill>
                  <a:srgbClr val="0000FF"/>
                </a:solidFill>
              </a:rPr>
              <a:t>phần</a:t>
            </a:r>
            <a:r>
              <a:rPr lang="en-US" sz="2800" dirty="0" smtClean="0">
                <a:solidFill>
                  <a:srgbClr val="0000FF"/>
                </a:solidFill>
              </a:rPr>
              <a:t> </a:t>
            </a:r>
            <a:r>
              <a:rPr lang="en-US" sz="2800" dirty="0" err="1" smtClean="0">
                <a:solidFill>
                  <a:srgbClr val="0000FF"/>
                </a:solidFill>
              </a:rPr>
              <a:t>mềm</a:t>
            </a:r>
            <a:r>
              <a:rPr lang="en-US" sz="2800" dirty="0" smtClean="0">
                <a:solidFill>
                  <a:srgbClr val="0000FF"/>
                </a:solidFill>
              </a:rPr>
              <a:t>:</a:t>
            </a:r>
            <a:br>
              <a:rPr lang="en-US" sz="2800" dirty="0" smtClean="0">
                <a:solidFill>
                  <a:srgbClr val="0000FF"/>
                </a:solidFill>
              </a:rPr>
            </a:br>
            <a:r>
              <a:rPr lang="en-US" sz="2800" dirty="0" smtClean="0">
                <a:solidFill>
                  <a:srgbClr val="0000FF"/>
                </a:solidFill>
              </a:rPr>
              <a:t>Drug Interactions Checker (http://www.drugs.com)</a:t>
            </a:r>
            <a:r>
              <a:rPr lang="en-US" dirty="0" smtClean="0">
                <a:solidFill>
                  <a:srgbClr val="0000FF"/>
                </a:solidFill>
              </a:rPr>
              <a:t>  </a:t>
            </a:r>
            <a:endParaRPr lang="en-US" dirty="0">
              <a:solidFill>
                <a:srgbClr val="0000FF"/>
              </a:solidFill>
            </a:endParaRPr>
          </a:p>
        </p:txBody>
      </p:sp>
    </p:spTree>
    <p:extLst>
      <p:ext uri="{BB962C8B-B14F-4D97-AF65-F5344CB8AC3E}">
        <p14:creationId xmlns:p14="http://schemas.microsoft.com/office/powerpoint/2010/main" val="3882694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prstGeom prst="rect">
            <a:avLst/>
          </a:prstGeom>
          <a:solidFill>
            <a:srgbClr val="99FF33"/>
          </a:solidFill>
        </p:spPr>
        <p:txBody>
          <a:bodyPr anchor="ctr"/>
          <a:lstStyle>
            <a:lvl1pPr algn="l" defTabSz="914400" rtl="0" eaLnBrk="1" latinLnBrk="1" hangingPunct="1">
              <a:spcBef>
                <a:spcPct val="0"/>
              </a:spcBef>
              <a:buNone/>
              <a:defRPr sz="3600" b="1" kern="1200">
                <a:solidFill>
                  <a:schemeClr val="tx1">
                    <a:lumMod val="75000"/>
                    <a:lumOff val="25000"/>
                  </a:schemeClr>
                </a:solidFill>
                <a:latin typeface="+mj-lt"/>
                <a:ea typeface="+mj-ea"/>
                <a:cs typeface="Arial" pitchFamily="34" charset="0"/>
              </a:defRPr>
            </a:lvl1pPr>
          </a:lstStyle>
          <a:p>
            <a:r>
              <a:rPr lang="en-US" sz="2800" dirty="0" err="1" smtClean="0">
                <a:solidFill>
                  <a:srgbClr val="0000FF"/>
                </a:solidFill>
              </a:rPr>
              <a:t>Cách</a:t>
            </a:r>
            <a:r>
              <a:rPr lang="en-US" sz="2800" dirty="0" smtClean="0">
                <a:solidFill>
                  <a:srgbClr val="0000FF"/>
                </a:solidFill>
              </a:rPr>
              <a:t> </a:t>
            </a:r>
            <a:r>
              <a:rPr lang="en-US" sz="2800" dirty="0" err="1" smtClean="0">
                <a:solidFill>
                  <a:srgbClr val="0000FF"/>
                </a:solidFill>
              </a:rPr>
              <a:t>tra</a:t>
            </a:r>
            <a:r>
              <a:rPr lang="en-US" sz="2800" dirty="0" smtClean="0">
                <a:solidFill>
                  <a:srgbClr val="0000FF"/>
                </a:solidFill>
              </a:rPr>
              <a:t> </a:t>
            </a:r>
            <a:r>
              <a:rPr lang="en-US" sz="2800" dirty="0" err="1" smtClean="0">
                <a:solidFill>
                  <a:srgbClr val="0000FF"/>
                </a:solidFill>
              </a:rPr>
              <a:t>cứu</a:t>
            </a:r>
            <a:r>
              <a:rPr lang="en-US" sz="2800" dirty="0" smtClean="0">
                <a:solidFill>
                  <a:srgbClr val="0000FF"/>
                </a:solidFill>
              </a:rPr>
              <a:t> </a:t>
            </a:r>
            <a:r>
              <a:rPr lang="en-US" sz="2800" dirty="0" err="1" smtClean="0">
                <a:solidFill>
                  <a:srgbClr val="0000FF"/>
                </a:solidFill>
              </a:rPr>
              <a:t>phầm</a:t>
            </a:r>
            <a:r>
              <a:rPr lang="en-US" sz="2800" dirty="0" smtClean="0">
                <a:solidFill>
                  <a:srgbClr val="0000FF"/>
                </a:solidFill>
              </a:rPr>
              <a:t> </a:t>
            </a:r>
            <a:r>
              <a:rPr lang="en-US" sz="2800" dirty="0" err="1" smtClean="0">
                <a:solidFill>
                  <a:srgbClr val="0000FF"/>
                </a:solidFill>
              </a:rPr>
              <a:t>mềm</a:t>
            </a:r>
            <a:r>
              <a:rPr lang="en-US" sz="2800" dirty="0" smtClean="0">
                <a:solidFill>
                  <a:srgbClr val="0000FF"/>
                </a:solidFill>
              </a:rPr>
              <a:t>:</a:t>
            </a:r>
            <a:br>
              <a:rPr lang="en-US" sz="2800" dirty="0" smtClean="0">
                <a:solidFill>
                  <a:srgbClr val="0000FF"/>
                </a:solidFill>
              </a:rPr>
            </a:br>
            <a:r>
              <a:rPr lang="en-US" sz="2800" dirty="0" smtClean="0">
                <a:solidFill>
                  <a:srgbClr val="0000FF"/>
                </a:solidFill>
              </a:rPr>
              <a:t>Drug Interactions Checker (http://www.drugs.com)</a:t>
            </a:r>
            <a:r>
              <a:rPr lang="en-US" dirty="0" smtClean="0">
                <a:solidFill>
                  <a:srgbClr val="0000FF"/>
                </a:solidFill>
              </a:rPr>
              <a:t>  </a:t>
            </a:r>
            <a:endParaRPr lang="en-US" dirty="0">
              <a:solidFill>
                <a:srgbClr val="0000FF"/>
              </a:solidFill>
            </a:endParaRPr>
          </a:p>
        </p:txBody>
      </p:sp>
      <p:pic>
        <p:nvPicPr>
          <p:cNvPr id="3074" name="Picture 2" descr="C:\Users\HP\Desktop\z5799928970484_fb474aa490c36c7ffbf67257407531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021346"/>
            <a:ext cx="6804248" cy="39266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87824" y="2387084"/>
            <a:ext cx="1708569" cy="369332"/>
          </a:xfrm>
          <a:prstGeom prst="rect">
            <a:avLst/>
          </a:prstGeom>
        </p:spPr>
        <p:txBody>
          <a:bodyPr wrap="square">
            <a:spAutoFit/>
          </a:bodyPr>
          <a:lstStyle/>
          <a:p>
            <a:pPr lvl="0"/>
            <a:r>
              <a:rPr lang="vi-VN" b="1" dirty="0"/>
              <a:t> </a:t>
            </a:r>
            <a:endParaRPr lang="en-US" dirty="0"/>
          </a:p>
        </p:txBody>
      </p:sp>
      <p:sp>
        <p:nvSpPr>
          <p:cNvPr id="5" name="Right Arrow 4"/>
          <p:cNvSpPr/>
          <p:nvPr/>
        </p:nvSpPr>
        <p:spPr>
          <a:xfrm>
            <a:off x="6516216" y="4083918"/>
            <a:ext cx="504056"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849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prstGeom prst="rect">
            <a:avLst/>
          </a:prstGeom>
          <a:solidFill>
            <a:srgbClr val="99FF33"/>
          </a:solidFill>
        </p:spPr>
        <p:txBody>
          <a:bodyPr anchor="ctr"/>
          <a:lstStyle>
            <a:lvl1pPr algn="l" defTabSz="914400" rtl="0" eaLnBrk="1" latinLnBrk="1" hangingPunct="1">
              <a:spcBef>
                <a:spcPct val="0"/>
              </a:spcBef>
              <a:buNone/>
              <a:defRPr sz="3600" b="1" kern="1200">
                <a:solidFill>
                  <a:schemeClr val="tx1">
                    <a:lumMod val="75000"/>
                    <a:lumOff val="25000"/>
                  </a:schemeClr>
                </a:solidFill>
                <a:latin typeface="+mj-lt"/>
                <a:ea typeface="+mj-ea"/>
                <a:cs typeface="Arial" pitchFamily="34" charset="0"/>
              </a:defRPr>
            </a:lvl1pPr>
          </a:lstStyle>
          <a:p>
            <a:r>
              <a:rPr lang="en-US" sz="2800" dirty="0" err="1" smtClean="0">
                <a:solidFill>
                  <a:srgbClr val="0000FF"/>
                </a:solidFill>
              </a:rPr>
              <a:t>Cách</a:t>
            </a:r>
            <a:r>
              <a:rPr lang="en-US" sz="2800" dirty="0" smtClean="0">
                <a:solidFill>
                  <a:srgbClr val="0000FF"/>
                </a:solidFill>
              </a:rPr>
              <a:t> </a:t>
            </a:r>
            <a:r>
              <a:rPr lang="en-US" sz="2800" dirty="0" err="1" smtClean="0">
                <a:solidFill>
                  <a:srgbClr val="0000FF"/>
                </a:solidFill>
              </a:rPr>
              <a:t>tra</a:t>
            </a:r>
            <a:r>
              <a:rPr lang="en-US" sz="2800" dirty="0" smtClean="0">
                <a:solidFill>
                  <a:srgbClr val="0000FF"/>
                </a:solidFill>
              </a:rPr>
              <a:t> </a:t>
            </a:r>
            <a:r>
              <a:rPr lang="en-US" sz="2800" dirty="0" err="1" smtClean="0">
                <a:solidFill>
                  <a:srgbClr val="0000FF"/>
                </a:solidFill>
              </a:rPr>
              <a:t>cứu</a:t>
            </a:r>
            <a:r>
              <a:rPr lang="en-US" sz="2800" dirty="0" smtClean="0">
                <a:solidFill>
                  <a:srgbClr val="0000FF"/>
                </a:solidFill>
              </a:rPr>
              <a:t> </a:t>
            </a:r>
            <a:r>
              <a:rPr lang="en-US" sz="2800" dirty="0" err="1" smtClean="0">
                <a:solidFill>
                  <a:srgbClr val="0000FF"/>
                </a:solidFill>
              </a:rPr>
              <a:t>phầm</a:t>
            </a:r>
            <a:r>
              <a:rPr lang="en-US" sz="2800" dirty="0" smtClean="0">
                <a:solidFill>
                  <a:srgbClr val="0000FF"/>
                </a:solidFill>
              </a:rPr>
              <a:t> </a:t>
            </a:r>
            <a:r>
              <a:rPr lang="en-US" sz="2800" dirty="0" err="1" smtClean="0">
                <a:solidFill>
                  <a:srgbClr val="0000FF"/>
                </a:solidFill>
              </a:rPr>
              <a:t>mềm</a:t>
            </a:r>
            <a:r>
              <a:rPr lang="en-US" sz="2800" dirty="0" smtClean="0">
                <a:solidFill>
                  <a:srgbClr val="0000FF"/>
                </a:solidFill>
              </a:rPr>
              <a:t>:</a:t>
            </a:r>
            <a:br>
              <a:rPr lang="en-US" sz="2800" dirty="0" smtClean="0">
                <a:solidFill>
                  <a:srgbClr val="0000FF"/>
                </a:solidFill>
              </a:rPr>
            </a:br>
            <a:r>
              <a:rPr lang="en-US" sz="2800" dirty="0" smtClean="0">
                <a:solidFill>
                  <a:srgbClr val="0000FF"/>
                </a:solidFill>
              </a:rPr>
              <a:t>Drug Interactions Checker (http://www.drugs.com)</a:t>
            </a:r>
            <a:r>
              <a:rPr lang="en-US" dirty="0" smtClean="0">
                <a:solidFill>
                  <a:srgbClr val="0000FF"/>
                </a:solidFill>
              </a:rPr>
              <a:t>  </a:t>
            </a:r>
            <a:endParaRPr lang="en-US" dirty="0">
              <a:solidFill>
                <a:srgbClr val="0000FF"/>
              </a:solidFill>
            </a:endParaRPr>
          </a:p>
        </p:txBody>
      </p:sp>
      <p:pic>
        <p:nvPicPr>
          <p:cNvPr id="4098" name="Picture 2" descr="C:\Users\HP\Desktop\z5799929075423_95749cd0727a22dd58ce2ba9f533b7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586" y="1059582"/>
            <a:ext cx="5112568" cy="3888432"/>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3868688" y="3723878"/>
            <a:ext cx="703312" cy="6480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735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107504" y="0"/>
            <a:ext cx="9036496" cy="884466"/>
          </a:xfrm>
          <a:prstGeom prst="rect">
            <a:avLst/>
          </a:prstGeom>
          <a:solidFill>
            <a:srgbClr val="99FF33"/>
          </a:solidFill>
        </p:spPr>
        <p:txBody>
          <a:bodyPr anchor="ctr"/>
          <a:lstStyle>
            <a:lvl1pPr algn="l" defTabSz="914400" rtl="0" eaLnBrk="1" latinLnBrk="1" hangingPunct="1">
              <a:spcBef>
                <a:spcPct val="0"/>
              </a:spcBef>
              <a:buNone/>
              <a:defRPr sz="3600" b="1" kern="1200">
                <a:solidFill>
                  <a:schemeClr val="tx1">
                    <a:lumMod val="75000"/>
                    <a:lumOff val="25000"/>
                  </a:schemeClr>
                </a:solidFill>
                <a:latin typeface="+mj-lt"/>
                <a:ea typeface="+mj-ea"/>
                <a:cs typeface="Arial" pitchFamily="34" charset="0"/>
              </a:defRPr>
            </a:lvl1pPr>
          </a:lstStyle>
          <a:p>
            <a:r>
              <a:rPr lang="en-US" sz="2800" dirty="0" err="1" smtClean="0">
                <a:solidFill>
                  <a:srgbClr val="0000FF"/>
                </a:solidFill>
              </a:rPr>
              <a:t>Cách</a:t>
            </a:r>
            <a:r>
              <a:rPr lang="en-US" sz="2800" dirty="0" smtClean="0">
                <a:solidFill>
                  <a:srgbClr val="0000FF"/>
                </a:solidFill>
              </a:rPr>
              <a:t> </a:t>
            </a:r>
            <a:r>
              <a:rPr lang="en-US" sz="2800" dirty="0" err="1" smtClean="0">
                <a:solidFill>
                  <a:srgbClr val="0000FF"/>
                </a:solidFill>
              </a:rPr>
              <a:t>tra</a:t>
            </a:r>
            <a:r>
              <a:rPr lang="en-US" sz="2800" dirty="0" smtClean="0">
                <a:solidFill>
                  <a:srgbClr val="0000FF"/>
                </a:solidFill>
              </a:rPr>
              <a:t> </a:t>
            </a:r>
            <a:r>
              <a:rPr lang="en-US" sz="2800" dirty="0" err="1" smtClean="0">
                <a:solidFill>
                  <a:srgbClr val="0000FF"/>
                </a:solidFill>
              </a:rPr>
              <a:t>cứu</a:t>
            </a:r>
            <a:r>
              <a:rPr lang="en-US" sz="2800" dirty="0" smtClean="0">
                <a:solidFill>
                  <a:srgbClr val="0000FF"/>
                </a:solidFill>
              </a:rPr>
              <a:t> </a:t>
            </a:r>
            <a:r>
              <a:rPr lang="en-US" sz="2800" dirty="0" err="1" smtClean="0">
                <a:solidFill>
                  <a:srgbClr val="0000FF"/>
                </a:solidFill>
              </a:rPr>
              <a:t>phần</a:t>
            </a:r>
            <a:r>
              <a:rPr lang="en-US" sz="2800" dirty="0">
                <a:solidFill>
                  <a:srgbClr val="0000FF"/>
                </a:solidFill>
              </a:rPr>
              <a:t> </a:t>
            </a:r>
            <a:r>
              <a:rPr lang="en-US" sz="2800" dirty="0" err="1" smtClean="0">
                <a:solidFill>
                  <a:srgbClr val="0000FF"/>
                </a:solidFill>
              </a:rPr>
              <a:t>mềm</a:t>
            </a:r>
            <a:r>
              <a:rPr lang="en-US" sz="2800" dirty="0" smtClean="0">
                <a:solidFill>
                  <a:srgbClr val="0000FF"/>
                </a:solidFill>
              </a:rPr>
              <a:t>:</a:t>
            </a:r>
            <a:br>
              <a:rPr lang="en-US" sz="2800" dirty="0" smtClean="0">
                <a:solidFill>
                  <a:srgbClr val="0000FF"/>
                </a:solidFill>
              </a:rPr>
            </a:br>
            <a:r>
              <a:rPr lang="en-US" sz="2800" dirty="0" smtClean="0">
                <a:solidFill>
                  <a:srgbClr val="0000FF"/>
                </a:solidFill>
              </a:rPr>
              <a:t>Drug Interactions Checker (http://www.drugs.com)</a:t>
            </a:r>
            <a:r>
              <a:rPr lang="en-US" dirty="0" smtClean="0">
                <a:solidFill>
                  <a:srgbClr val="0000FF"/>
                </a:solidFill>
              </a:rPr>
              <a:t>  </a:t>
            </a:r>
            <a:endParaRPr lang="en-US" dirty="0">
              <a:solidFill>
                <a:srgbClr val="0000FF"/>
              </a:solidFill>
            </a:endParaRPr>
          </a:p>
        </p:txBody>
      </p:sp>
      <p:pic>
        <p:nvPicPr>
          <p:cNvPr id="5122" name="Picture 2" descr="C:\Users\HP\Desktop\z5799929090622_6243e1f092aa0f4507f1ac73397a91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384" y="964802"/>
            <a:ext cx="5544616" cy="4032449"/>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3059832" y="4515965"/>
            <a:ext cx="1008112" cy="48128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33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107504" y="0"/>
            <a:ext cx="9036496" cy="884466"/>
          </a:xfrm>
          <a:prstGeom prst="rect">
            <a:avLst/>
          </a:prstGeom>
          <a:solidFill>
            <a:srgbClr val="99FF33"/>
          </a:solidFill>
        </p:spPr>
        <p:txBody>
          <a:bodyPr anchor="ctr"/>
          <a:lstStyle>
            <a:lvl1pPr algn="l" defTabSz="914400" rtl="0" eaLnBrk="1" latinLnBrk="1" hangingPunct="1">
              <a:spcBef>
                <a:spcPct val="0"/>
              </a:spcBef>
              <a:buNone/>
              <a:defRPr sz="3600" b="1" kern="1200">
                <a:solidFill>
                  <a:schemeClr val="tx1">
                    <a:lumMod val="75000"/>
                    <a:lumOff val="25000"/>
                  </a:schemeClr>
                </a:solidFill>
                <a:latin typeface="+mj-lt"/>
                <a:ea typeface="+mj-ea"/>
                <a:cs typeface="Arial" pitchFamily="34" charset="0"/>
              </a:defRPr>
            </a:lvl1pPr>
          </a:lstStyle>
          <a:p>
            <a:r>
              <a:rPr lang="en-US" sz="2800" dirty="0" err="1" smtClean="0">
                <a:solidFill>
                  <a:srgbClr val="0000FF"/>
                </a:solidFill>
              </a:rPr>
              <a:t>Cách</a:t>
            </a:r>
            <a:r>
              <a:rPr lang="en-US" sz="2800" dirty="0" smtClean="0">
                <a:solidFill>
                  <a:srgbClr val="0000FF"/>
                </a:solidFill>
              </a:rPr>
              <a:t> </a:t>
            </a:r>
            <a:r>
              <a:rPr lang="en-US" sz="2800" dirty="0" err="1" smtClean="0">
                <a:solidFill>
                  <a:srgbClr val="0000FF"/>
                </a:solidFill>
              </a:rPr>
              <a:t>tra</a:t>
            </a:r>
            <a:r>
              <a:rPr lang="en-US" sz="2800" dirty="0" smtClean="0">
                <a:solidFill>
                  <a:srgbClr val="0000FF"/>
                </a:solidFill>
              </a:rPr>
              <a:t> </a:t>
            </a:r>
            <a:r>
              <a:rPr lang="en-US" sz="2800" dirty="0" err="1" smtClean="0">
                <a:solidFill>
                  <a:srgbClr val="0000FF"/>
                </a:solidFill>
              </a:rPr>
              <a:t>cứu</a:t>
            </a:r>
            <a:r>
              <a:rPr lang="en-US" sz="2800" dirty="0" smtClean="0">
                <a:solidFill>
                  <a:srgbClr val="0000FF"/>
                </a:solidFill>
              </a:rPr>
              <a:t> </a:t>
            </a:r>
            <a:r>
              <a:rPr lang="en-US" sz="2800" dirty="0" err="1" smtClean="0">
                <a:solidFill>
                  <a:srgbClr val="0000FF"/>
                </a:solidFill>
              </a:rPr>
              <a:t>phầm</a:t>
            </a:r>
            <a:r>
              <a:rPr lang="en-US" sz="2800" dirty="0" smtClean="0">
                <a:solidFill>
                  <a:srgbClr val="0000FF"/>
                </a:solidFill>
              </a:rPr>
              <a:t> </a:t>
            </a:r>
            <a:r>
              <a:rPr lang="en-US" sz="2800" dirty="0" err="1" smtClean="0">
                <a:solidFill>
                  <a:srgbClr val="0000FF"/>
                </a:solidFill>
              </a:rPr>
              <a:t>mềm</a:t>
            </a:r>
            <a:r>
              <a:rPr lang="en-US" sz="2800" dirty="0" smtClean="0">
                <a:solidFill>
                  <a:srgbClr val="0000FF"/>
                </a:solidFill>
              </a:rPr>
              <a:t>:</a:t>
            </a:r>
            <a:br>
              <a:rPr lang="en-US" sz="2800" dirty="0" smtClean="0">
                <a:solidFill>
                  <a:srgbClr val="0000FF"/>
                </a:solidFill>
              </a:rPr>
            </a:br>
            <a:r>
              <a:rPr lang="en-US" sz="2800" dirty="0" smtClean="0">
                <a:solidFill>
                  <a:srgbClr val="0000FF"/>
                </a:solidFill>
              </a:rPr>
              <a:t>Drug Interactions Checker (http://www.drugs.com)</a:t>
            </a:r>
            <a:r>
              <a:rPr lang="en-US" dirty="0" smtClean="0">
                <a:solidFill>
                  <a:srgbClr val="0000FF"/>
                </a:solidFill>
              </a:rPr>
              <a:t>  </a:t>
            </a:r>
            <a:endParaRPr lang="en-US" dirty="0">
              <a:solidFill>
                <a:srgbClr val="0000FF"/>
              </a:solidFill>
            </a:endParaRPr>
          </a:p>
        </p:txBody>
      </p:sp>
      <p:sp>
        <p:nvSpPr>
          <p:cNvPr id="2" name="Right Arrow 1"/>
          <p:cNvSpPr/>
          <p:nvPr/>
        </p:nvSpPr>
        <p:spPr>
          <a:xfrm>
            <a:off x="2068438" y="4134660"/>
            <a:ext cx="1008112" cy="48128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HP\Desktop\z5811421242712_2fe25bb0462e128f3230952c5783cc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50" y="1063030"/>
            <a:ext cx="5893890" cy="4083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04342" y="4319326"/>
            <a:ext cx="864096" cy="369332"/>
          </a:xfrm>
          <a:prstGeom prst="rect">
            <a:avLst/>
          </a:prstGeom>
          <a:solidFill>
            <a:srgbClr val="FF6600"/>
          </a:solidFill>
        </p:spPr>
        <p:txBody>
          <a:bodyPr wrap="square" rtlCol="0">
            <a:spAutoFit/>
          </a:bodyPr>
          <a:lstStyle/>
          <a:p>
            <a:r>
              <a:rPr lang="en-US" dirty="0" err="1" smtClean="0"/>
              <a:t>Số</a:t>
            </a:r>
            <a:r>
              <a:rPr lang="en-US" dirty="0" smtClean="0"/>
              <a:t> 1</a:t>
            </a:r>
            <a:endParaRPr lang="en-US" dirty="0"/>
          </a:p>
        </p:txBody>
      </p:sp>
      <p:sp>
        <p:nvSpPr>
          <p:cNvPr id="5" name="Down Arrow 4"/>
          <p:cNvSpPr/>
          <p:nvPr/>
        </p:nvSpPr>
        <p:spPr>
          <a:xfrm>
            <a:off x="5669122" y="3507854"/>
            <a:ext cx="708745" cy="72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23494" y="3291830"/>
            <a:ext cx="1140794" cy="369332"/>
          </a:xfrm>
          <a:prstGeom prst="rect">
            <a:avLst/>
          </a:prstGeom>
          <a:solidFill>
            <a:srgbClr val="FF6600"/>
          </a:solidFill>
        </p:spPr>
        <p:txBody>
          <a:bodyPr wrap="square" rtlCol="0">
            <a:spAutoFit/>
          </a:bodyPr>
          <a:lstStyle/>
          <a:p>
            <a:r>
              <a:rPr lang="en-US" dirty="0" err="1" smtClean="0"/>
              <a:t>Số</a:t>
            </a:r>
            <a:r>
              <a:rPr lang="en-US" dirty="0" smtClean="0"/>
              <a:t> 2</a:t>
            </a:r>
            <a:endParaRPr lang="en-US" dirty="0"/>
          </a:p>
        </p:txBody>
      </p:sp>
    </p:spTree>
    <p:extLst>
      <p:ext uri="{BB962C8B-B14F-4D97-AF65-F5344CB8AC3E}">
        <p14:creationId xmlns:p14="http://schemas.microsoft.com/office/powerpoint/2010/main" val="3053698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51" descr="http://ancom-acc.com/Image.ashx/image=jpeg/d356e2ba481d413f81a08e2cdffcf0e9-49c06.jpg/49c06.jpg"/>
          <p:cNvPicPr/>
          <p:nvPr/>
        </p:nvPicPr>
        <p:blipFill>
          <a:blip r:embed="rId2" cstate="print"/>
          <a:stretch>
            <a:fillRect/>
          </a:stretch>
        </p:blipFill>
        <p:spPr>
          <a:xfrm>
            <a:off x="611560" y="1275606"/>
            <a:ext cx="4608512" cy="3456384"/>
          </a:xfrm>
          <a:prstGeom prst="rect">
            <a:avLst/>
          </a:prstGeom>
        </p:spPr>
      </p:pic>
      <p:sp>
        <p:nvSpPr>
          <p:cNvPr id="4" name="Title 1"/>
          <p:cNvSpPr txBox="1">
            <a:spLocks noGrp="1"/>
          </p:cNvSpPr>
          <p:nvPr>
            <p:ph type="title"/>
          </p:nvPr>
        </p:nvSpPr>
        <p:spPr>
          <a:prstGeom prst="rect">
            <a:avLst/>
          </a:prstGeom>
          <a:solidFill>
            <a:srgbClr val="99FF33"/>
          </a:solidFill>
        </p:spPr>
        <p:txBody>
          <a:bodyPr anchor="ctr"/>
          <a:lstStyle>
            <a:lvl1pPr algn="l" defTabSz="914400" rtl="0" eaLnBrk="1" latinLnBrk="1" hangingPunct="1">
              <a:spcBef>
                <a:spcPct val="0"/>
              </a:spcBef>
              <a:buNone/>
              <a:defRPr sz="3600" b="1" kern="1200">
                <a:solidFill>
                  <a:schemeClr val="tx1">
                    <a:lumMod val="75000"/>
                    <a:lumOff val="25000"/>
                  </a:schemeClr>
                </a:solidFill>
                <a:latin typeface="+mj-lt"/>
                <a:ea typeface="+mj-ea"/>
                <a:cs typeface="Arial" pitchFamily="34" charset="0"/>
              </a:defRPr>
            </a:lvl1pPr>
          </a:lstStyle>
          <a:p>
            <a:r>
              <a:rPr lang="en-US" sz="2800" dirty="0" err="1" smtClean="0">
                <a:solidFill>
                  <a:srgbClr val="0000FF"/>
                </a:solidFill>
              </a:rPr>
              <a:t>Cách</a:t>
            </a:r>
            <a:r>
              <a:rPr lang="en-US" sz="2800" dirty="0" smtClean="0">
                <a:solidFill>
                  <a:srgbClr val="0000FF"/>
                </a:solidFill>
              </a:rPr>
              <a:t> </a:t>
            </a:r>
            <a:r>
              <a:rPr lang="en-US" sz="2800" dirty="0" err="1" smtClean="0">
                <a:solidFill>
                  <a:srgbClr val="0000FF"/>
                </a:solidFill>
              </a:rPr>
              <a:t>tra</a:t>
            </a:r>
            <a:r>
              <a:rPr lang="en-US" sz="2800" dirty="0" smtClean="0">
                <a:solidFill>
                  <a:srgbClr val="0000FF"/>
                </a:solidFill>
              </a:rPr>
              <a:t> </a:t>
            </a:r>
            <a:r>
              <a:rPr lang="en-US" sz="2800" dirty="0" err="1" smtClean="0">
                <a:solidFill>
                  <a:srgbClr val="0000FF"/>
                </a:solidFill>
              </a:rPr>
              <a:t>cứu</a:t>
            </a:r>
            <a:r>
              <a:rPr lang="en-US" sz="2800" dirty="0" smtClean="0">
                <a:solidFill>
                  <a:srgbClr val="0000FF"/>
                </a:solidFill>
              </a:rPr>
              <a:t> </a:t>
            </a:r>
            <a:r>
              <a:rPr lang="en-US" sz="2800" dirty="0" err="1" smtClean="0">
                <a:solidFill>
                  <a:srgbClr val="0000FF"/>
                </a:solidFill>
              </a:rPr>
              <a:t>phần</a:t>
            </a:r>
            <a:r>
              <a:rPr lang="en-US" sz="2800" dirty="0" smtClean="0">
                <a:solidFill>
                  <a:srgbClr val="0000FF"/>
                </a:solidFill>
              </a:rPr>
              <a:t> </a:t>
            </a:r>
            <a:r>
              <a:rPr lang="en-US" sz="2800" dirty="0" err="1" smtClean="0">
                <a:solidFill>
                  <a:srgbClr val="0000FF"/>
                </a:solidFill>
              </a:rPr>
              <a:t>mềm</a:t>
            </a:r>
            <a:r>
              <a:rPr lang="en-US" sz="2800" dirty="0" smtClean="0">
                <a:solidFill>
                  <a:srgbClr val="0000FF"/>
                </a:solidFill>
              </a:rPr>
              <a:t>:</a:t>
            </a:r>
            <a:br>
              <a:rPr lang="en-US" sz="2800" dirty="0" smtClean="0">
                <a:solidFill>
                  <a:srgbClr val="0000FF"/>
                </a:solidFill>
              </a:rPr>
            </a:br>
            <a:r>
              <a:rPr lang="en-US" sz="2800" dirty="0" smtClean="0">
                <a:solidFill>
                  <a:srgbClr val="0000FF"/>
                </a:solidFill>
              </a:rPr>
              <a:t>Drug Interactions Checker (http://www.drugs.com)</a:t>
            </a:r>
            <a:r>
              <a:rPr lang="en-US" dirty="0" smtClean="0">
                <a:solidFill>
                  <a:srgbClr val="0000FF"/>
                </a:solidFill>
              </a:rPr>
              <a:t>  </a:t>
            </a:r>
            <a:endParaRPr lang="en-US" dirty="0">
              <a:solidFill>
                <a:srgbClr val="0000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29100957"/>
              </p:ext>
            </p:extLst>
          </p:nvPr>
        </p:nvGraphicFramePr>
        <p:xfrm>
          <a:off x="5724128" y="1367062"/>
          <a:ext cx="2355312" cy="3555204"/>
        </p:xfrm>
        <a:graphic>
          <a:graphicData uri="http://schemas.openxmlformats.org/drawingml/2006/table">
            <a:tbl>
              <a:tblPr firstRow="1" firstCol="1" bandRow="1">
                <a:tableStyleId>{5C22544A-7EE6-4342-B048-85BDC9FD1C3A}</a:tableStyleId>
              </a:tblPr>
              <a:tblGrid>
                <a:gridCol w="2355312"/>
              </a:tblGrid>
              <a:tr h="484608">
                <a:tc>
                  <a:txBody>
                    <a:bodyPr/>
                    <a:lstStyle/>
                    <a:p>
                      <a:pPr algn="ctr">
                        <a:lnSpc>
                          <a:spcPct val="150000"/>
                        </a:lnSpc>
                        <a:spcAft>
                          <a:spcPts val="0"/>
                        </a:spcAft>
                      </a:pPr>
                      <a:r>
                        <a:rPr lang="en-US" sz="1300" dirty="0" err="1">
                          <a:solidFill>
                            <a:srgbClr val="0000FF"/>
                          </a:solidFill>
                          <a:effectLst/>
                        </a:rPr>
                        <a:t>Mức</a:t>
                      </a:r>
                      <a:r>
                        <a:rPr lang="en-US" sz="1300" dirty="0">
                          <a:solidFill>
                            <a:srgbClr val="0000FF"/>
                          </a:solidFill>
                          <a:effectLst/>
                        </a:rPr>
                        <a:t> </a:t>
                      </a:r>
                      <a:r>
                        <a:rPr lang="en-US" sz="1300" dirty="0" err="1" smtClean="0">
                          <a:solidFill>
                            <a:srgbClr val="0000FF"/>
                          </a:solidFill>
                          <a:effectLst/>
                        </a:rPr>
                        <a:t>độ</a:t>
                      </a:r>
                      <a:r>
                        <a:rPr lang="en-US" sz="1300" baseline="0" dirty="0">
                          <a:solidFill>
                            <a:srgbClr val="0000FF"/>
                          </a:solidFill>
                          <a:effectLst/>
                        </a:rPr>
                        <a:t> </a:t>
                      </a:r>
                      <a:r>
                        <a:rPr lang="en-US" sz="1300" dirty="0" err="1" smtClean="0">
                          <a:solidFill>
                            <a:srgbClr val="0000FF"/>
                          </a:solidFill>
                          <a:effectLst/>
                        </a:rPr>
                        <a:t>của</a:t>
                      </a:r>
                      <a:r>
                        <a:rPr lang="en-US" sz="1300" dirty="0" smtClean="0">
                          <a:solidFill>
                            <a:srgbClr val="0000FF"/>
                          </a:solidFill>
                          <a:effectLst/>
                        </a:rPr>
                        <a:t> </a:t>
                      </a:r>
                      <a:r>
                        <a:rPr lang="en-US" sz="1300" dirty="0" err="1">
                          <a:solidFill>
                            <a:srgbClr val="0000FF"/>
                          </a:solidFill>
                          <a:effectLst/>
                        </a:rPr>
                        <a:t>tương</a:t>
                      </a:r>
                      <a:r>
                        <a:rPr lang="en-US" sz="1300" dirty="0">
                          <a:solidFill>
                            <a:srgbClr val="0000FF"/>
                          </a:solidFill>
                          <a:effectLst/>
                        </a:rPr>
                        <a:t> </a:t>
                      </a:r>
                      <a:r>
                        <a:rPr lang="en-US" sz="1300" dirty="0" err="1">
                          <a:solidFill>
                            <a:srgbClr val="0000FF"/>
                          </a:solidFill>
                          <a:effectLst/>
                        </a:rPr>
                        <a:t>tác</a:t>
                      </a:r>
                      <a:endParaRPr lang="en-US" sz="1200" dirty="0">
                        <a:solidFill>
                          <a:srgbClr val="0000FF"/>
                        </a:solidFill>
                        <a:effectLst/>
                        <a:latin typeface="Times New Roman"/>
                        <a:ea typeface="Times New Roman"/>
                      </a:endParaRPr>
                    </a:p>
                  </a:txBody>
                  <a:tcPr marL="68580" marR="68580" marT="0" marB="0" anchor="ctr">
                    <a:solidFill>
                      <a:srgbClr val="FF0000"/>
                    </a:solidFill>
                  </a:tcPr>
                </a:tc>
              </a:tr>
              <a:tr h="869350">
                <a:tc>
                  <a:txBody>
                    <a:bodyPr/>
                    <a:lstStyle/>
                    <a:p>
                      <a:pPr algn="ctr">
                        <a:lnSpc>
                          <a:spcPct val="150000"/>
                        </a:lnSpc>
                        <a:spcAft>
                          <a:spcPts val="0"/>
                        </a:spcAft>
                      </a:pPr>
                      <a:r>
                        <a:rPr lang="en-US" sz="1300" dirty="0" err="1">
                          <a:solidFill>
                            <a:srgbClr val="0000FF"/>
                          </a:solidFill>
                          <a:effectLst/>
                        </a:rPr>
                        <a:t>Nghiêm</a:t>
                      </a:r>
                      <a:r>
                        <a:rPr lang="en-US" sz="1300" dirty="0">
                          <a:solidFill>
                            <a:srgbClr val="0000FF"/>
                          </a:solidFill>
                          <a:effectLst/>
                        </a:rPr>
                        <a:t> </a:t>
                      </a:r>
                      <a:r>
                        <a:rPr lang="en-US" sz="1300" dirty="0" err="1">
                          <a:solidFill>
                            <a:srgbClr val="0000FF"/>
                          </a:solidFill>
                          <a:effectLst/>
                        </a:rPr>
                        <a:t>trọng</a:t>
                      </a:r>
                      <a:endParaRPr lang="en-US" sz="1200" dirty="0">
                        <a:solidFill>
                          <a:srgbClr val="0000FF"/>
                        </a:solidFill>
                        <a:effectLst/>
                        <a:latin typeface="Times New Roman"/>
                        <a:ea typeface="Times New Roman"/>
                      </a:endParaRPr>
                    </a:p>
                  </a:txBody>
                  <a:tcPr marL="68580" marR="68580" marT="0" marB="0" anchor="ctr">
                    <a:solidFill>
                      <a:srgbClr val="FFFF00"/>
                    </a:solidFill>
                  </a:tcPr>
                </a:tc>
              </a:tr>
              <a:tr h="869350">
                <a:tc>
                  <a:txBody>
                    <a:bodyPr/>
                    <a:lstStyle/>
                    <a:p>
                      <a:pPr algn="ctr">
                        <a:lnSpc>
                          <a:spcPct val="150000"/>
                        </a:lnSpc>
                        <a:spcAft>
                          <a:spcPts val="0"/>
                        </a:spcAft>
                      </a:pPr>
                      <a:r>
                        <a:rPr lang="en-US" sz="1300" dirty="0" err="1">
                          <a:solidFill>
                            <a:srgbClr val="0000FF"/>
                          </a:solidFill>
                          <a:effectLst/>
                        </a:rPr>
                        <a:t>Trung</a:t>
                      </a:r>
                      <a:r>
                        <a:rPr lang="en-US" sz="1300" dirty="0">
                          <a:solidFill>
                            <a:srgbClr val="0000FF"/>
                          </a:solidFill>
                          <a:effectLst/>
                        </a:rPr>
                        <a:t> </a:t>
                      </a:r>
                      <a:r>
                        <a:rPr lang="en-US" sz="1300" dirty="0" err="1">
                          <a:solidFill>
                            <a:srgbClr val="0000FF"/>
                          </a:solidFill>
                          <a:effectLst/>
                        </a:rPr>
                        <a:t>bình</a:t>
                      </a:r>
                      <a:endParaRPr lang="en-US" sz="1200" dirty="0">
                        <a:solidFill>
                          <a:srgbClr val="0000FF"/>
                        </a:solidFill>
                        <a:effectLst/>
                        <a:latin typeface="Times New Roman"/>
                        <a:ea typeface="Times New Roman"/>
                      </a:endParaRPr>
                    </a:p>
                  </a:txBody>
                  <a:tcPr marL="68580" marR="68580" marT="0" marB="0" anchor="ctr">
                    <a:solidFill>
                      <a:srgbClr val="FFC000"/>
                    </a:solidFill>
                  </a:tcPr>
                </a:tc>
              </a:tr>
              <a:tr h="1331896">
                <a:tc>
                  <a:txBody>
                    <a:bodyPr/>
                    <a:lstStyle/>
                    <a:p>
                      <a:pPr algn="ctr">
                        <a:lnSpc>
                          <a:spcPct val="150000"/>
                        </a:lnSpc>
                        <a:spcAft>
                          <a:spcPts val="0"/>
                        </a:spcAft>
                      </a:pPr>
                      <a:r>
                        <a:rPr lang="en-US" sz="1300" dirty="0" err="1">
                          <a:solidFill>
                            <a:srgbClr val="0000FF"/>
                          </a:solidFill>
                          <a:effectLst/>
                        </a:rPr>
                        <a:t>Nhẹ</a:t>
                      </a:r>
                      <a:endParaRPr lang="en-US" sz="1200" dirty="0">
                        <a:solidFill>
                          <a:srgbClr val="0000FF"/>
                        </a:solidFill>
                        <a:effectLst/>
                        <a:latin typeface="Times New Roman"/>
                        <a:ea typeface="Times New Roman"/>
                      </a:endParaRPr>
                    </a:p>
                  </a:txBody>
                  <a:tcPr marL="68580" marR="68580" marT="0" marB="0" anchor="ctr"/>
                </a:tc>
              </a:tr>
            </a:tbl>
          </a:graphicData>
        </a:graphic>
      </p:graphicFrame>
      <p:sp>
        <p:nvSpPr>
          <p:cNvPr id="6" name="Curved Right Arrow 5"/>
          <p:cNvSpPr/>
          <p:nvPr/>
        </p:nvSpPr>
        <p:spPr>
          <a:xfrm>
            <a:off x="5249019" y="1563638"/>
            <a:ext cx="504056" cy="1224136"/>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a:off x="5220072" y="1419622"/>
            <a:ext cx="533003" cy="1872208"/>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5076056" y="1563638"/>
            <a:ext cx="677019" cy="2592288"/>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1719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1059582"/>
          </a:xfrm>
          <a:solidFill>
            <a:srgbClr val="99FF33"/>
          </a:solidFill>
        </p:spPr>
        <p:txBody>
          <a:bodyPr/>
          <a:lstStyle/>
          <a:p>
            <a:r>
              <a:rPr lang="en-US" sz="2800" dirty="0" err="1" smtClean="0">
                <a:solidFill>
                  <a:srgbClr val="0000FF"/>
                </a:solidFill>
              </a:rPr>
              <a:t>Cách</a:t>
            </a:r>
            <a:r>
              <a:rPr lang="en-US" sz="2800" dirty="0" smtClean="0">
                <a:solidFill>
                  <a:srgbClr val="0000FF"/>
                </a:solidFill>
              </a:rPr>
              <a:t> </a:t>
            </a:r>
            <a:r>
              <a:rPr lang="en-US" sz="2800" dirty="0" err="1" smtClean="0">
                <a:solidFill>
                  <a:srgbClr val="0000FF"/>
                </a:solidFill>
              </a:rPr>
              <a:t>tra</a:t>
            </a:r>
            <a:r>
              <a:rPr lang="en-US" sz="2800" dirty="0" smtClean="0">
                <a:solidFill>
                  <a:srgbClr val="0000FF"/>
                </a:solidFill>
              </a:rPr>
              <a:t> </a:t>
            </a:r>
            <a:r>
              <a:rPr lang="en-US" sz="2800" dirty="0" err="1" smtClean="0">
                <a:solidFill>
                  <a:srgbClr val="0000FF"/>
                </a:solidFill>
              </a:rPr>
              <a:t>cứu</a:t>
            </a:r>
            <a:r>
              <a:rPr lang="en-US" sz="2800" dirty="0" smtClean="0">
                <a:solidFill>
                  <a:srgbClr val="0000FF"/>
                </a:solidFill>
              </a:rPr>
              <a:t> </a:t>
            </a:r>
            <a:r>
              <a:rPr lang="en-US" sz="2800" dirty="0" err="1" smtClean="0">
                <a:solidFill>
                  <a:srgbClr val="0000FF"/>
                </a:solidFill>
              </a:rPr>
              <a:t>phần</a:t>
            </a:r>
            <a:r>
              <a:rPr lang="en-US" sz="2800" dirty="0" smtClean="0">
                <a:solidFill>
                  <a:srgbClr val="0000FF"/>
                </a:solidFill>
              </a:rPr>
              <a:t> </a:t>
            </a:r>
            <a:r>
              <a:rPr lang="en-US" sz="2800" dirty="0" err="1" smtClean="0">
                <a:solidFill>
                  <a:srgbClr val="0000FF"/>
                </a:solidFill>
              </a:rPr>
              <a:t>mềm</a:t>
            </a:r>
            <a:r>
              <a:rPr lang="en-US" sz="2800" dirty="0" smtClean="0">
                <a:solidFill>
                  <a:srgbClr val="0000FF"/>
                </a:solidFill>
              </a:rPr>
              <a:t>:</a:t>
            </a:r>
            <a:br>
              <a:rPr lang="en-US" sz="2800" dirty="0" smtClean="0">
                <a:solidFill>
                  <a:srgbClr val="0000FF"/>
                </a:solidFill>
              </a:rPr>
            </a:br>
            <a:r>
              <a:rPr lang="en-US" sz="2800" dirty="0">
                <a:solidFill>
                  <a:srgbClr val="0000FF"/>
                </a:solidFill>
              </a:rPr>
              <a:t>Multi-drug Interaction Checker(www.medscape.com</a:t>
            </a:r>
            <a:endParaRPr lang="en-US" dirty="0">
              <a:solidFill>
                <a:srgbClr val="0000FF"/>
              </a:solidFill>
            </a:endParaRPr>
          </a:p>
        </p:txBody>
      </p:sp>
      <p:pic>
        <p:nvPicPr>
          <p:cNvPr id="3" name="Image 257"/>
          <p:cNvPicPr/>
          <p:nvPr/>
        </p:nvPicPr>
        <p:blipFill>
          <a:blip r:embed="rId2" cstate="print"/>
          <a:stretch>
            <a:fillRect/>
          </a:stretch>
        </p:blipFill>
        <p:spPr>
          <a:xfrm>
            <a:off x="249031" y="1707654"/>
            <a:ext cx="1967230" cy="1937385"/>
          </a:xfrm>
          <a:prstGeom prst="rect">
            <a:avLst/>
          </a:prstGeom>
        </p:spPr>
      </p:pic>
      <p:sp>
        <p:nvSpPr>
          <p:cNvPr id="4" name="Rectangle 3"/>
          <p:cNvSpPr/>
          <p:nvPr/>
        </p:nvSpPr>
        <p:spPr>
          <a:xfrm>
            <a:off x="2216261" y="1419622"/>
            <a:ext cx="6997258" cy="2862322"/>
          </a:xfrm>
          <a:prstGeom prst="rect">
            <a:avLst/>
          </a:prstGeom>
        </p:spPr>
        <p:txBody>
          <a:bodyPr wrap="square">
            <a:spAutoFit/>
          </a:bodyPr>
          <a:lstStyle/>
          <a:p>
            <a:r>
              <a:rPr lang="en-US" sz="2000" dirty="0" smtClean="0"/>
              <a:t>	</a:t>
            </a:r>
            <a:r>
              <a:rPr lang="en-US" sz="2000" dirty="0"/>
              <a:t> </a:t>
            </a:r>
            <a:r>
              <a:rPr lang="en-US" sz="2000" dirty="0" err="1"/>
              <a:t>Phần</a:t>
            </a:r>
            <a:r>
              <a:rPr lang="en-US" sz="2000" dirty="0"/>
              <a:t> </a:t>
            </a:r>
            <a:r>
              <a:rPr lang="en-US" sz="2000" dirty="0" err="1"/>
              <a:t>mềm</a:t>
            </a:r>
            <a:r>
              <a:rPr lang="en-US" sz="2000" dirty="0"/>
              <a:t> </a:t>
            </a:r>
            <a:r>
              <a:rPr lang="en-US" sz="2000" dirty="0" err="1"/>
              <a:t>tra</a:t>
            </a:r>
            <a:r>
              <a:rPr lang="en-US" sz="2000" dirty="0"/>
              <a:t> </a:t>
            </a:r>
            <a:r>
              <a:rPr lang="en-US" sz="2000" dirty="0" err="1"/>
              <a:t>cứu</a:t>
            </a:r>
            <a:r>
              <a:rPr lang="en-US" sz="2000" dirty="0"/>
              <a:t> </a:t>
            </a:r>
            <a:r>
              <a:rPr lang="en-US" sz="2000" dirty="0" err="1"/>
              <a:t>trực</a:t>
            </a:r>
            <a:r>
              <a:rPr lang="en-US" sz="2000" dirty="0"/>
              <a:t> </a:t>
            </a:r>
            <a:r>
              <a:rPr lang="en-US" sz="2000" dirty="0" err="1"/>
              <a:t>tuyến</a:t>
            </a:r>
            <a:r>
              <a:rPr lang="en-US" sz="2000" dirty="0"/>
              <a:t> Multi-drug Interaction Checker </a:t>
            </a:r>
            <a:r>
              <a:rPr lang="en-US" sz="2000" dirty="0" err="1"/>
              <a:t>được</a:t>
            </a:r>
            <a:r>
              <a:rPr lang="en-US" sz="2000" dirty="0"/>
              <a:t> </a:t>
            </a:r>
            <a:r>
              <a:rPr lang="en-US" sz="2000" dirty="0" err="1"/>
              <a:t>cung</a:t>
            </a:r>
            <a:r>
              <a:rPr lang="en-US" sz="2000" dirty="0"/>
              <a:t> </a:t>
            </a:r>
            <a:r>
              <a:rPr lang="en-US" sz="2000" dirty="0" err="1"/>
              <a:t>cấp</a:t>
            </a:r>
            <a:r>
              <a:rPr lang="en-US" sz="2000" dirty="0"/>
              <a:t> </a:t>
            </a:r>
            <a:r>
              <a:rPr lang="en-US" sz="2000" dirty="0" err="1"/>
              <a:t>miễn</a:t>
            </a:r>
            <a:r>
              <a:rPr lang="en-US" sz="2000" dirty="0"/>
              <a:t> </a:t>
            </a:r>
            <a:r>
              <a:rPr lang="en-US" sz="2000" dirty="0" err="1"/>
              <a:t>phí</a:t>
            </a:r>
            <a:r>
              <a:rPr lang="en-US" sz="2000" dirty="0"/>
              <a:t> </a:t>
            </a:r>
            <a:r>
              <a:rPr lang="en-US" sz="2000" dirty="0" err="1"/>
              <a:t>bởi</a:t>
            </a:r>
            <a:r>
              <a:rPr lang="en-US" sz="2000" dirty="0"/>
              <a:t> Medscape LLC/</a:t>
            </a:r>
            <a:r>
              <a:rPr lang="en-US" sz="2000" dirty="0" err="1"/>
              <a:t>Mỹ</a:t>
            </a:r>
            <a:r>
              <a:rPr lang="en-US" sz="2000" dirty="0"/>
              <a:t>. </a:t>
            </a:r>
            <a:endParaRPr lang="en-US" sz="2000" dirty="0" smtClean="0"/>
          </a:p>
          <a:p>
            <a:endParaRPr lang="en-US" sz="2000" dirty="0" smtClean="0"/>
          </a:p>
          <a:p>
            <a:endParaRPr lang="en-US" sz="2000" dirty="0" smtClean="0"/>
          </a:p>
          <a:p>
            <a:r>
              <a:rPr lang="en-US" sz="2000" dirty="0"/>
              <a:t>	</a:t>
            </a:r>
            <a:r>
              <a:rPr lang="en-US" sz="2000" dirty="0" err="1" smtClean="0"/>
              <a:t>Phần</a:t>
            </a:r>
            <a:r>
              <a:rPr lang="en-US" sz="2000" dirty="0" smtClean="0"/>
              <a:t> </a:t>
            </a:r>
            <a:r>
              <a:rPr lang="en-US" sz="2000" dirty="0" err="1"/>
              <a:t>mềm</a:t>
            </a:r>
            <a:r>
              <a:rPr lang="en-US" sz="2000" dirty="0"/>
              <a:t> </a:t>
            </a:r>
            <a:r>
              <a:rPr lang="en-US" sz="2000" dirty="0" err="1"/>
              <a:t>này</a:t>
            </a:r>
            <a:r>
              <a:rPr lang="en-US" sz="2000" dirty="0"/>
              <a:t> </a:t>
            </a:r>
            <a:r>
              <a:rPr lang="en-US" sz="2000" dirty="0" err="1"/>
              <a:t>cung</a:t>
            </a:r>
            <a:r>
              <a:rPr lang="en-US" sz="2000" dirty="0"/>
              <a:t> </a:t>
            </a:r>
            <a:r>
              <a:rPr lang="en-US" sz="2000" dirty="0" err="1"/>
              <a:t>cấp</a:t>
            </a:r>
            <a:r>
              <a:rPr lang="en-US" sz="2000" dirty="0"/>
              <a:t> </a:t>
            </a:r>
            <a:r>
              <a:rPr lang="en-US" sz="2000" dirty="0" err="1"/>
              <a:t>các</a:t>
            </a:r>
            <a:r>
              <a:rPr lang="en-US" sz="2000" dirty="0"/>
              <a:t> </a:t>
            </a:r>
            <a:r>
              <a:rPr lang="en-US" sz="2000" dirty="0" err="1"/>
              <a:t>thông</a:t>
            </a:r>
            <a:r>
              <a:rPr lang="en-US" sz="2000" dirty="0"/>
              <a:t> tin </a:t>
            </a:r>
            <a:r>
              <a:rPr lang="en-US" sz="2000" dirty="0" err="1"/>
              <a:t>về</a:t>
            </a:r>
            <a:r>
              <a:rPr lang="en-US" sz="2000" dirty="0"/>
              <a:t> </a:t>
            </a:r>
            <a:r>
              <a:rPr lang="en-US" sz="2000" dirty="0" err="1"/>
              <a:t>tương</a:t>
            </a:r>
            <a:r>
              <a:rPr lang="en-US" sz="2000" dirty="0"/>
              <a:t> </a:t>
            </a:r>
            <a:r>
              <a:rPr lang="en-US" sz="2000" dirty="0" err="1"/>
              <a:t>tác</a:t>
            </a:r>
            <a:r>
              <a:rPr lang="en-US" sz="2000" dirty="0"/>
              <a:t> </a:t>
            </a:r>
            <a:r>
              <a:rPr lang="en-US" sz="2000" dirty="0" err="1"/>
              <a:t>thuốc</a:t>
            </a:r>
            <a:r>
              <a:rPr lang="en-US" sz="2000" dirty="0"/>
              <a:t> - </a:t>
            </a:r>
            <a:r>
              <a:rPr lang="en-US" sz="2000" dirty="0" err="1"/>
              <a:t>thuốc</a:t>
            </a:r>
            <a:r>
              <a:rPr lang="en-US" sz="2000" dirty="0"/>
              <a:t>, </a:t>
            </a:r>
            <a:r>
              <a:rPr lang="en-US" sz="2000" dirty="0" err="1"/>
              <a:t>thuốc</a:t>
            </a:r>
            <a:r>
              <a:rPr lang="en-US" sz="2000" dirty="0"/>
              <a:t> - </a:t>
            </a:r>
            <a:r>
              <a:rPr lang="en-US" sz="2000" dirty="0" err="1"/>
              <a:t>thực</a:t>
            </a:r>
            <a:r>
              <a:rPr lang="en-US" sz="2000" dirty="0"/>
              <a:t> </a:t>
            </a:r>
            <a:r>
              <a:rPr lang="en-US" sz="2000" dirty="0" err="1"/>
              <a:t>phẩm</a:t>
            </a:r>
            <a:r>
              <a:rPr lang="en-US" sz="2000" dirty="0"/>
              <a:t> </a:t>
            </a:r>
            <a:r>
              <a:rPr lang="en-US" sz="2000" dirty="0" err="1"/>
              <a:t>chức</a:t>
            </a:r>
            <a:r>
              <a:rPr lang="en-US" sz="2000" dirty="0"/>
              <a:t> </a:t>
            </a:r>
            <a:r>
              <a:rPr lang="en-US" sz="2000" dirty="0" err="1"/>
              <a:t>năng</a:t>
            </a:r>
            <a:r>
              <a:rPr lang="en-US" sz="2000" dirty="0"/>
              <a:t>. </a:t>
            </a:r>
            <a:r>
              <a:rPr lang="en-US" sz="2000" dirty="0" err="1"/>
              <a:t>Kết</a:t>
            </a:r>
            <a:r>
              <a:rPr lang="en-US" sz="2000" dirty="0"/>
              <a:t> </a:t>
            </a:r>
            <a:r>
              <a:rPr lang="en-US" sz="2000" dirty="0" err="1"/>
              <a:t>quả</a:t>
            </a:r>
            <a:r>
              <a:rPr lang="en-US" sz="2000" dirty="0"/>
              <a:t> </a:t>
            </a:r>
            <a:r>
              <a:rPr lang="en-US" sz="2000" dirty="0" err="1"/>
              <a:t>tra</a:t>
            </a:r>
            <a:r>
              <a:rPr lang="en-US" sz="2000" dirty="0"/>
              <a:t> </a:t>
            </a:r>
            <a:r>
              <a:rPr lang="vi-VN" sz="2000" dirty="0" smtClean="0"/>
              <a:t>     </a:t>
            </a:r>
            <a:r>
              <a:rPr lang="en-US" sz="2000" dirty="0" err="1" smtClean="0"/>
              <a:t>cứu</a:t>
            </a:r>
            <a:r>
              <a:rPr lang="en-US" sz="2000" dirty="0" smtClean="0"/>
              <a:t> </a:t>
            </a:r>
            <a:r>
              <a:rPr lang="en-US" sz="2000" dirty="0" err="1"/>
              <a:t>cho</a:t>
            </a:r>
            <a:r>
              <a:rPr lang="en-US" sz="2000" dirty="0"/>
              <a:t> </a:t>
            </a:r>
            <a:r>
              <a:rPr lang="en-US" sz="2000" dirty="0" err="1"/>
              <a:t>biết</a:t>
            </a:r>
            <a:r>
              <a:rPr lang="en-US" sz="2000" dirty="0"/>
              <a:t> </a:t>
            </a:r>
            <a:r>
              <a:rPr lang="en-US" sz="2000" dirty="0" err="1"/>
              <a:t>các</a:t>
            </a:r>
            <a:r>
              <a:rPr lang="en-US" sz="2000" dirty="0"/>
              <a:t> </a:t>
            </a:r>
            <a:r>
              <a:rPr lang="en-US" sz="2000" dirty="0" err="1"/>
              <a:t>thông</a:t>
            </a:r>
            <a:r>
              <a:rPr lang="en-US" sz="2000" dirty="0"/>
              <a:t> tin </a:t>
            </a:r>
            <a:r>
              <a:rPr lang="en-US" sz="2000" dirty="0" err="1"/>
              <a:t>tóm</a:t>
            </a:r>
            <a:r>
              <a:rPr lang="en-US" sz="2000" dirty="0"/>
              <a:t> </a:t>
            </a:r>
            <a:r>
              <a:rPr lang="en-US" sz="2000" dirty="0" err="1"/>
              <a:t>tắt</a:t>
            </a:r>
            <a:r>
              <a:rPr lang="en-US" sz="2000" dirty="0"/>
              <a:t> </a:t>
            </a:r>
            <a:r>
              <a:rPr lang="en-US" sz="2000" dirty="0" err="1"/>
              <a:t>về</a:t>
            </a:r>
            <a:r>
              <a:rPr lang="en-US" sz="2000" dirty="0"/>
              <a:t> </a:t>
            </a:r>
            <a:r>
              <a:rPr lang="en-US" sz="2000" dirty="0" err="1"/>
              <a:t>mức</a:t>
            </a:r>
            <a:r>
              <a:rPr lang="en-US" sz="2000" dirty="0"/>
              <a:t> </a:t>
            </a:r>
            <a:r>
              <a:rPr lang="en-US" sz="2000" dirty="0" err="1"/>
              <a:t>độ</a:t>
            </a:r>
            <a:r>
              <a:rPr lang="en-US" sz="2000" dirty="0"/>
              <a:t> </a:t>
            </a:r>
            <a:r>
              <a:rPr lang="en-US" sz="2000" dirty="0" err="1"/>
              <a:t>nặng</a:t>
            </a:r>
            <a:r>
              <a:rPr lang="en-US" sz="2000" dirty="0"/>
              <a:t> </a:t>
            </a:r>
            <a:r>
              <a:rPr lang="en-US" sz="2000" dirty="0" err="1" smtClean="0"/>
              <a:t>của</a:t>
            </a:r>
            <a:r>
              <a:rPr lang="vi-VN" sz="2000" dirty="0" smtClean="0"/>
              <a:t>        </a:t>
            </a:r>
            <a:r>
              <a:rPr lang="en-US" sz="2000" dirty="0" smtClean="0"/>
              <a:t> </a:t>
            </a:r>
            <a:r>
              <a:rPr lang="en-US" sz="2000" dirty="0" err="1"/>
              <a:t>tương</a:t>
            </a:r>
            <a:r>
              <a:rPr lang="en-US" sz="2000" dirty="0"/>
              <a:t> </a:t>
            </a:r>
            <a:r>
              <a:rPr lang="en-US" sz="2000" dirty="0" err="1" smtClean="0"/>
              <a:t>tác</a:t>
            </a:r>
            <a:r>
              <a:rPr lang="en-US" sz="2000" dirty="0" smtClean="0"/>
              <a:t> </a:t>
            </a:r>
            <a:r>
              <a:rPr lang="en-US" sz="2000" dirty="0"/>
              <a:t>(</a:t>
            </a:r>
            <a:r>
              <a:rPr lang="en-US" sz="2000" dirty="0" err="1"/>
              <a:t>chống</a:t>
            </a:r>
            <a:r>
              <a:rPr lang="en-US" sz="2000" dirty="0"/>
              <a:t> </a:t>
            </a:r>
            <a:r>
              <a:rPr lang="en-US" sz="2000" dirty="0" err="1"/>
              <a:t>chỉ</a:t>
            </a:r>
            <a:r>
              <a:rPr lang="en-US" sz="2000" dirty="0"/>
              <a:t> </a:t>
            </a:r>
            <a:r>
              <a:rPr lang="en-US" sz="2000" dirty="0" err="1"/>
              <a:t>định</a:t>
            </a:r>
            <a:r>
              <a:rPr lang="en-US" sz="2000" dirty="0"/>
              <a:t>, </a:t>
            </a:r>
            <a:r>
              <a:rPr lang="en-US" sz="2000" dirty="0" err="1"/>
              <a:t>nghiêm</a:t>
            </a:r>
            <a:r>
              <a:rPr lang="en-US" sz="2000" dirty="0"/>
              <a:t> </a:t>
            </a:r>
            <a:r>
              <a:rPr lang="en-US" sz="2000" dirty="0" err="1"/>
              <a:t>trọng</a:t>
            </a:r>
            <a:r>
              <a:rPr lang="en-US" sz="2000" dirty="0"/>
              <a:t>, </a:t>
            </a:r>
            <a:r>
              <a:rPr lang="en-US" sz="2000" dirty="0" err="1"/>
              <a:t>theo</a:t>
            </a:r>
            <a:r>
              <a:rPr lang="en-US" sz="2000" dirty="0"/>
              <a:t> </a:t>
            </a:r>
            <a:r>
              <a:rPr lang="en-US" sz="2000" dirty="0" err="1"/>
              <a:t>dõi</a:t>
            </a:r>
            <a:r>
              <a:rPr lang="en-US" sz="2000" dirty="0"/>
              <a:t> </a:t>
            </a:r>
            <a:r>
              <a:rPr lang="en-US" sz="2000" dirty="0" err="1"/>
              <a:t>chặt</a:t>
            </a:r>
            <a:r>
              <a:rPr lang="en-US" sz="2000" dirty="0"/>
              <a:t> </a:t>
            </a:r>
            <a:r>
              <a:rPr lang="en-US" sz="2000" dirty="0" err="1" smtClean="0"/>
              <a:t>chẽ</a:t>
            </a:r>
            <a:r>
              <a:rPr lang="vi-VN" sz="2000" dirty="0" smtClean="0"/>
              <a:t> </a:t>
            </a:r>
            <a:r>
              <a:rPr lang="en-US" sz="2000" dirty="0" smtClean="0"/>
              <a:t> </a:t>
            </a:r>
            <a:r>
              <a:rPr lang="en-US" sz="2000" dirty="0" err="1"/>
              <a:t>và</a:t>
            </a:r>
            <a:r>
              <a:rPr lang="en-US" sz="2000" dirty="0"/>
              <a:t> </a:t>
            </a:r>
            <a:r>
              <a:rPr lang="en-US" sz="2000" dirty="0" err="1"/>
              <a:t>nhẹ</a:t>
            </a:r>
            <a:r>
              <a:rPr lang="en-US" sz="2000" dirty="0"/>
              <a:t>), </a:t>
            </a:r>
            <a:r>
              <a:rPr lang="en-US" sz="2000" dirty="0" err="1"/>
              <a:t>cơ</a:t>
            </a:r>
            <a:r>
              <a:rPr lang="en-US" sz="2000" dirty="0"/>
              <a:t> </a:t>
            </a:r>
            <a:r>
              <a:rPr lang="en-US" sz="2000" dirty="0" err="1"/>
              <a:t>chế</a:t>
            </a:r>
            <a:r>
              <a:rPr lang="en-US" sz="2000" dirty="0"/>
              <a:t> </a:t>
            </a:r>
            <a:r>
              <a:rPr lang="en-US" sz="2000" dirty="0" err="1"/>
              <a:t>tương</a:t>
            </a:r>
            <a:r>
              <a:rPr lang="en-US" sz="2000" dirty="0"/>
              <a:t> </a:t>
            </a:r>
            <a:r>
              <a:rPr lang="en-US" sz="2000" dirty="0" err="1"/>
              <a:t>tác</a:t>
            </a:r>
            <a:r>
              <a:rPr lang="en-US" sz="2000" dirty="0"/>
              <a:t>, </a:t>
            </a:r>
            <a:r>
              <a:rPr lang="en-US" sz="2000" dirty="0" err="1"/>
              <a:t>hướng</a:t>
            </a:r>
            <a:r>
              <a:rPr lang="en-US" sz="2000" dirty="0"/>
              <a:t> </a:t>
            </a:r>
            <a:r>
              <a:rPr lang="en-US" sz="2000" dirty="0" err="1"/>
              <a:t>dẫn</a:t>
            </a:r>
            <a:r>
              <a:rPr lang="en-US" sz="2000" dirty="0"/>
              <a:t> </a:t>
            </a:r>
            <a:r>
              <a:rPr lang="en-US" sz="2000" dirty="0" err="1"/>
              <a:t>xử</a:t>
            </a:r>
            <a:r>
              <a:rPr lang="en-US" sz="2000" dirty="0"/>
              <a:t> </a:t>
            </a:r>
            <a:r>
              <a:rPr lang="en-US" sz="2000" dirty="0" err="1"/>
              <a:t>trí</a:t>
            </a:r>
            <a:r>
              <a:rPr lang="en-US" sz="2000" dirty="0"/>
              <a:t>. </a:t>
            </a:r>
          </a:p>
        </p:txBody>
      </p:sp>
      <p:sp>
        <p:nvSpPr>
          <p:cNvPr id="6" name="Quad Arrow Callout 5"/>
          <p:cNvSpPr/>
          <p:nvPr/>
        </p:nvSpPr>
        <p:spPr>
          <a:xfrm>
            <a:off x="2483768" y="1419622"/>
            <a:ext cx="576064" cy="432048"/>
          </a:xfrm>
          <a:prstGeom prst="quadArrow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Quad Arrow Callout 7"/>
          <p:cNvSpPr/>
          <p:nvPr/>
        </p:nvSpPr>
        <p:spPr>
          <a:xfrm>
            <a:off x="2482551" y="2612481"/>
            <a:ext cx="576064" cy="432048"/>
          </a:xfrm>
          <a:prstGeom prst="quadArrow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064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107504" y="0"/>
            <a:ext cx="9036496" cy="964802"/>
          </a:xfrm>
          <a:prstGeom prst="rect">
            <a:avLst/>
          </a:prstGeom>
          <a:solidFill>
            <a:srgbClr val="99FF33"/>
          </a:solidFill>
        </p:spPr>
        <p:txBody>
          <a:bodyPr anchor="ctr"/>
          <a:lstStyle>
            <a:lvl1pPr algn="l" defTabSz="914400" rtl="0" eaLnBrk="1" latinLnBrk="1" hangingPunct="1">
              <a:spcBef>
                <a:spcPct val="0"/>
              </a:spcBef>
              <a:buNone/>
              <a:defRPr sz="3600" b="1" kern="1200">
                <a:solidFill>
                  <a:schemeClr val="tx1">
                    <a:lumMod val="75000"/>
                    <a:lumOff val="25000"/>
                  </a:schemeClr>
                </a:solidFill>
                <a:latin typeface="+mj-lt"/>
                <a:ea typeface="+mj-ea"/>
                <a:cs typeface="Arial" pitchFamily="34" charset="0"/>
              </a:defRPr>
            </a:lvl1pPr>
          </a:lstStyle>
          <a:p>
            <a:r>
              <a:rPr lang="en-US" sz="2800" dirty="0" smtClean="0">
                <a:solidFill>
                  <a:srgbClr val="0000FF"/>
                </a:solidFill>
              </a:rPr>
              <a:t/>
            </a:r>
            <a:br>
              <a:rPr lang="en-US" sz="2800" dirty="0" smtClean="0">
                <a:solidFill>
                  <a:srgbClr val="0000FF"/>
                </a:solidFill>
              </a:rPr>
            </a:br>
            <a:r>
              <a:rPr lang="en-US" sz="2800" dirty="0" err="1" smtClean="0">
                <a:solidFill>
                  <a:srgbClr val="0000FF"/>
                </a:solidFill>
              </a:rPr>
              <a:t>Cách</a:t>
            </a:r>
            <a:r>
              <a:rPr lang="en-US" sz="2800" dirty="0" smtClean="0">
                <a:solidFill>
                  <a:srgbClr val="0000FF"/>
                </a:solidFill>
              </a:rPr>
              <a:t> </a:t>
            </a:r>
            <a:r>
              <a:rPr lang="en-US" sz="2800" dirty="0" err="1" smtClean="0">
                <a:solidFill>
                  <a:srgbClr val="0000FF"/>
                </a:solidFill>
              </a:rPr>
              <a:t>tra</a:t>
            </a:r>
            <a:r>
              <a:rPr lang="en-US" sz="2800" dirty="0" smtClean="0">
                <a:solidFill>
                  <a:srgbClr val="0000FF"/>
                </a:solidFill>
              </a:rPr>
              <a:t> </a:t>
            </a:r>
            <a:r>
              <a:rPr lang="en-US" sz="2800" dirty="0" err="1" smtClean="0">
                <a:solidFill>
                  <a:srgbClr val="0000FF"/>
                </a:solidFill>
              </a:rPr>
              <a:t>cứu</a:t>
            </a:r>
            <a:r>
              <a:rPr lang="en-US" sz="2800" dirty="0" smtClean="0">
                <a:solidFill>
                  <a:srgbClr val="0000FF"/>
                </a:solidFill>
              </a:rPr>
              <a:t> </a:t>
            </a:r>
            <a:r>
              <a:rPr lang="en-US" sz="2800" dirty="0" err="1" smtClean="0">
                <a:solidFill>
                  <a:srgbClr val="0000FF"/>
                </a:solidFill>
              </a:rPr>
              <a:t>phầm</a:t>
            </a:r>
            <a:r>
              <a:rPr lang="en-US" sz="2800" dirty="0" smtClean="0">
                <a:solidFill>
                  <a:srgbClr val="0000FF"/>
                </a:solidFill>
              </a:rPr>
              <a:t> </a:t>
            </a:r>
            <a:r>
              <a:rPr lang="en-US" sz="2800" dirty="0" err="1" smtClean="0">
                <a:solidFill>
                  <a:srgbClr val="0000FF"/>
                </a:solidFill>
              </a:rPr>
              <a:t>mềm</a:t>
            </a:r>
            <a:r>
              <a:rPr lang="en-US" sz="2800" dirty="0" smtClean="0">
                <a:solidFill>
                  <a:srgbClr val="0000FF"/>
                </a:solidFill>
              </a:rPr>
              <a:t>:</a:t>
            </a:r>
            <a:br>
              <a:rPr lang="en-US" sz="2800" dirty="0" smtClean="0">
                <a:solidFill>
                  <a:srgbClr val="0000FF"/>
                </a:solidFill>
              </a:rPr>
            </a:br>
            <a:r>
              <a:rPr lang="en-US" sz="2800" dirty="0">
                <a:solidFill>
                  <a:srgbClr val="0000FF"/>
                </a:solidFill>
              </a:rPr>
              <a:t>Multi-drug Interaction </a:t>
            </a:r>
            <a:r>
              <a:rPr lang="en-US" sz="2800" dirty="0" smtClean="0">
                <a:solidFill>
                  <a:srgbClr val="0000FF"/>
                </a:solidFill>
              </a:rPr>
              <a:t>Checker(www.medscape.com</a:t>
            </a:r>
            <a:r>
              <a:rPr lang="en-US" sz="2800" dirty="0" smtClean="0"/>
              <a:t>) </a:t>
            </a:r>
            <a:endParaRPr lang="en-US" dirty="0">
              <a:solidFill>
                <a:srgbClr val="0000FF"/>
              </a:solidFill>
            </a:endParaRPr>
          </a:p>
        </p:txBody>
      </p:sp>
      <p:sp>
        <p:nvSpPr>
          <p:cNvPr id="2" name="Right Arrow 1"/>
          <p:cNvSpPr/>
          <p:nvPr/>
        </p:nvSpPr>
        <p:spPr>
          <a:xfrm>
            <a:off x="2483768" y="2644172"/>
            <a:ext cx="1008112" cy="48128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HP\Desktop\z5802460017764_31e39730b388033c259aeed35078c7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15566"/>
            <a:ext cx="6731064" cy="417306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1619672" y="2385736"/>
            <a:ext cx="1008112" cy="48128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603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107504" y="0"/>
            <a:ext cx="9036496" cy="964802"/>
          </a:xfrm>
          <a:prstGeom prst="rect">
            <a:avLst/>
          </a:prstGeom>
          <a:solidFill>
            <a:srgbClr val="99FF33"/>
          </a:solidFill>
        </p:spPr>
        <p:txBody>
          <a:bodyPr anchor="ctr"/>
          <a:lstStyle>
            <a:lvl1pPr algn="l" defTabSz="914400" rtl="0" eaLnBrk="1" latinLnBrk="1" hangingPunct="1">
              <a:spcBef>
                <a:spcPct val="0"/>
              </a:spcBef>
              <a:buNone/>
              <a:defRPr sz="3600" b="1" kern="1200">
                <a:solidFill>
                  <a:schemeClr val="tx1">
                    <a:lumMod val="75000"/>
                    <a:lumOff val="25000"/>
                  </a:schemeClr>
                </a:solidFill>
                <a:latin typeface="+mj-lt"/>
                <a:ea typeface="+mj-ea"/>
                <a:cs typeface="Arial" pitchFamily="34" charset="0"/>
              </a:defRPr>
            </a:lvl1pPr>
          </a:lstStyle>
          <a:p>
            <a:r>
              <a:rPr lang="en-US" sz="2800" dirty="0" smtClean="0">
                <a:solidFill>
                  <a:srgbClr val="0000FF"/>
                </a:solidFill>
              </a:rPr>
              <a:t/>
            </a:r>
            <a:br>
              <a:rPr lang="en-US" sz="2800" dirty="0" smtClean="0">
                <a:solidFill>
                  <a:srgbClr val="0000FF"/>
                </a:solidFill>
              </a:rPr>
            </a:br>
            <a:r>
              <a:rPr lang="en-US" sz="2800" dirty="0" err="1" smtClean="0">
                <a:solidFill>
                  <a:srgbClr val="0000FF"/>
                </a:solidFill>
              </a:rPr>
              <a:t>Cách</a:t>
            </a:r>
            <a:r>
              <a:rPr lang="en-US" sz="2800" dirty="0" smtClean="0">
                <a:solidFill>
                  <a:srgbClr val="0000FF"/>
                </a:solidFill>
              </a:rPr>
              <a:t> </a:t>
            </a:r>
            <a:r>
              <a:rPr lang="en-US" sz="2800" dirty="0" err="1" smtClean="0">
                <a:solidFill>
                  <a:srgbClr val="0000FF"/>
                </a:solidFill>
              </a:rPr>
              <a:t>tra</a:t>
            </a:r>
            <a:r>
              <a:rPr lang="en-US" sz="2800" dirty="0" smtClean="0">
                <a:solidFill>
                  <a:srgbClr val="0000FF"/>
                </a:solidFill>
              </a:rPr>
              <a:t> </a:t>
            </a:r>
            <a:r>
              <a:rPr lang="en-US" sz="2800" dirty="0" err="1" smtClean="0">
                <a:solidFill>
                  <a:srgbClr val="0000FF"/>
                </a:solidFill>
              </a:rPr>
              <a:t>cứu</a:t>
            </a:r>
            <a:r>
              <a:rPr lang="en-US" sz="2800" dirty="0" smtClean="0">
                <a:solidFill>
                  <a:srgbClr val="0000FF"/>
                </a:solidFill>
              </a:rPr>
              <a:t> </a:t>
            </a:r>
            <a:r>
              <a:rPr lang="en-US" sz="2800" dirty="0" err="1" smtClean="0">
                <a:solidFill>
                  <a:srgbClr val="0000FF"/>
                </a:solidFill>
              </a:rPr>
              <a:t>phầm</a:t>
            </a:r>
            <a:r>
              <a:rPr lang="en-US" sz="2800" dirty="0" smtClean="0">
                <a:solidFill>
                  <a:srgbClr val="0000FF"/>
                </a:solidFill>
              </a:rPr>
              <a:t> </a:t>
            </a:r>
            <a:r>
              <a:rPr lang="en-US" sz="2800" dirty="0" err="1" smtClean="0">
                <a:solidFill>
                  <a:srgbClr val="0000FF"/>
                </a:solidFill>
              </a:rPr>
              <a:t>mềm</a:t>
            </a:r>
            <a:r>
              <a:rPr lang="en-US" sz="2800" dirty="0" smtClean="0">
                <a:solidFill>
                  <a:srgbClr val="0000FF"/>
                </a:solidFill>
              </a:rPr>
              <a:t>:</a:t>
            </a:r>
            <a:br>
              <a:rPr lang="en-US" sz="2800" dirty="0" smtClean="0">
                <a:solidFill>
                  <a:srgbClr val="0000FF"/>
                </a:solidFill>
              </a:rPr>
            </a:br>
            <a:r>
              <a:rPr lang="en-US" sz="2800" dirty="0">
                <a:solidFill>
                  <a:srgbClr val="0000FF"/>
                </a:solidFill>
              </a:rPr>
              <a:t>Multi-drug Interaction </a:t>
            </a:r>
            <a:r>
              <a:rPr lang="en-US" sz="2800" dirty="0" smtClean="0">
                <a:solidFill>
                  <a:srgbClr val="0000FF"/>
                </a:solidFill>
              </a:rPr>
              <a:t>Checker(www.medscape.com</a:t>
            </a:r>
            <a:r>
              <a:rPr lang="en-US" sz="2800" dirty="0" smtClean="0"/>
              <a:t>) </a:t>
            </a:r>
            <a:endParaRPr lang="en-US" dirty="0">
              <a:solidFill>
                <a:srgbClr val="0000FF"/>
              </a:solidFill>
            </a:endParaRPr>
          </a:p>
        </p:txBody>
      </p:sp>
      <p:sp>
        <p:nvSpPr>
          <p:cNvPr id="5" name="Right Arrow 4"/>
          <p:cNvSpPr/>
          <p:nvPr/>
        </p:nvSpPr>
        <p:spPr>
          <a:xfrm>
            <a:off x="539552" y="2573982"/>
            <a:ext cx="1008112" cy="48128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HP\Desktop\z5802459980462_9ba9b358399d7142cc7c9a7ff89fed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967035"/>
            <a:ext cx="7596336" cy="417646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2267744" y="3207667"/>
            <a:ext cx="1008112" cy="48128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526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107504" y="0"/>
            <a:ext cx="9036496" cy="964802"/>
          </a:xfrm>
          <a:prstGeom prst="rect">
            <a:avLst/>
          </a:prstGeom>
          <a:solidFill>
            <a:srgbClr val="99FF33"/>
          </a:solidFill>
        </p:spPr>
        <p:txBody>
          <a:bodyPr anchor="ctr"/>
          <a:lstStyle>
            <a:lvl1pPr algn="l" defTabSz="914400" rtl="0" eaLnBrk="1" latinLnBrk="1" hangingPunct="1">
              <a:spcBef>
                <a:spcPct val="0"/>
              </a:spcBef>
              <a:buNone/>
              <a:defRPr sz="3600" b="1" kern="1200">
                <a:solidFill>
                  <a:schemeClr val="tx1">
                    <a:lumMod val="75000"/>
                    <a:lumOff val="25000"/>
                  </a:schemeClr>
                </a:solidFill>
                <a:latin typeface="+mj-lt"/>
                <a:ea typeface="+mj-ea"/>
                <a:cs typeface="Arial" pitchFamily="34" charset="0"/>
              </a:defRPr>
            </a:lvl1pPr>
          </a:lstStyle>
          <a:p>
            <a:r>
              <a:rPr lang="en-US" sz="2800" dirty="0" smtClean="0">
                <a:solidFill>
                  <a:srgbClr val="0000FF"/>
                </a:solidFill>
              </a:rPr>
              <a:t/>
            </a:r>
            <a:br>
              <a:rPr lang="en-US" sz="2800" dirty="0" smtClean="0">
                <a:solidFill>
                  <a:srgbClr val="0000FF"/>
                </a:solidFill>
              </a:rPr>
            </a:br>
            <a:r>
              <a:rPr lang="en-US" sz="2800" dirty="0" err="1" smtClean="0">
                <a:solidFill>
                  <a:srgbClr val="0000FF"/>
                </a:solidFill>
              </a:rPr>
              <a:t>Cách</a:t>
            </a:r>
            <a:r>
              <a:rPr lang="en-US" sz="2800" dirty="0" smtClean="0">
                <a:solidFill>
                  <a:srgbClr val="0000FF"/>
                </a:solidFill>
              </a:rPr>
              <a:t> </a:t>
            </a:r>
            <a:r>
              <a:rPr lang="en-US" sz="2800" dirty="0" err="1" smtClean="0">
                <a:solidFill>
                  <a:srgbClr val="0000FF"/>
                </a:solidFill>
              </a:rPr>
              <a:t>tra</a:t>
            </a:r>
            <a:r>
              <a:rPr lang="en-US" sz="2800" dirty="0" smtClean="0">
                <a:solidFill>
                  <a:srgbClr val="0000FF"/>
                </a:solidFill>
              </a:rPr>
              <a:t> </a:t>
            </a:r>
            <a:r>
              <a:rPr lang="en-US" sz="2800" dirty="0" err="1" smtClean="0">
                <a:solidFill>
                  <a:srgbClr val="0000FF"/>
                </a:solidFill>
              </a:rPr>
              <a:t>cứu</a:t>
            </a:r>
            <a:r>
              <a:rPr lang="en-US" sz="2800" dirty="0" smtClean="0">
                <a:solidFill>
                  <a:srgbClr val="0000FF"/>
                </a:solidFill>
              </a:rPr>
              <a:t> </a:t>
            </a:r>
            <a:r>
              <a:rPr lang="en-US" sz="2800" dirty="0" err="1" smtClean="0">
                <a:solidFill>
                  <a:srgbClr val="0000FF"/>
                </a:solidFill>
              </a:rPr>
              <a:t>phầm</a:t>
            </a:r>
            <a:r>
              <a:rPr lang="en-US" sz="2800" dirty="0" smtClean="0">
                <a:solidFill>
                  <a:srgbClr val="0000FF"/>
                </a:solidFill>
              </a:rPr>
              <a:t> </a:t>
            </a:r>
            <a:r>
              <a:rPr lang="en-US" sz="2800" dirty="0" err="1" smtClean="0">
                <a:solidFill>
                  <a:srgbClr val="0000FF"/>
                </a:solidFill>
              </a:rPr>
              <a:t>mềm</a:t>
            </a:r>
            <a:r>
              <a:rPr lang="en-US" sz="2800" dirty="0" smtClean="0">
                <a:solidFill>
                  <a:srgbClr val="0000FF"/>
                </a:solidFill>
              </a:rPr>
              <a:t>:</a:t>
            </a:r>
            <a:br>
              <a:rPr lang="en-US" sz="2800" dirty="0" smtClean="0">
                <a:solidFill>
                  <a:srgbClr val="0000FF"/>
                </a:solidFill>
              </a:rPr>
            </a:br>
            <a:r>
              <a:rPr lang="en-US" sz="2800" dirty="0">
                <a:solidFill>
                  <a:srgbClr val="0000FF"/>
                </a:solidFill>
              </a:rPr>
              <a:t>Multi-drug Interaction </a:t>
            </a:r>
            <a:r>
              <a:rPr lang="en-US" sz="2800" dirty="0" smtClean="0">
                <a:solidFill>
                  <a:srgbClr val="0000FF"/>
                </a:solidFill>
              </a:rPr>
              <a:t>Checker(www.medscape.com</a:t>
            </a:r>
            <a:r>
              <a:rPr lang="en-US" sz="2800" dirty="0" smtClean="0"/>
              <a:t>) </a:t>
            </a:r>
            <a:endParaRPr lang="en-US" dirty="0">
              <a:solidFill>
                <a:srgbClr val="0000FF"/>
              </a:solidFill>
            </a:endParaRPr>
          </a:p>
        </p:txBody>
      </p:sp>
      <p:sp>
        <p:nvSpPr>
          <p:cNvPr id="5" name="Right Arrow 4"/>
          <p:cNvSpPr/>
          <p:nvPr/>
        </p:nvSpPr>
        <p:spPr>
          <a:xfrm>
            <a:off x="2604592" y="3435846"/>
            <a:ext cx="1008112" cy="48128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HP\Desktop\z5811525684681_ee7cc337fd8fd5f5cc9e4a58feab6a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987574"/>
            <a:ext cx="525658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29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2257" y="1977076"/>
            <a:ext cx="6578983" cy="4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6" name="Rectangle 5"/>
          <p:cNvSpPr/>
          <p:nvPr/>
        </p:nvSpPr>
        <p:spPr>
          <a:xfrm>
            <a:off x="1780907" y="3219822"/>
            <a:ext cx="6584077" cy="326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ko-KR" sz="2400" b="1" dirty="0" smtClean="0">
                <a:solidFill>
                  <a:srgbClr val="FF0000"/>
                </a:solidFill>
                <a:cs typeface="Arial" pitchFamily="34" charset="0"/>
              </a:rPr>
              <a:t>        </a:t>
            </a:r>
            <a:r>
              <a:rPr lang="en-US" altLang="ko-KR" sz="2400" b="1" dirty="0" smtClean="0">
                <a:solidFill>
                  <a:srgbClr val="FF0000"/>
                </a:solidFill>
                <a:cs typeface="Arial" pitchFamily="34" charset="0"/>
              </a:rPr>
              <a:t>2.4. </a:t>
            </a:r>
            <a:r>
              <a:rPr lang="en-US" altLang="ko-KR" sz="2400" b="1" dirty="0" err="1" smtClean="0">
                <a:solidFill>
                  <a:srgbClr val="FF0000"/>
                </a:solidFill>
                <a:cs typeface="Arial" pitchFamily="34" charset="0"/>
              </a:rPr>
              <a:t>Hướng</a:t>
            </a:r>
            <a:r>
              <a:rPr lang="en-US" altLang="ko-KR" sz="2400" b="1" dirty="0" smtClean="0">
                <a:solidFill>
                  <a:srgbClr val="FF0000"/>
                </a:solidFill>
                <a:cs typeface="Arial" pitchFamily="34" charset="0"/>
              </a:rPr>
              <a:t> </a:t>
            </a:r>
            <a:r>
              <a:rPr lang="en-US" altLang="ko-KR" sz="2400" b="1" dirty="0" err="1" smtClean="0">
                <a:solidFill>
                  <a:srgbClr val="FF0000"/>
                </a:solidFill>
                <a:cs typeface="Arial" pitchFamily="34" charset="0"/>
              </a:rPr>
              <a:t>dẫn</a:t>
            </a:r>
            <a:r>
              <a:rPr lang="en-US" altLang="ko-KR" sz="2400" b="1" dirty="0" smtClean="0">
                <a:solidFill>
                  <a:srgbClr val="FF0000"/>
                </a:solidFill>
                <a:cs typeface="Arial" pitchFamily="34" charset="0"/>
              </a:rPr>
              <a:t> </a:t>
            </a:r>
            <a:r>
              <a:rPr lang="en-US" altLang="ko-KR" sz="2400" b="1" dirty="0" err="1" smtClean="0">
                <a:solidFill>
                  <a:srgbClr val="FF0000"/>
                </a:solidFill>
                <a:cs typeface="Arial" pitchFamily="34" charset="0"/>
              </a:rPr>
              <a:t>cách</a:t>
            </a:r>
            <a:r>
              <a:rPr lang="en-US" altLang="ko-KR" sz="2400" b="1" dirty="0" smtClean="0">
                <a:solidFill>
                  <a:srgbClr val="FF0000"/>
                </a:solidFill>
                <a:cs typeface="Arial" pitchFamily="34" charset="0"/>
              </a:rPr>
              <a:t>  </a:t>
            </a:r>
            <a:r>
              <a:rPr lang="en-US" altLang="ko-KR" sz="2400" b="1" dirty="0" err="1" smtClean="0">
                <a:solidFill>
                  <a:srgbClr val="FF0000"/>
                </a:solidFill>
                <a:cs typeface="Arial" pitchFamily="34" charset="0"/>
              </a:rPr>
              <a:t>tra</a:t>
            </a:r>
            <a:r>
              <a:rPr lang="en-US" altLang="ko-KR" sz="2400" b="1" dirty="0" smtClean="0">
                <a:solidFill>
                  <a:srgbClr val="FF0000"/>
                </a:solidFill>
                <a:cs typeface="Arial" pitchFamily="34" charset="0"/>
              </a:rPr>
              <a:t> </a:t>
            </a:r>
            <a:r>
              <a:rPr lang="en-US" altLang="ko-KR" sz="2400" b="1" dirty="0" err="1" smtClean="0">
                <a:solidFill>
                  <a:srgbClr val="FF0000"/>
                </a:solidFill>
                <a:cs typeface="Arial" pitchFamily="34" charset="0"/>
              </a:rPr>
              <a:t>cứu</a:t>
            </a:r>
            <a:r>
              <a:rPr lang="en-US" altLang="ko-KR" sz="2400" b="1" dirty="0" smtClean="0">
                <a:solidFill>
                  <a:srgbClr val="FF0000"/>
                </a:solidFill>
                <a:cs typeface="Arial" pitchFamily="34" charset="0"/>
              </a:rPr>
              <a:t> </a:t>
            </a:r>
            <a:r>
              <a:rPr lang="vi-VN" altLang="ko-KR" sz="2400" b="1" dirty="0" smtClean="0">
                <a:solidFill>
                  <a:srgbClr val="FF0000"/>
                </a:solidFill>
                <a:cs typeface="Arial" pitchFamily="34" charset="0"/>
              </a:rPr>
              <a:t>PM </a:t>
            </a:r>
            <a:r>
              <a:rPr lang="en-US" altLang="ko-KR" sz="2400" b="1" dirty="0" smtClean="0">
                <a:solidFill>
                  <a:srgbClr val="FF0000"/>
                </a:solidFill>
                <a:cs typeface="Arial" pitchFamily="34" charset="0"/>
              </a:rPr>
              <a:t>TTT</a:t>
            </a:r>
            <a:endParaRPr lang="ko-KR" altLang="en-US" sz="2400" b="1" dirty="0">
              <a:solidFill>
                <a:srgbClr val="FF0000"/>
              </a:solidFill>
              <a:cs typeface="Arial" pitchFamily="34" charset="0"/>
            </a:endParaRPr>
          </a:p>
        </p:txBody>
      </p:sp>
      <p:sp>
        <p:nvSpPr>
          <p:cNvPr id="2" name="Title 1"/>
          <p:cNvSpPr>
            <a:spLocks noGrp="1"/>
          </p:cNvSpPr>
          <p:nvPr>
            <p:ph type="title"/>
          </p:nvPr>
        </p:nvSpPr>
        <p:spPr>
          <a:xfrm>
            <a:off x="8223" y="-8145"/>
            <a:ext cx="9135777" cy="884466"/>
          </a:xfrm>
          <a:solidFill>
            <a:srgbClr val="99FF33"/>
          </a:solidFill>
        </p:spPr>
        <p:txBody>
          <a:bodyPr/>
          <a:lstStyle/>
          <a:p>
            <a:r>
              <a:rPr lang="en-US" altLang="ko-KR" dirty="0" smtClean="0">
                <a:solidFill>
                  <a:srgbClr val="0000FF"/>
                </a:solidFill>
              </a:rPr>
              <a:t>		NỘI DUNG TẬP HUẤN</a:t>
            </a:r>
            <a:endParaRPr lang="ko-KR" altLang="en-US" dirty="0">
              <a:solidFill>
                <a:srgbClr val="0000FF"/>
              </a:solidFill>
            </a:endParaRPr>
          </a:p>
        </p:txBody>
      </p:sp>
      <p:sp>
        <p:nvSpPr>
          <p:cNvPr id="7" name="TextBox 6"/>
          <p:cNvSpPr txBox="1"/>
          <p:nvPr/>
        </p:nvSpPr>
        <p:spPr>
          <a:xfrm>
            <a:off x="1786102" y="1011774"/>
            <a:ext cx="505210" cy="523220"/>
          </a:xfrm>
          <a:prstGeom prst="rect">
            <a:avLst/>
          </a:prstGeom>
          <a:noFill/>
        </p:spPr>
        <p:txBody>
          <a:bodyPr wrap="square" rtlCol="0" anchor="ctr">
            <a:spAutoFit/>
          </a:bodyPr>
          <a:lstStyle/>
          <a:p>
            <a:pPr algn="ctr"/>
            <a:r>
              <a:rPr lang="en-US" altLang="ko-KR" sz="2800" b="1" dirty="0" smtClean="0">
                <a:solidFill>
                  <a:srgbClr val="FF0000"/>
                </a:solidFill>
                <a:cs typeface="Arial" pitchFamily="34" charset="0"/>
              </a:rPr>
              <a:t>1</a:t>
            </a:r>
            <a:endParaRPr lang="ko-KR" altLang="en-US" sz="2800" b="1" dirty="0">
              <a:solidFill>
                <a:srgbClr val="FF0000"/>
              </a:solidFill>
              <a:cs typeface="Arial" pitchFamily="34" charset="0"/>
            </a:endParaRPr>
          </a:p>
        </p:txBody>
      </p:sp>
      <p:sp>
        <p:nvSpPr>
          <p:cNvPr id="12" name="TextBox 11"/>
          <p:cNvSpPr txBox="1"/>
          <p:nvPr/>
        </p:nvSpPr>
        <p:spPr>
          <a:xfrm>
            <a:off x="1835192" y="3980078"/>
            <a:ext cx="450925" cy="523220"/>
          </a:xfrm>
          <a:prstGeom prst="rect">
            <a:avLst/>
          </a:prstGeom>
          <a:noFill/>
        </p:spPr>
        <p:txBody>
          <a:bodyPr wrap="square" rtlCol="0" anchor="ctr">
            <a:spAutoFit/>
          </a:bodyPr>
          <a:lstStyle/>
          <a:p>
            <a:pPr algn="ctr"/>
            <a:r>
              <a:rPr lang="en-US" altLang="ko-KR" sz="2800" b="1" dirty="0">
                <a:solidFill>
                  <a:srgbClr val="FF0000"/>
                </a:solidFill>
                <a:cs typeface="Arial" pitchFamily="34" charset="0"/>
              </a:rPr>
              <a:t>3</a:t>
            </a:r>
            <a:endParaRPr lang="ko-KR" altLang="en-US" sz="2800" b="1" dirty="0">
              <a:solidFill>
                <a:srgbClr val="FF0000"/>
              </a:solidFill>
              <a:cs typeface="Arial" pitchFamily="34" charset="0"/>
            </a:endParaRPr>
          </a:p>
        </p:txBody>
      </p:sp>
      <p:sp>
        <p:nvSpPr>
          <p:cNvPr id="13" name="TextBox 12"/>
          <p:cNvSpPr txBox="1"/>
          <p:nvPr/>
        </p:nvSpPr>
        <p:spPr bwMode="auto">
          <a:xfrm>
            <a:off x="2291312" y="1042552"/>
            <a:ext cx="6073672"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sz="2400" b="1" dirty="0" smtClean="0">
                <a:solidFill>
                  <a:srgbClr val="0000FF"/>
                </a:solidFill>
                <a:cs typeface="Arial" pitchFamily="34" charset="0"/>
              </a:rPr>
              <a:t>Phần 1: </a:t>
            </a:r>
            <a:r>
              <a:rPr lang="en-US" altLang="ko-KR" sz="2400" b="1" dirty="0" err="1" smtClean="0">
                <a:solidFill>
                  <a:srgbClr val="0000FF"/>
                </a:solidFill>
                <a:cs typeface="Arial" pitchFamily="34" charset="0"/>
              </a:rPr>
              <a:t>Gi</a:t>
            </a:r>
            <a:r>
              <a:rPr lang="vi-VN" altLang="ko-KR" sz="2400" b="1" dirty="0" smtClean="0">
                <a:solidFill>
                  <a:srgbClr val="0000FF"/>
                </a:solidFill>
                <a:cs typeface="Arial" pitchFamily="34" charset="0"/>
              </a:rPr>
              <a:t>ới thiệu chung</a:t>
            </a:r>
            <a:endParaRPr lang="ko-KR" altLang="en-US" sz="2400" b="1" dirty="0">
              <a:solidFill>
                <a:srgbClr val="0000FF"/>
              </a:solidFill>
              <a:cs typeface="Arial" pitchFamily="34" charset="0"/>
            </a:endParaRPr>
          </a:p>
        </p:txBody>
      </p:sp>
      <p:sp>
        <p:nvSpPr>
          <p:cNvPr id="14" name="TextBox 12"/>
          <p:cNvSpPr txBox="1"/>
          <p:nvPr/>
        </p:nvSpPr>
        <p:spPr bwMode="auto">
          <a:xfrm>
            <a:off x="2286117" y="1504217"/>
            <a:ext cx="5733313"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vi-VN" altLang="ko-KR" sz="2400" b="1" dirty="0" smtClean="0">
                <a:solidFill>
                  <a:srgbClr val="0000FF"/>
                </a:solidFill>
                <a:cs typeface="Arial" pitchFamily="34" charset="0"/>
              </a:rPr>
              <a:t>Phần 2: </a:t>
            </a:r>
            <a:r>
              <a:rPr lang="en-US" altLang="ko-KR" sz="2400" b="1" dirty="0" err="1" smtClean="0">
                <a:solidFill>
                  <a:srgbClr val="0000FF"/>
                </a:solidFill>
                <a:cs typeface="Arial" pitchFamily="34" charset="0"/>
              </a:rPr>
              <a:t>Nội</a:t>
            </a:r>
            <a:r>
              <a:rPr lang="en-US" altLang="ko-KR" sz="2400" b="1" dirty="0" smtClean="0">
                <a:solidFill>
                  <a:srgbClr val="0000FF"/>
                </a:solidFill>
                <a:cs typeface="Arial" pitchFamily="34" charset="0"/>
              </a:rPr>
              <a:t> dung </a:t>
            </a:r>
            <a:r>
              <a:rPr lang="en-US" altLang="ko-KR" sz="2400" b="1" dirty="0" err="1" smtClean="0">
                <a:solidFill>
                  <a:srgbClr val="0000FF"/>
                </a:solidFill>
                <a:cs typeface="Arial" pitchFamily="34" charset="0"/>
              </a:rPr>
              <a:t>tập</a:t>
            </a:r>
            <a:r>
              <a:rPr lang="en-US" altLang="ko-KR" sz="2400" b="1" dirty="0" smtClean="0">
                <a:solidFill>
                  <a:srgbClr val="0000FF"/>
                </a:solidFill>
                <a:cs typeface="Arial" pitchFamily="34" charset="0"/>
              </a:rPr>
              <a:t> </a:t>
            </a:r>
            <a:r>
              <a:rPr lang="en-US" altLang="ko-KR" sz="2400" b="1" dirty="0" err="1" smtClean="0">
                <a:solidFill>
                  <a:srgbClr val="0000FF"/>
                </a:solidFill>
                <a:cs typeface="Arial" pitchFamily="34" charset="0"/>
              </a:rPr>
              <a:t>huấn</a:t>
            </a:r>
            <a:r>
              <a:rPr lang="en-US" altLang="ko-KR" sz="2400" b="1" dirty="0" smtClean="0">
                <a:solidFill>
                  <a:srgbClr val="0000FF"/>
                </a:solidFill>
                <a:cs typeface="Arial" pitchFamily="34" charset="0"/>
              </a:rPr>
              <a:t>  </a:t>
            </a:r>
            <a:endParaRPr lang="ko-KR" altLang="en-US" sz="2400" b="1" dirty="0">
              <a:solidFill>
                <a:srgbClr val="0000FF"/>
              </a:solidFill>
              <a:cs typeface="Arial" pitchFamily="34" charset="0"/>
            </a:endParaRPr>
          </a:p>
        </p:txBody>
      </p:sp>
      <p:sp>
        <p:nvSpPr>
          <p:cNvPr id="15" name="TextBox 12"/>
          <p:cNvSpPr txBox="1"/>
          <p:nvPr/>
        </p:nvSpPr>
        <p:spPr bwMode="auto">
          <a:xfrm>
            <a:off x="2629452" y="1904601"/>
            <a:ext cx="6420730" cy="120032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400" b="1" dirty="0" smtClean="0">
                <a:solidFill>
                  <a:srgbClr val="FF0000"/>
                </a:solidFill>
                <a:cs typeface="Arial" pitchFamily="34" charset="0"/>
              </a:rPr>
              <a:t>2.1. </a:t>
            </a:r>
            <a:r>
              <a:rPr lang="vi-VN" altLang="ko-KR" sz="2400" b="1" dirty="0" smtClean="0">
                <a:solidFill>
                  <a:srgbClr val="FF0000"/>
                </a:solidFill>
                <a:cs typeface="Arial" pitchFamily="34" charset="0"/>
              </a:rPr>
              <a:t>Thông tin về tình hình TTT/ kê đơn</a:t>
            </a:r>
            <a:endParaRPr lang="en-US" altLang="ko-KR" sz="2400" b="1" dirty="0" smtClean="0">
              <a:solidFill>
                <a:srgbClr val="FF0000"/>
              </a:solidFill>
              <a:cs typeface="Arial" pitchFamily="34" charset="0"/>
            </a:endParaRPr>
          </a:p>
          <a:p>
            <a:pPr>
              <a:defRPr/>
            </a:pPr>
            <a:r>
              <a:rPr lang="en-US" altLang="ko-KR" sz="2400" b="1" dirty="0" smtClean="0">
                <a:solidFill>
                  <a:srgbClr val="FF0000"/>
                </a:solidFill>
                <a:cs typeface="Arial" pitchFamily="34" charset="0"/>
              </a:rPr>
              <a:t>2.2. </a:t>
            </a:r>
            <a:r>
              <a:rPr lang="en-US" altLang="ko-KR" sz="2400" b="1" dirty="0" err="1" smtClean="0">
                <a:solidFill>
                  <a:srgbClr val="FF0000"/>
                </a:solidFill>
                <a:cs typeface="Arial" pitchFamily="34" charset="0"/>
              </a:rPr>
              <a:t>Giới</a:t>
            </a:r>
            <a:r>
              <a:rPr lang="en-US" altLang="ko-KR" sz="2400" b="1" dirty="0" smtClean="0">
                <a:solidFill>
                  <a:srgbClr val="FF0000"/>
                </a:solidFill>
                <a:cs typeface="Arial" pitchFamily="34" charset="0"/>
              </a:rPr>
              <a:t> </a:t>
            </a:r>
            <a:r>
              <a:rPr lang="en-US" altLang="ko-KR" sz="2400" b="1" dirty="0" err="1" smtClean="0">
                <a:solidFill>
                  <a:srgbClr val="FF0000"/>
                </a:solidFill>
                <a:cs typeface="Arial" pitchFamily="34" charset="0"/>
              </a:rPr>
              <a:t>thiệu</a:t>
            </a:r>
            <a:r>
              <a:rPr lang="en-US" altLang="ko-KR" sz="2400" b="1" dirty="0" smtClean="0">
                <a:solidFill>
                  <a:srgbClr val="FF0000"/>
                </a:solidFill>
                <a:cs typeface="Arial" pitchFamily="34" charset="0"/>
              </a:rPr>
              <a:t> </a:t>
            </a:r>
            <a:r>
              <a:rPr lang="vi-VN" altLang="ko-KR" sz="2400" b="1" dirty="0" smtClean="0">
                <a:solidFill>
                  <a:srgbClr val="FF0000"/>
                </a:solidFill>
                <a:cs typeface="Arial" pitchFamily="34" charset="0"/>
              </a:rPr>
              <a:t>các mức độ TTT</a:t>
            </a:r>
            <a:r>
              <a:rPr lang="en-US" altLang="ko-KR" sz="2400" b="1" dirty="0" smtClean="0">
                <a:solidFill>
                  <a:srgbClr val="FF0000"/>
                </a:solidFill>
                <a:cs typeface="Arial" pitchFamily="34" charset="0"/>
              </a:rPr>
              <a:t> </a:t>
            </a:r>
            <a:r>
              <a:rPr lang="vi-VN" altLang="ko-KR" sz="2400" b="1" dirty="0" smtClean="0">
                <a:solidFill>
                  <a:srgbClr val="FF0000"/>
                </a:solidFill>
                <a:cs typeface="Arial" pitchFamily="34" charset="0"/>
              </a:rPr>
              <a:t>bất lợi/ LS</a:t>
            </a:r>
            <a:endParaRPr lang="en-US" altLang="ko-KR" sz="2400" b="1" dirty="0" smtClean="0">
              <a:solidFill>
                <a:srgbClr val="FF0000"/>
              </a:solidFill>
              <a:cs typeface="Arial" pitchFamily="34" charset="0"/>
            </a:endParaRPr>
          </a:p>
          <a:p>
            <a:pPr>
              <a:defRPr/>
            </a:pPr>
            <a:r>
              <a:rPr lang="en-US" altLang="ko-KR" sz="2400" b="1" dirty="0" smtClean="0">
                <a:solidFill>
                  <a:srgbClr val="FF0000"/>
                </a:solidFill>
                <a:cs typeface="Arial" pitchFamily="34" charset="0"/>
              </a:rPr>
              <a:t> </a:t>
            </a:r>
            <a:endParaRPr lang="ko-KR" altLang="en-US" sz="2400" b="1" dirty="0">
              <a:solidFill>
                <a:srgbClr val="FF0000"/>
              </a:solidFill>
              <a:cs typeface="Arial" pitchFamily="34" charset="0"/>
            </a:endParaRPr>
          </a:p>
        </p:txBody>
      </p:sp>
      <p:sp>
        <p:nvSpPr>
          <p:cNvPr id="16" name="TextBox 12"/>
          <p:cNvSpPr txBox="1"/>
          <p:nvPr/>
        </p:nvSpPr>
        <p:spPr bwMode="auto">
          <a:xfrm>
            <a:off x="2286117" y="4049604"/>
            <a:ext cx="5301343"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400" b="1" dirty="0">
                <a:solidFill>
                  <a:srgbClr val="0000FF"/>
                </a:solidFill>
                <a:cs typeface="Arial" pitchFamily="34" charset="0"/>
              </a:rPr>
              <a:t> </a:t>
            </a:r>
            <a:r>
              <a:rPr lang="en-US" altLang="ko-KR" sz="2400" b="1" dirty="0" err="1" smtClean="0">
                <a:solidFill>
                  <a:srgbClr val="0000FF"/>
                </a:solidFill>
                <a:cs typeface="Arial" pitchFamily="34" charset="0"/>
              </a:rPr>
              <a:t>Phần</a:t>
            </a:r>
            <a:r>
              <a:rPr lang="en-US" altLang="ko-KR" sz="2400" b="1" dirty="0" smtClean="0">
                <a:solidFill>
                  <a:srgbClr val="0000FF"/>
                </a:solidFill>
                <a:cs typeface="Arial" pitchFamily="34" charset="0"/>
              </a:rPr>
              <a:t> 3: </a:t>
            </a:r>
            <a:r>
              <a:rPr lang="vi-VN" altLang="ko-KR" sz="2400" b="1" dirty="0" smtClean="0">
                <a:solidFill>
                  <a:srgbClr val="0000FF"/>
                </a:solidFill>
                <a:cs typeface="Arial" pitchFamily="34" charset="0"/>
              </a:rPr>
              <a:t>Kết luận</a:t>
            </a:r>
            <a:r>
              <a:rPr lang="en-US" altLang="ko-KR" sz="2400" b="1" dirty="0" smtClean="0">
                <a:solidFill>
                  <a:srgbClr val="0000FF"/>
                </a:solidFill>
                <a:cs typeface="Arial" pitchFamily="34" charset="0"/>
              </a:rPr>
              <a:t>  </a:t>
            </a:r>
            <a:endParaRPr lang="ko-KR" altLang="en-US" sz="2400" b="1" dirty="0">
              <a:solidFill>
                <a:srgbClr val="0000FF"/>
              </a:solidFill>
              <a:cs typeface="Arial" pitchFamily="34" charset="0"/>
            </a:endParaRPr>
          </a:p>
        </p:txBody>
      </p:sp>
      <p:sp>
        <p:nvSpPr>
          <p:cNvPr id="17" name="TextBox 12"/>
          <p:cNvSpPr txBox="1"/>
          <p:nvPr/>
        </p:nvSpPr>
        <p:spPr bwMode="auto">
          <a:xfrm>
            <a:off x="2629452" y="2680114"/>
            <a:ext cx="6375344"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400" b="1" dirty="0" smtClean="0">
                <a:solidFill>
                  <a:srgbClr val="FF0000"/>
                </a:solidFill>
                <a:cs typeface="Arial" pitchFamily="34" charset="0"/>
              </a:rPr>
              <a:t>2.3 </a:t>
            </a:r>
            <a:r>
              <a:rPr lang="en-US" altLang="ko-KR" sz="2400" b="1" dirty="0" err="1" smtClean="0">
                <a:solidFill>
                  <a:srgbClr val="FF0000"/>
                </a:solidFill>
                <a:cs typeface="Arial" pitchFamily="34" charset="0"/>
              </a:rPr>
              <a:t>Giới</a:t>
            </a:r>
            <a:r>
              <a:rPr lang="en-US" altLang="ko-KR" sz="2400" b="1" dirty="0" smtClean="0">
                <a:solidFill>
                  <a:srgbClr val="FF0000"/>
                </a:solidFill>
                <a:cs typeface="Arial" pitchFamily="34" charset="0"/>
              </a:rPr>
              <a:t> </a:t>
            </a:r>
            <a:r>
              <a:rPr lang="en-US" altLang="ko-KR" sz="2400" b="1" dirty="0" err="1" smtClean="0">
                <a:solidFill>
                  <a:srgbClr val="FF0000"/>
                </a:solidFill>
                <a:cs typeface="Arial" pitchFamily="34" charset="0"/>
              </a:rPr>
              <a:t>thiệu</a:t>
            </a:r>
            <a:r>
              <a:rPr lang="en-US" altLang="ko-KR" sz="2400" b="1" dirty="0" smtClean="0">
                <a:solidFill>
                  <a:srgbClr val="FF0000"/>
                </a:solidFill>
                <a:cs typeface="Arial" pitchFamily="34" charset="0"/>
              </a:rPr>
              <a:t> </a:t>
            </a:r>
            <a:r>
              <a:rPr lang="en-US" altLang="ko-KR" sz="2400" b="1" dirty="0" err="1" smtClean="0">
                <a:solidFill>
                  <a:srgbClr val="FF0000"/>
                </a:solidFill>
                <a:cs typeface="Arial" pitchFamily="34" charset="0"/>
              </a:rPr>
              <a:t>về</a:t>
            </a:r>
            <a:r>
              <a:rPr lang="en-US" altLang="ko-KR" sz="2400" b="1" dirty="0" smtClean="0">
                <a:solidFill>
                  <a:srgbClr val="FF0000"/>
                </a:solidFill>
                <a:cs typeface="Arial" pitchFamily="34" charset="0"/>
              </a:rPr>
              <a:t> </a:t>
            </a:r>
            <a:r>
              <a:rPr lang="en-US" altLang="ko-KR" sz="2400" b="1" dirty="0" err="1" smtClean="0">
                <a:solidFill>
                  <a:srgbClr val="FF0000"/>
                </a:solidFill>
                <a:cs typeface="Arial" pitchFamily="34" charset="0"/>
              </a:rPr>
              <a:t>các</a:t>
            </a:r>
            <a:r>
              <a:rPr lang="en-US" altLang="ko-KR" sz="2400" b="1" dirty="0" smtClean="0">
                <a:solidFill>
                  <a:srgbClr val="FF0000"/>
                </a:solidFill>
                <a:cs typeface="Arial" pitchFamily="34" charset="0"/>
              </a:rPr>
              <a:t> CSDL </a:t>
            </a:r>
            <a:r>
              <a:rPr lang="en-US" altLang="ko-KR" sz="2400" b="1" dirty="0" err="1" smtClean="0">
                <a:solidFill>
                  <a:srgbClr val="FF0000"/>
                </a:solidFill>
                <a:cs typeface="Arial" pitchFamily="34" charset="0"/>
              </a:rPr>
              <a:t>tra</a:t>
            </a:r>
            <a:r>
              <a:rPr lang="en-US" altLang="ko-KR" sz="2400" b="1" dirty="0" smtClean="0">
                <a:solidFill>
                  <a:srgbClr val="FF0000"/>
                </a:solidFill>
                <a:cs typeface="Arial" pitchFamily="34" charset="0"/>
              </a:rPr>
              <a:t> </a:t>
            </a:r>
            <a:r>
              <a:rPr lang="en-US" altLang="ko-KR" sz="2400" b="1" dirty="0" err="1" smtClean="0">
                <a:solidFill>
                  <a:srgbClr val="FF0000"/>
                </a:solidFill>
                <a:cs typeface="Arial" pitchFamily="34" charset="0"/>
              </a:rPr>
              <a:t>cứu</a:t>
            </a:r>
            <a:r>
              <a:rPr lang="en-US" altLang="ko-KR" sz="2400" b="1" dirty="0" smtClean="0">
                <a:solidFill>
                  <a:srgbClr val="FF0000"/>
                </a:solidFill>
                <a:cs typeface="Arial" pitchFamily="34" charset="0"/>
              </a:rPr>
              <a:t> TTT</a:t>
            </a:r>
            <a:r>
              <a:rPr lang="vi-VN" altLang="ko-KR" sz="2400" b="1" dirty="0" smtClean="0">
                <a:solidFill>
                  <a:srgbClr val="FF0000"/>
                </a:solidFill>
                <a:cs typeface="Arial" pitchFamily="34" charset="0"/>
              </a:rPr>
              <a:t> </a:t>
            </a:r>
            <a:endParaRPr lang="ko-KR" altLang="en-US" sz="2400" b="1" dirty="0">
              <a:solidFill>
                <a:srgbClr val="FF0000"/>
              </a:solidFill>
              <a:cs typeface="Arial" pitchFamily="34" charset="0"/>
            </a:endParaRPr>
          </a:p>
        </p:txBody>
      </p:sp>
      <p:sp>
        <p:nvSpPr>
          <p:cNvPr id="29" name="Slide Number Placeholder 1">
            <a:extLst>
              <a:ext uri="{FF2B5EF4-FFF2-40B4-BE49-F238E27FC236}">
                <a16:creationId xmlns="" xmlns:a16="http://schemas.microsoft.com/office/drawing/2014/main" id="{A853A6DB-DE66-4C12-9355-3B5633861442}"/>
              </a:ext>
            </a:extLst>
          </p:cNvPr>
          <p:cNvSpPr txBox="1">
            <a:spLocks/>
          </p:cNvSpPr>
          <p:nvPr/>
        </p:nvSpPr>
        <p:spPr>
          <a:xfrm>
            <a:off x="8532440" y="4745214"/>
            <a:ext cx="2743200" cy="365125"/>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B8C78207-D86E-4DEC-8847-DB03BA4BA4F3}" type="slidenum">
              <a:rPr lang="vi-VN" sz="1200"/>
              <a:pPr/>
              <a:t>3</a:t>
            </a:fld>
            <a:endParaRPr lang="vi-VN" sz="1200" dirty="0"/>
          </a:p>
        </p:txBody>
      </p:sp>
      <p:sp>
        <p:nvSpPr>
          <p:cNvPr id="18" name="TextBox 17"/>
          <p:cNvSpPr txBox="1"/>
          <p:nvPr/>
        </p:nvSpPr>
        <p:spPr>
          <a:xfrm>
            <a:off x="1780907" y="1504217"/>
            <a:ext cx="505210" cy="461665"/>
          </a:xfrm>
          <a:prstGeom prst="rect">
            <a:avLst/>
          </a:prstGeom>
          <a:noFill/>
        </p:spPr>
        <p:txBody>
          <a:bodyPr wrap="square" rtlCol="0">
            <a:spAutoFit/>
          </a:bodyPr>
          <a:lstStyle/>
          <a:p>
            <a:r>
              <a:rPr lang="en-US" sz="2400" b="1" dirty="0" smtClean="0">
                <a:solidFill>
                  <a:srgbClr val="FF0000"/>
                </a:solidFill>
              </a:rPr>
              <a:t> 2</a:t>
            </a:r>
            <a:endParaRPr lang="en-US" sz="2400" b="1" dirty="0">
              <a:solidFill>
                <a:srgbClr val="FF0000"/>
              </a:solidFill>
            </a:endParaRPr>
          </a:p>
        </p:txBody>
      </p:sp>
      <p:pic>
        <p:nvPicPr>
          <p:cNvPr id="21" name="Image 50" descr="068actionplan"/>
          <p:cNvPicPr/>
          <p:nvPr/>
        </p:nvPicPr>
        <p:blipFill>
          <a:blip r:embed="rId3" cstate="print"/>
          <a:stretch>
            <a:fillRect/>
          </a:stretch>
        </p:blipFill>
        <p:spPr>
          <a:xfrm>
            <a:off x="6124737" y="3545954"/>
            <a:ext cx="2925445" cy="1545476"/>
          </a:xfrm>
          <a:prstGeom prst="rect">
            <a:avLst/>
          </a:prstGeom>
        </p:spPr>
      </p:pic>
      <p:pic>
        <p:nvPicPr>
          <p:cNvPr id="19" name="Picture 10" descr="D:\VINHTL\QT Vinh\LOGOTTYT MO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5" y="-3872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283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99FF33"/>
          </a:solidFill>
        </p:spPr>
        <p:txBody>
          <a:bodyPr/>
          <a:lstStyle/>
          <a:p>
            <a:r>
              <a:rPr lang="en-US" altLang="ko-KR" sz="2800" dirty="0" smtClean="0">
                <a:solidFill>
                  <a:schemeClr val="accent2"/>
                </a:solidFill>
              </a:rPr>
              <a:t>ĐIỂM LƯU Ý: </a:t>
            </a:r>
            <a:endParaRPr lang="ko-KR" altLang="en-US" sz="2800" dirty="0"/>
          </a:p>
        </p:txBody>
      </p:sp>
      <p:grpSp>
        <p:nvGrpSpPr>
          <p:cNvPr id="4" name="그룹 3">
            <a:extLst>
              <a:ext uri="{FF2B5EF4-FFF2-40B4-BE49-F238E27FC236}">
                <a16:creationId xmlns="" xmlns:a16="http://schemas.microsoft.com/office/drawing/2014/main" id="{7C35CC69-3ECE-4392-8ED4-20593C2E297E}"/>
              </a:ext>
            </a:extLst>
          </p:cNvPr>
          <p:cNvGrpSpPr/>
          <p:nvPr/>
        </p:nvGrpSpPr>
        <p:grpSpPr>
          <a:xfrm>
            <a:off x="640135" y="1599930"/>
            <a:ext cx="2250968" cy="1901248"/>
            <a:chOff x="640135" y="1457126"/>
            <a:chExt cx="2250968" cy="1901248"/>
          </a:xfrm>
        </p:grpSpPr>
        <p:sp>
          <p:nvSpPr>
            <p:cNvPr id="8" name="Rounded Rectangle 7"/>
            <p:cNvSpPr/>
            <p:nvPr/>
          </p:nvSpPr>
          <p:spPr>
            <a:xfrm>
              <a:off x="640135" y="1457126"/>
              <a:ext cx="2069491" cy="11178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a:off x="821612" y="2407959"/>
              <a:ext cx="2069491" cy="95041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0" name="Group 9"/>
          <p:cNvGrpSpPr/>
          <p:nvPr/>
        </p:nvGrpSpPr>
        <p:grpSpPr>
          <a:xfrm>
            <a:off x="813787" y="1595734"/>
            <a:ext cx="1762341" cy="657727"/>
            <a:chOff x="3119392" y="4132435"/>
            <a:chExt cx="1727139" cy="778112"/>
          </a:xfrm>
        </p:grpSpPr>
        <p:sp>
          <p:nvSpPr>
            <p:cNvPr id="14" name="TextBox 13"/>
            <p:cNvSpPr txBox="1"/>
            <p:nvPr/>
          </p:nvSpPr>
          <p:spPr>
            <a:xfrm>
              <a:off x="3134992" y="4582849"/>
              <a:ext cx="1711539" cy="327698"/>
            </a:xfrm>
            <a:prstGeom prst="rect">
              <a:avLst/>
            </a:prstGeom>
            <a:noFill/>
          </p:spPr>
          <p:txBody>
            <a:bodyPr wrap="square" rtlCol="0">
              <a:spAutoFit/>
            </a:bodyPr>
            <a:lstStyle/>
            <a:p>
              <a:pPr marL="171450" indent="-171450">
                <a:buFont typeface="Wingdings" pitchFamily="2" charset="2"/>
                <a:buChar char="v"/>
              </a:pPr>
              <a:endParaRPr lang="ko-KR" altLang="en-US" sz="1200" dirty="0">
                <a:solidFill>
                  <a:schemeClr val="bg1"/>
                </a:solidFill>
                <a:cs typeface="Arial" pitchFamily="34" charset="0"/>
              </a:endParaRPr>
            </a:p>
          </p:txBody>
        </p:sp>
        <p:sp>
          <p:nvSpPr>
            <p:cNvPr id="15" name="TextBox 14"/>
            <p:cNvSpPr txBox="1"/>
            <p:nvPr/>
          </p:nvSpPr>
          <p:spPr>
            <a:xfrm>
              <a:off x="3119392" y="4132435"/>
              <a:ext cx="1715537" cy="327698"/>
            </a:xfrm>
            <a:prstGeom prst="rect">
              <a:avLst/>
            </a:prstGeom>
            <a:noFill/>
          </p:spPr>
          <p:txBody>
            <a:bodyPr wrap="square" rtlCol="0">
              <a:spAutoFit/>
            </a:bodyPr>
            <a:lstStyle/>
            <a:p>
              <a:endParaRPr lang="ko-KR" altLang="en-US" sz="1200" b="1" dirty="0">
                <a:solidFill>
                  <a:schemeClr val="bg1"/>
                </a:solidFill>
                <a:cs typeface="Arial" pitchFamily="34" charset="0"/>
              </a:endParaRPr>
            </a:p>
          </p:txBody>
        </p:sp>
      </p:grpSp>
      <p:sp>
        <p:nvSpPr>
          <p:cNvPr id="12" name="Text Placeholder 12"/>
          <p:cNvSpPr txBox="1">
            <a:spLocks/>
          </p:cNvSpPr>
          <p:nvPr/>
        </p:nvSpPr>
        <p:spPr>
          <a:xfrm>
            <a:off x="945320" y="2582796"/>
            <a:ext cx="1909764" cy="71505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200" dirty="0">
              <a:solidFill>
                <a:schemeClr val="tx1">
                  <a:lumMod val="75000"/>
                  <a:lumOff val="25000"/>
                </a:schemeClr>
              </a:solidFill>
              <a:cs typeface="Arial" pitchFamily="34" charset="0"/>
            </a:endParaRPr>
          </a:p>
        </p:txBody>
      </p:sp>
      <p:grpSp>
        <p:nvGrpSpPr>
          <p:cNvPr id="3" name="그룹 2">
            <a:extLst>
              <a:ext uri="{FF2B5EF4-FFF2-40B4-BE49-F238E27FC236}">
                <a16:creationId xmlns="" xmlns:a16="http://schemas.microsoft.com/office/drawing/2014/main" id="{C53DBCC3-4719-485D-AB97-A8141A91B4C9}"/>
              </a:ext>
            </a:extLst>
          </p:cNvPr>
          <p:cNvGrpSpPr/>
          <p:nvPr/>
        </p:nvGrpSpPr>
        <p:grpSpPr>
          <a:xfrm>
            <a:off x="3424425" y="1599930"/>
            <a:ext cx="2294814" cy="1974100"/>
            <a:chOff x="3424425" y="1457126"/>
            <a:chExt cx="2294814" cy="1974100"/>
          </a:xfrm>
        </p:grpSpPr>
        <p:sp>
          <p:nvSpPr>
            <p:cNvPr id="17" name="Rounded Rectangle 16"/>
            <p:cNvSpPr/>
            <p:nvPr/>
          </p:nvSpPr>
          <p:spPr>
            <a:xfrm>
              <a:off x="3424425" y="1457126"/>
              <a:ext cx="2069491" cy="11178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Rounded Rectangle 17"/>
            <p:cNvSpPr/>
            <p:nvPr/>
          </p:nvSpPr>
          <p:spPr>
            <a:xfrm>
              <a:off x="3649748" y="2480811"/>
              <a:ext cx="2069491" cy="950415"/>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1" name="Text Placeholder 12"/>
          <p:cNvSpPr txBox="1">
            <a:spLocks/>
          </p:cNvSpPr>
          <p:nvPr/>
        </p:nvSpPr>
        <p:spPr>
          <a:xfrm>
            <a:off x="3707058" y="2693270"/>
            <a:ext cx="2012180" cy="33270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600" dirty="0">
              <a:solidFill>
                <a:schemeClr val="tx1">
                  <a:lumMod val="75000"/>
                  <a:lumOff val="25000"/>
                </a:schemeClr>
              </a:solidFill>
              <a:cs typeface="Arial" pitchFamily="34" charset="0"/>
            </a:endParaRPr>
          </a:p>
        </p:txBody>
      </p:sp>
      <p:grpSp>
        <p:nvGrpSpPr>
          <p:cNvPr id="2" name="그룹 1">
            <a:extLst>
              <a:ext uri="{FF2B5EF4-FFF2-40B4-BE49-F238E27FC236}">
                <a16:creationId xmlns="" xmlns:a16="http://schemas.microsoft.com/office/drawing/2014/main" id="{6B21EB6E-36AC-489F-BDB9-7923A6A5D41C}"/>
              </a:ext>
            </a:extLst>
          </p:cNvPr>
          <p:cNvGrpSpPr/>
          <p:nvPr/>
        </p:nvGrpSpPr>
        <p:grpSpPr>
          <a:xfrm>
            <a:off x="6176645" y="1627720"/>
            <a:ext cx="2552883" cy="1930802"/>
            <a:chOff x="6208715" y="1457126"/>
            <a:chExt cx="2552883" cy="1930802"/>
          </a:xfrm>
        </p:grpSpPr>
        <p:sp>
          <p:nvSpPr>
            <p:cNvPr id="26" name="Rounded Rectangle 25"/>
            <p:cNvSpPr/>
            <p:nvPr/>
          </p:nvSpPr>
          <p:spPr>
            <a:xfrm>
              <a:off x="6208715" y="1457126"/>
              <a:ext cx="2069491" cy="11178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Rounded Rectangle 26"/>
            <p:cNvSpPr/>
            <p:nvPr/>
          </p:nvSpPr>
          <p:spPr>
            <a:xfrm>
              <a:off x="6360464" y="2319136"/>
              <a:ext cx="2401134" cy="1068792"/>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0" name="Text Placeholder 12"/>
          <p:cNvSpPr txBox="1">
            <a:spLocks/>
          </p:cNvSpPr>
          <p:nvPr/>
        </p:nvSpPr>
        <p:spPr>
          <a:xfrm>
            <a:off x="6638189" y="2836657"/>
            <a:ext cx="1684444"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200" dirty="0">
              <a:solidFill>
                <a:schemeClr val="tx1">
                  <a:lumMod val="75000"/>
                  <a:lumOff val="25000"/>
                </a:schemeClr>
              </a:solidFill>
              <a:cs typeface="Arial" pitchFamily="34" charset="0"/>
            </a:endParaRPr>
          </a:p>
        </p:txBody>
      </p:sp>
      <p:sp>
        <p:nvSpPr>
          <p:cNvPr id="34" name="Right Arrow 33"/>
          <p:cNvSpPr/>
          <p:nvPr/>
        </p:nvSpPr>
        <p:spPr>
          <a:xfrm>
            <a:off x="2789493" y="1872646"/>
            <a:ext cx="554339"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Right Arrow 34"/>
          <p:cNvSpPr/>
          <p:nvPr/>
        </p:nvSpPr>
        <p:spPr>
          <a:xfrm>
            <a:off x="5577628" y="1872646"/>
            <a:ext cx="554339"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ounded Rectangle 35"/>
          <p:cNvSpPr/>
          <p:nvPr/>
        </p:nvSpPr>
        <p:spPr>
          <a:xfrm>
            <a:off x="673522" y="3809916"/>
            <a:ext cx="7884136" cy="854626"/>
          </a:xfrm>
          <a:prstGeom prst="roundRect">
            <a:avLst>
              <a:gd name="adj" fmla="val 32702"/>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TextBox 38">
            <a:extLst>
              <a:ext uri="{FF2B5EF4-FFF2-40B4-BE49-F238E27FC236}">
                <a16:creationId xmlns="" xmlns:a16="http://schemas.microsoft.com/office/drawing/2014/main" id="{A46837B9-BD60-4594-A4BB-C8F8823601B7}"/>
              </a:ext>
            </a:extLst>
          </p:cNvPr>
          <p:cNvSpPr txBox="1"/>
          <p:nvPr/>
        </p:nvSpPr>
        <p:spPr>
          <a:xfrm>
            <a:off x="608868" y="1066532"/>
            <a:ext cx="8249261" cy="400110"/>
          </a:xfrm>
          <a:prstGeom prst="rect">
            <a:avLst/>
          </a:prstGeom>
          <a:solidFill>
            <a:schemeClr val="accent1">
              <a:lumMod val="20000"/>
              <a:lumOff val="80000"/>
            </a:schemeClr>
          </a:solidFill>
        </p:spPr>
        <p:txBody>
          <a:bodyPr wrap="square" rtlCol="0">
            <a:spAutoFit/>
          </a:bodyPr>
          <a:lstStyle/>
          <a:p>
            <a:pPr algn="ctr"/>
            <a:r>
              <a:rPr lang="en-US" altLang="ko-KR" sz="2000" b="1" dirty="0" err="1" smtClean="0">
                <a:solidFill>
                  <a:schemeClr val="tx1">
                    <a:lumMod val="65000"/>
                    <a:lumOff val="35000"/>
                  </a:schemeClr>
                </a:solidFill>
                <a:latin typeface="Arial" pitchFamily="34" charset="0"/>
                <a:cs typeface="Arial" pitchFamily="34" charset="0"/>
              </a:rPr>
              <a:t>C</a:t>
            </a:r>
            <a:r>
              <a:rPr lang="en-US" altLang="ko-KR" sz="2000" dirty="0" err="1" smtClean="0">
                <a:solidFill>
                  <a:schemeClr val="accent2"/>
                </a:solidFill>
              </a:rPr>
              <a:t>ác</a:t>
            </a:r>
            <a:r>
              <a:rPr lang="en-US" altLang="ko-KR" sz="2000" dirty="0" smtClean="0">
                <a:solidFill>
                  <a:schemeClr val="accent2"/>
                </a:solidFill>
              </a:rPr>
              <a:t> </a:t>
            </a:r>
            <a:r>
              <a:rPr lang="en-US" altLang="ko-KR" sz="2000" dirty="0" err="1">
                <a:solidFill>
                  <a:schemeClr val="accent2"/>
                </a:solidFill>
              </a:rPr>
              <a:t>nguồn</a:t>
            </a:r>
            <a:r>
              <a:rPr lang="en-US" altLang="ko-KR" sz="2000" dirty="0">
                <a:solidFill>
                  <a:schemeClr val="accent2"/>
                </a:solidFill>
              </a:rPr>
              <a:t> </a:t>
            </a:r>
            <a:r>
              <a:rPr lang="en-US" altLang="ko-KR" sz="2000" dirty="0" err="1">
                <a:solidFill>
                  <a:schemeClr val="accent2"/>
                </a:solidFill>
              </a:rPr>
              <a:t>tra</a:t>
            </a:r>
            <a:r>
              <a:rPr lang="en-US" altLang="ko-KR" sz="2000" dirty="0">
                <a:solidFill>
                  <a:schemeClr val="accent2"/>
                </a:solidFill>
              </a:rPr>
              <a:t> </a:t>
            </a:r>
            <a:r>
              <a:rPr lang="en-US" altLang="ko-KR" sz="2000" dirty="0" err="1">
                <a:solidFill>
                  <a:schemeClr val="accent2"/>
                </a:solidFill>
              </a:rPr>
              <a:t>cứu</a:t>
            </a:r>
            <a:r>
              <a:rPr lang="en-US" altLang="ko-KR" sz="2000" dirty="0">
                <a:solidFill>
                  <a:schemeClr val="accent2"/>
                </a:solidFill>
              </a:rPr>
              <a:t> </a:t>
            </a:r>
            <a:r>
              <a:rPr lang="en-US" altLang="ko-KR" sz="2000" dirty="0" err="1">
                <a:solidFill>
                  <a:schemeClr val="accent2"/>
                </a:solidFill>
              </a:rPr>
              <a:t>tương</a:t>
            </a:r>
            <a:r>
              <a:rPr lang="en-US" altLang="ko-KR" sz="2000" dirty="0">
                <a:solidFill>
                  <a:schemeClr val="accent2"/>
                </a:solidFill>
              </a:rPr>
              <a:t> </a:t>
            </a:r>
            <a:r>
              <a:rPr lang="en-US" altLang="ko-KR" sz="2000" dirty="0" err="1">
                <a:solidFill>
                  <a:schemeClr val="accent2"/>
                </a:solidFill>
              </a:rPr>
              <a:t>tác</a:t>
            </a:r>
            <a:r>
              <a:rPr lang="en-US" altLang="ko-KR" sz="2000" dirty="0">
                <a:solidFill>
                  <a:schemeClr val="accent2"/>
                </a:solidFill>
              </a:rPr>
              <a:t> </a:t>
            </a:r>
            <a:r>
              <a:rPr lang="en-US" altLang="ko-KR" sz="2000" dirty="0" err="1">
                <a:solidFill>
                  <a:schemeClr val="accent2"/>
                </a:solidFill>
              </a:rPr>
              <a:t>thuốc</a:t>
            </a:r>
            <a:r>
              <a:rPr lang="en-US" altLang="ko-KR" sz="2000" dirty="0">
                <a:solidFill>
                  <a:schemeClr val="accent2"/>
                </a:solidFill>
              </a:rPr>
              <a:t> </a:t>
            </a:r>
            <a:endParaRPr lang="ko-KR" altLang="en-US" sz="2000" b="1" dirty="0">
              <a:solidFill>
                <a:schemeClr val="tx1">
                  <a:lumMod val="65000"/>
                  <a:lumOff val="35000"/>
                </a:schemeClr>
              </a:solidFill>
              <a:latin typeface="Arial" pitchFamily="34" charset="0"/>
              <a:cs typeface="Arial" pitchFamily="34" charset="0"/>
            </a:endParaRPr>
          </a:p>
        </p:txBody>
      </p:sp>
      <p:sp>
        <p:nvSpPr>
          <p:cNvPr id="40" name="TextBox 39">
            <a:extLst>
              <a:ext uri="{FF2B5EF4-FFF2-40B4-BE49-F238E27FC236}">
                <a16:creationId xmlns="" xmlns:a16="http://schemas.microsoft.com/office/drawing/2014/main" id="{19A6800F-329A-4640-B943-F5B27CF444CB}"/>
              </a:ext>
            </a:extLst>
          </p:cNvPr>
          <p:cNvSpPr txBox="1"/>
          <p:nvPr/>
        </p:nvSpPr>
        <p:spPr>
          <a:xfrm>
            <a:off x="673522" y="1793790"/>
            <a:ext cx="1931980" cy="584775"/>
          </a:xfrm>
          <a:prstGeom prst="rect">
            <a:avLst/>
          </a:prstGeom>
          <a:noFill/>
        </p:spPr>
        <p:txBody>
          <a:bodyPr wrap="square">
            <a:spAutoFit/>
          </a:bodyPr>
          <a:lstStyle/>
          <a:p>
            <a:pPr algn="just"/>
            <a:r>
              <a:rPr lang="en-US" sz="1600" dirty="0" err="1">
                <a:solidFill>
                  <a:srgbClr val="800080"/>
                </a:solidFill>
                <a:latin typeface="+mj-lt"/>
                <a:cs typeface="Times New Roman" panose="02020603050405020304" pitchFamily="18" charset="0"/>
              </a:rPr>
              <a:t>Tờ</a:t>
            </a:r>
            <a:r>
              <a:rPr lang="en-US" sz="1600" dirty="0">
                <a:solidFill>
                  <a:srgbClr val="800080"/>
                </a:solidFill>
                <a:latin typeface="+mj-lt"/>
                <a:cs typeface="Times New Roman" panose="02020603050405020304" pitchFamily="18" charset="0"/>
              </a:rPr>
              <a:t> </a:t>
            </a:r>
            <a:r>
              <a:rPr lang="en-US" sz="1600" dirty="0" err="1">
                <a:solidFill>
                  <a:srgbClr val="800080"/>
                </a:solidFill>
                <a:latin typeface="+mj-lt"/>
                <a:cs typeface="Times New Roman" panose="02020603050405020304" pitchFamily="18" charset="0"/>
              </a:rPr>
              <a:t>Hướng</a:t>
            </a:r>
            <a:r>
              <a:rPr lang="en-US" sz="1600" dirty="0">
                <a:solidFill>
                  <a:srgbClr val="800080"/>
                </a:solidFill>
                <a:latin typeface="+mj-lt"/>
                <a:cs typeface="Times New Roman" panose="02020603050405020304" pitchFamily="18" charset="0"/>
              </a:rPr>
              <a:t> </a:t>
            </a:r>
            <a:r>
              <a:rPr lang="en-US" sz="1600" dirty="0" err="1">
                <a:solidFill>
                  <a:srgbClr val="800080"/>
                </a:solidFill>
                <a:latin typeface="+mj-lt"/>
                <a:cs typeface="Times New Roman" panose="02020603050405020304" pitchFamily="18" charset="0"/>
              </a:rPr>
              <a:t>Dẫn</a:t>
            </a:r>
            <a:r>
              <a:rPr lang="en-US" sz="1600" dirty="0">
                <a:solidFill>
                  <a:srgbClr val="800080"/>
                </a:solidFill>
                <a:latin typeface="+mj-lt"/>
                <a:cs typeface="Times New Roman" panose="02020603050405020304" pitchFamily="18" charset="0"/>
              </a:rPr>
              <a:t> </a:t>
            </a:r>
            <a:r>
              <a:rPr lang="en-US" sz="1600" dirty="0" err="1" smtClean="0">
                <a:solidFill>
                  <a:srgbClr val="800080"/>
                </a:solidFill>
                <a:latin typeface="+mj-lt"/>
                <a:cs typeface="Times New Roman" panose="02020603050405020304" pitchFamily="18" charset="0"/>
              </a:rPr>
              <a:t>sử</a:t>
            </a:r>
            <a:r>
              <a:rPr lang="en-US" sz="1600" dirty="0" smtClean="0">
                <a:solidFill>
                  <a:srgbClr val="800080"/>
                </a:solidFill>
                <a:latin typeface="+mj-lt"/>
                <a:cs typeface="Times New Roman" panose="02020603050405020304" pitchFamily="18" charset="0"/>
              </a:rPr>
              <a:t>    </a:t>
            </a:r>
            <a:r>
              <a:rPr lang="en-US" sz="1600" dirty="0" err="1" smtClean="0">
                <a:solidFill>
                  <a:srgbClr val="800080"/>
                </a:solidFill>
                <a:latin typeface="+mj-lt"/>
                <a:cs typeface="Times New Roman" panose="02020603050405020304" pitchFamily="18" charset="0"/>
              </a:rPr>
              <a:t>dụng</a:t>
            </a:r>
            <a:r>
              <a:rPr lang="en-US" sz="1600" dirty="0" smtClean="0">
                <a:solidFill>
                  <a:srgbClr val="800080"/>
                </a:solidFill>
                <a:latin typeface="+mj-lt"/>
                <a:cs typeface="Times New Roman" panose="02020603050405020304" pitchFamily="18" charset="0"/>
              </a:rPr>
              <a:t> </a:t>
            </a:r>
            <a:r>
              <a:rPr lang="en-US" sz="1600" dirty="0" err="1" smtClean="0">
                <a:solidFill>
                  <a:srgbClr val="800080"/>
                </a:solidFill>
                <a:latin typeface="+mj-lt"/>
                <a:cs typeface="Times New Roman" panose="02020603050405020304" pitchFamily="18" charset="0"/>
              </a:rPr>
              <a:t>thuốc</a:t>
            </a:r>
            <a:endParaRPr lang="vi-VN" sz="1600" dirty="0">
              <a:solidFill>
                <a:srgbClr val="800080"/>
              </a:solidFill>
              <a:latin typeface="+mj-lt"/>
              <a:cs typeface="Times New Roman" panose="02020603050405020304" pitchFamily="18" charset="0"/>
            </a:endParaRPr>
          </a:p>
        </p:txBody>
      </p:sp>
      <p:sp>
        <p:nvSpPr>
          <p:cNvPr id="43" name="TextBox 42">
            <a:extLst>
              <a:ext uri="{FF2B5EF4-FFF2-40B4-BE49-F238E27FC236}">
                <a16:creationId xmlns="" xmlns:a16="http://schemas.microsoft.com/office/drawing/2014/main" id="{88D84196-E1EF-410C-A4BB-CB21950E0332}"/>
              </a:ext>
            </a:extLst>
          </p:cNvPr>
          <p:cNvSpPr txBox="1"/>
          <p:nvPr/>
        </p:nvSpPr>
        <p:spPr>
          <a:xfrm>
            <a:off x="3493179" y="1627720"/>
            <a:ext cx="1931980" cy="830997"/>
          </a:xfrm>
          <a:prstGeom prst="rect">
            <a:avLst/>
          </a:prstGeom>
          <a:noFill/>
        </p:spPr>
        <p:txBody>
          <a:bodyPr wrap="square">
            <a:spAutoFit/>
          </a:bodyPr>
          <a:lstStyle/>
          <a:p>
            <a:r>
              <a:rPr lang="en-US" altLang="ko-KR" sz="1600" dirty="0" smtClean="0">
                <a:solidFill>
                  <a:srgbClr val="800080"/>
                </a:solidFill>
                <a:cs typeface="Arial" pitchFamily="34" charset="0"/>
              </a:rPr>
              <a:t>QĐ </a:t>
            </a:r>
            <a:r>
              <a:rPr lang="en-US" altLang="ko-KR" sz="1600" dirty="0" err="1" smtClean="0">
                <a:solidFill>
                  <a:srgbClr val="800080"/>
                </a:solidFill>
              </a:rPr>
              <a:t>của</a:t>
            </a:r>
            <a:r>
              <a:rPr lang="en-US" altLang="ko-KR" sz="1600" dirty="0" smtClean="0">
                <a:solidFill>
                  <a:srgbClr val="800080"/>
                </a:solidFill>
              </a:rPr>
              <a:t> </a:t>
            </a:r>
            <a:r>
              <a:rPr lang="en-US" sz="1600" dirty="0" smtClean="0">
                <a:solidFill>
                  <a:srgbClr val="800080"/>
                </a:solidFill>
              </a:rPr>
              <a:t>BYT</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Dược</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thư</a:t>
            </a:r>
            <a:r>
              <a:rPr lang="en-US" altLang="ko-KR" sz="1600" dirty="0">
                <a:solidFill>
                  <a:srgbClr val="800080"/>
                </a:solidFill>
                <a:cs typeface="Arial" pitchFamily="34" charset="0"/>
              </a:rPr>
              <a:t> </a:t>
            </a:r>
            <a:r>
              <a:rPr lang="en-US" altLang="ko-KR" sz="1600" dirty="0" err="1" smtClean="0">
                <a:solidFill>
                  <a:srgbClr val="800080"/>
                </a:solidFill>
                <a:cs typeface="Arial" pitchFamily="34" charset="0"/>
              </a:rPr>
              <a:t>quốc</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gia</a:t>
            </a:r>
            <a:r>
              <a:rPr lang="en-US" altLang="ko-KR" sz="1600" dirty="0" smtClean="0">
                <a:solidFill>
                  <a:srgbClr val="800080"/>
                </a:solidFill>
                <a:cs typeface="Arial" pitchFamily="34" charset="0"/>
              </a:rPr>
              <a:t>, MIM, VIDAL… </a:t>
            </a:r>
            <a:endParaRPr lang="ko-KR" altLang="en-US" sz="1600" dirty="0">
              <a:solidFill>
                <a:srgbClr val="800080"/>
              </a:solidFill>
              <a:cs typeface="Arial" pitchFamily="34" charset="0"/>
            </a:endParaRPr>
          </a:p>
        </p:txBody>
      </p:sp>
      <p:sp>
        <p:nvSpPr>
          <p:cNvPr id="45" name="TextBox 44">
            <a:extLst>
              <a:ext uri="{FF2B5EF4-FFF2-40B4-BE49-F238E27FC236}">
                <a16:creationId xmlns="" xmlns:a16="http://schemas.microsoft.com/office/drawing/2014/main" id="{A7FC9458-5E53-44E2-98D2-B061B6D8723D}"/>
              </a:ext>
            </a:extLst>
          </p:cNvPr>
          <p:cNvSpPr txBox="1"/>
          <p:nvPr/>
        </p:nvSpPr>
        <p:spPr>
          <a:xfrm>
            <a:off x="6291768" y="1866456"/>
            <a:ext cx="1931980" cy="584775"/>
          </a:xfrm>
          <a:prstGeom prst="rect">
            <a:avLst/>
          </a:prstGeom>
          <a:noFill/>
        </p:spPr>
        <p:txBody>
          <a:bodyPr wrap="square">
            <a:spAutoFit/>
          </a:bodyPr>
          <a:lstStyle/>
          <a:p>
            <a:r>
              <a:rPr lang="en-US" altLang="ko-KR" sz="1600" dirty="0" err="1" smtClean="0">
                <a:solidFill>
                  <a:srgbClr val="800080"/>
                </a:solidFill>
                <a:cs typeface="Arial" pitchFamily="34" charset="0"/>
              </a:rPr>
              <a:t>Các</a:t>
            </a:r>
            <a:r>
              <a:rPr lang="en-US" altLang="ko-KR" sz="1600" dirty="0" smtClean="0">
                <a:solidFill>
                  <a:srgbClr val="800080"/>
                </a:solidFill>
                <a:cs typeface="Arial" pitchFamily="34" charset="0"/>
              </a:rPr>
              <a:t> CSDL </a:t>
            </a:r>
            <a:r>
              <a:rPr lang="en-US" altLang="ko-KR" sz="1600" dirty="0" err="1" smtClean="0">
                <a:solidFill>
                  <a:srgbClr val="800080"/>
                </a:solidFill>
                <a:cs typeface="Arial" pitchFamily="34" charset="0"/>
              </a:rPr>
              <a:t>tra</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cứu</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trực</a:t>
            </a:r>
            <a:r>
              <a:rPr lang="en-US" altLang="ko-KR" sz="1600" dirty="0" smtClean="0">
                <a:solidFill>
                  <a:srgbClr val="800080"/>
                </a:solidFill>
                <a:cs typeface="Arial" pitchFamily="34" charset="0"/>
              </a:rPr>
              <a:t> </a:t>
            </a:r>
            <a:r>
              <a:rPr lang="en-US" altLang="ko-KR" sz="1600" dirty="0" err="1" smtClean="0">
                <a:solidFill>
                  <a:srgbClr val="800080"/>
                </a:solidFill>
                <a:cs typeface="Arial" pitchFamily="34" charset="0"/>
              </a:rPr>
              <a:t>tuyến</a:t>
            </a:r>
            <a:endParaRPr lang="ko-KR" altLang="en-US" sz="1600" dirty="0">
              <a:solidFill>
                <a:srgbClr val="800080"/>
              </a:solidFill>
              <a:cs typeface="Arial" pitchFamily="34" charset="0"/>
            </a:endParaRPr>
          </a:p>
        </p:txBody>
      </p:sp>
      <p:sp>
        <p:nvSpPr>
          <p:cNvPr id="28" name="Rectangle 27">
            <a:extLst>
              <a:ext uri="{FF2B5EF4-FFF2-40B4-BE49-F238E27FC236}">
                <a16:creationId xmlns="" xmlns:a16="http://schemas.microsoft.com/office/drawing/2014/main" id="{5E98C75D-2F28-AA16-4852-91434E37497F}"/>
              </a:ext>
            </a:extLst>
          </p:cNvPr>
          <p:cNvSpPr/>
          <p:nvPr/>
        </p:nvSpPr>
        <p:spPr>
          <a:xfrm>
            <a:off x="8172400" y="4753595"/>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dirty="0">
                <a:solidFill>
                  <a:schemeClr val="tx1"/>
                </a:solidFill>
              </a:rPr>
              <a:t>6</a:t>
            </a:r>
            <a:endParaRPr lang="en-US" sz="1100" dirty="0">
              <a:solidFill>
                <a:schemeClr val="tx1"/>
              </a:solidFill>
            </a:endParaRPr>
          </a:p>
        </p:txBody>
      </p:sp>
      <p:sp>
        <p:nvSpPr>
          <p:cNvPr id="5" name="Title 1">
            <a:extLst>
              <a:ext uri="{FF2B5EF4-FFF2-40B4-BE49-F238E27FC236}">
                <a16:creationId xmlns="" xmlns:a16="http://schemas.microsoft.com/office/drawing/2014/main" id="{071C39D5-F2C9-09EA-15DE-524425C8B429}"/>
              </a:ext>
            </a:extLst>
          </p:cNvPr>
          <p:cNvSpPr txBox="1">
            <a:spLocks/>
          </p:cNvSpPr>
          <p:nvPr/>
        </p:nvSpPr>
        <p:spPr>
          <a:xfrm>
            <a:off x="882627" y="2637224"/>
            <a:ext cx="2086312" cy="844991"/>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just"/>
            <a:r>
              <a:rPr lang="en-US" sz="1900" dirty="0" err="1" smtClean="0">
                <a:solidFill>
                  <a:srgbClr val="0000FF"/>
                </a:solidFill>
                <a:latin typeface="Times New Roman" panose="02020603050405020304" pitchFamily="18" charset="0"/>
                <a:cs typeface="Times New Roman" panose="02020603050405020304" pitchFamily="18" charset="0"/>
              </a:rPr>
              <a:t>Khuyến</a:t>
            </a:r>
            <a:r>
              <a:rPr lang="en-US" sz="1900" dirty="0" smtClean="0">
                <a:solidFill>
                  <a:srgbClr val="0000FF"/>
                </a:solidFill>
                <a:latin typeface="Times New Roman" panose="02020603050405020304" pitchFamily="18" charset="0"/>
                <a:cs typeface="Times New Roman" panose="02020603050405020304" pitchFamily="18" charset="0"/>
              </a:rPr>
              <a:t> </a:t>
            </a:r>
            <a:r>
              <a:rPr lang="en-US" sz="1900" dirty="0" err="1" smtClean="0">
                <a:solidFill>
                  <a:srgbClr val="0000FF"/>
                </a:solidFill>
                <a:latin typeface="Times New Roman" panose="02020603050405020304" pitchFamily="18" charset="0"/>
                <a:cs typeface="Times New Roman" panose="02020603050405020304" pitchFamily="18" charset="0"/>
              </a:rPr>
              <a:t>cáo</a:t>
            </a:r>
            <a:r>
              <a:rPr lang="en-US" sz="1900" dirty="0" smtClean="0">
                <a:solidFill>
                  <a:srgbClr val="0000FF"/>
                </a:solidFill>
                <a:latin typeface="Times New Roman" panose="02020603050405020304" pitchFamily="18" charset="0"/>
                <a:cs typeface="Times New Roman" panose="02020603050405020304" pitchFamily="18" charset="0"/>
              </a:rPr>
              <a:t> </a:t>
            </a:r>
            <a:r>
              <a:rPr lang="en-US" sz="1900" dirty="0" err="1" smtClean="0">
                <a:solidFill>
                  <a:srgbClr val="0000FF"/>
                </a:solidFill>
                <a:latin typeface="Times New Roman" panose="02020603050405020304" pitchFamily="18" charset="0"/>
                <a:cs typeface="Times New Roman" panose="02020603050405020304" pitchFamily="18" charset="0"/>
              </a:rPr>
              <a:t>của</a:t>
            </a:r>
            <a:r>
              <a:rPr lang="en-US" sz="1900" dirty="0" smtClean="0">
                <a:solidFill>
                  <a:srgbClr val="0000FF"/>
                </a:solidFill>
                <a:latin typeface="Times New Roman" panose="02020603050405020304" pitchFamily="18" charset="0"/>
                <a:cs typeface="Times New Roman" panose="02020603050405020304" pitchFamily="18" charset="0"/>
              </a:rPr>
              <a:t> </a:t>
            </a:r>
            <a:r>
              <a:rPr lang="en-US" sz="1900" dirty="0" err="1" smtClean="0">
                <a:solidFill>
                  <a:srgbClr val="0000FF"/>
                </a:solidFill>
                <a:latin typeface="Times New Roman" panose="02020603050405020304" pitchFamily="18" charset="0"/>
                <a:cs typeface="Times New Roman" panose="02020603050405020304" pitchFamily="18" charset="0"/>
              </a:rPr>
              <a:t>nhà</a:t>
            </a:r>
            <a:r>
              <a:rPr lang="en-US" sz="1900" dirty="0" smtClean="0">
                <a:solidFill>
                  <a:srgbClr val="0000FF"/>
                </a:solidFill>
                <a:latin typeface="Times New Roman" panose="02020603050405020304" pitchFamily="18" charset="0"/>
                <a:cs typeface="Times New Roman" panose="02020603050405020304" pitchFamily="18" charset="0"/>
              </a:rPr>
              <a:t> </a:t>
            </a:r>
            <a:r>
              <a:rPr lang="en-US" sz="1900" dirty="0" err="1" smtClean="0">
                <a:solidFill>
                  <a:srgbClr val="0000FF"/>
                </a:solidFill>
                <a:latin typeface="Times New Roman" panose="02020603050405020304" pitchFamily="18" charset="0"/>
                <a:cs typeface="Times New Roman" panose="02020603050405020304" pitchFamily="18" charset="0"/>
              </a:rPr>
              <a:t>sx</a:t>
            </a:r>
            <a:r>
              <a:rPr lang="en-US" sz="1900" dirty="0" smtClean="0">
                <a:solidFill>
                  <a:srgbClr val="0000FF"/>
                </a:solidFill>
                <a:latin typeface="Times New Roman" panose="02020603050405020304" pitchFamily="18" charset="0"/>
                <a:cs typeface="Times New Roman" panose="02020603050405020304" pitchFamily="18" charset="0"/>
              </a:rPr>
              <a:t> </a:t>
            </a:r>
            <a:r>
              <a:rPr lang="en-US" sz="1900" dirty="0" err="1" smtClean="0">
                <a:solidFill>
                  <a:srgbClr val="0000FF"/>
                </a:solidFill>
                <a:latin typeface="Times New Roman" panose="02020603050405020304" pitchFamily="18" charset="0"/>
                <a:cs typeface="Times New Roman" panose="02020603050405020304" pitchFamily="18" charset="0"/>
              </a:rPr>
              <a:t>thuốc</a:t>
            </a:r>
            <a:endParaRPr lang="vi-VN" sz="1900" dirty="0">
              <a:solidFill>
                <a:srgbClr val="0000FF"/>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04FDE28E-C465-A5B1-1383-E3C320DDBB29}"/>
              </a:ext>
            </a:extLst>
          </p:cNvPr>
          <p:cNvSpPr txBox="1"/>
          <p:nvPr/>
        </p:nvSpPr>
        <p:spPr>
          <a:xfrm>
            <a:off x="3707059" y="2736553"/>
            <a:ext cx="2012180" cy="923330"/>
          </a:xfrm>
          <a:prstGeom prst="rect">
            <a:avLst/>
          </a:prstGeom>
          <a:noFill/>
        </p:spPr>
        <p:txBody>
          <a:bodyPr wrap="square">
            <a:spAutoFit/>
          </a:bodyPr>
          <a:lstStyle/>
          <a:p>
            <a:r>
              <a:rPr lang="en-US" dirty="0" smtClean="0">
                <a:solidFill>
                  <a:srgbClr val="0000FF"/>
                </a:solidFill>
                <a:latin typeface="Times New Roman" panose="02020603050405020304" pitchFamily="18" charset="0"/>
                <a:cs typeface="Times New Roman" panose="02020603050405020304" pitchFamily="18" charset="0"/>
              </a:rPr>
              <a:t>QĐ </a:t>
            </a:r>
            <a:r>
              <a:rPr lang="en-US" dirty="0" err="1">
                <a:solidFill>
                  <a:srgbClr val="0000FF"/>
                </a:solidFill>
              </a:rPr>
              <a:t>Số</a:t>
            </a:r>
            <a:r>
              <a:rPr lang="en-US" dirty="0">
                <a:solidFill>
                  <a:srgbClr val="0000FF"/>
                </a:solidFill>
              </a:rPr>
              <a:t>: 5948/QĐ-BYT</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năm</a:t>
            </a:r>
            <a:r>
              <a:rPr lang="en-US" dirty="0" smtClean="0">
                <a:solidFill>
                  <a:srgbClr val="0000FF"/>
                </a:solidFill>
                <a:latin typeface="Times New Roman" panose="02020603050405020304" pitchFamily="18" charset="0"/>
                <a:cs typeface="Times New Roman" panose="02020603050405020304" pitchFamily="18" charset="0"/>
              </a:rPr>
              <a:t> 2021</a:t>
            </a:r>
          </a:p>
          <a:p>
            <a:r>
              <a:rPr lang="en-US" dirty="0" err="1" smtClean="0">
                <a:solidFill>
                  <a:srgbClr val="0000FF"/>
                </a:solidFill>
                <a:latin typeface="Times New Roman" panose="02020603050405020304" pitchFamily="18" charset="0"/>
                <a:cs typeface="Times New Roman" panose="02020603050405020304" pitchFamily="18" charset="0"/>
              </a:rPr>
              <a:t>Dược</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thư</a:t>
            </a:r>
            <a:r>
              <a:rPr lang="en-US" dirty="0" smtClean="0">
                <a:solidFill>
                  <a:srgbClr val="0000FF"/>
                </a:solidFill>
                <a:latin typeface="Times New Roman" panose="02020603050405020304" pitchFamily="18" charset="0"/>
                <a:cs typeface="Times New Roman" panose="02020603050405020304" pitchFamily="18" charset="0"/>
              </a:rPr>
              <a:t> QG 2022</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4" name="TextBox 10">
            <a:extLst>
              <a:ext uri="{FF2B5EF4-FFF2-40B4-BE49-F238E27FC236}">
                <a16:creationId xmlns="" xmlns:a16="http://schemas.microsoft.com/office/drawing/2014/main" id="{F7CEDF37-AC58-CD6D-A0C9-92813CA5BDD8}"/>
              </a:ext>
            </a:extLst>
          </p:cNvPr>
          <p:cNvSpPr txBox="1"/>
          <p:nvPr/>
        </p:nvSpPr>
        <p:spPr>
          <a:xfrm>
            <a:off x="6505480" y="2486525"/>
            <a:ext cx="2329691" cy="1107996"/>
          </a:xfrm>
          <a:prstGeom prst="rect">
            <a:avLst/>
          </a:prstGeom>
        </p:spPr>
        <p:txBody>
          <a:bodyPr wrap="square" lIns="0" tIns="0" rIns="0" bIns="0" rtlCol="0" anchor="t">
            <a:spAutoFit/>
          </a:bodyPr>
          <a:lstStyle/>
          <a:p>
            <a:pPr latinLnBrk="0"/>
            <a:r>
              <a:rPr lang="en-US" dirty="0" err="1" smtClean="0">
                <a:solidFill>
                  <a:srgbClr val="0000FF"/>
                </a:solidFill>
                <a:latin typeface="Times New Roman" panose="02020603050405020304" pitchFamily="18" charset="0"/>
                <a:cs typeface="Times New Roman" panose="02020603050405020304" pitchFamily="18" charset="0"/>
              </a:rPr>
              <a:t>Công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cụ</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hỗ</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trợ</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đắc</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lực</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thuận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tiện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sử</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dụng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trên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đa</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phương</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tiện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nguồn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tham</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khảo</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hữu</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ích</a:t>
            </a:r>
            <a:r>
              <a:rPr lang="en-US" dirty="0" smtClean="0">
                <a:solidFill>
                  <a:srgbClr val="0000FF"/>
                </a:solidFill>
                <a:latin typeface="Times New Roman" panose="02020603050405020304" pitchFamily="18" charset="0"/>
                <a:cs typeface="Times New Roman" panose="02020603050405020304" pitchFamily="18" charset="0"/>
              </a:rPr>
              <a:t>”</a:t>
            </a:r>
            <a:endParaRPr lang="en-US" dirty="0">
              <a:solidFill>
                <a:srgbClr val="0000FF"/>
              </a:solidFill>
              <a:latin typeface="Times New Roman" panose="02020603050405020304" pitchFamily="18" charset="0"/>
              <a:cs typeface="Times New Roman" panose="02020603050405020304" pitchFamily="18" charset="0"/>
            </a:endParaRPr>
          </a:p>
        </p:txBody>
      </p:sp>
      <p:pic>
        <p:nvPicPr>
          <p:cNvPr id="31" name="Image 107"/>
          <p:cNvPicPr/>
          <p:nvPr/>
        </p:nvPicPr>
        <p:blipFill>
          <a:blip r:embed="rId3" cstate="print"/>
          <a:stretch>
            <a:fillRect/>
          </a:stretch>
        </p:blipFill>
        <p:spPr>
          <a:xfrm>
            <a:off x="1259632" y="3659883"/>
            <a:ext cx="6696745" cy="1247140"/>
          </a:xfrm>
          <a:prstGeom prst="rect">
            <a:avLst/>
          </a:prstGeom>
        </p:spPr>
      </p:pic>
    </p:spTree>
    <p:extLst>
      <p:ext uri="{BB962C8B-B14F-4D97-AF65-F5344CB8AC3E}">
        <p14:creationId xmlns:p14="http://schemas.microsoft.com/office/powerpoint/2010/main" val="2346138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sz="2800" dirty="0" smtClean="0"/>
              <a:t>NỘI DUNG 3:</a:t>
            </a:r>
            <a:endParaRPr lang="ko-KR" altLang="en-US" sz="2800" dirty="0"/>
          </a:p>
        </p:txBody>
      </p:sp>
      <p:sp>
        <p:nvSpPr>
          <p:cNvPr id="17" name="TextBox 16"/>
          <p:cNvSpPr txBox="1"/>
          <p:nvPr/>
        </p:nvSpPr>
        <p:spPr>
          <a:xfrm>
            <a:off x="350973" y="997144"/>
            <a:ext cx="3953171" cy="400110"/>
          </a:xfrm>
          <a:prstGeom prst="rect">
            <a:avLst/>
          </a:prstGeom>
          <a:solidFill>
            <a:schemeClr val="accent1">
              <a:lumMod val="20000"/>
              <a:lumOff val="80000"/>
            </a:schemeClr>
          </a:solidFill>
        </p:spPr>
        <p:txBody>
          <a:bodyPr wrap="square" rtlCol="0">
            <a:spAutoFit/>
          </a:bodyPr>
          <a:lstStyle/>
          <a:p>
            <a:pPr algn="ctr"/>
            <a:r>
              <a:rPr lang="en-US" altLang="ko-KR" sz="2000" b="1">
                <a:solidFill>
                  <a:schemeClr val="tx1">
                    <a:lumMod val="65000"/>
                    <a:lumOff val="35000"/>
                  </a:schemeClr>
                </a:solidFill>
                <a:latin typeface="Arial" pitchFamily="34" charset="0"/>
                <a:cs typeface="Arial" pitchFamily="34" charset="0"/>
              </a:rPr>
              <a:t>2.1. </a:t>
            </a:r>
            <a:r>
              <a:rPr lang="en-US" altLang="ko-KR" sz="2000" b="1" dirty="0">
                <a:solidFill>
                  <a:schemeClr val="tx1">
                    <a:lumMod val="65000"/>
                    <a:lumOff val="35000"/>
                  </a:schemeClr>
                </a:solidFill>
                <a:latin typeface="Arial" pitchFamily="34" charset="0"/>
                <a:cs typeface="Arial" pitchFamily="34" charset="0"/>
              </a:rPr>
              <a:t>ĐỐI TƯỢNG NGHIÊN CỨU </a:t>
            </a:r>
            <a:endParaRPr lang="ko-KR" altLang="en-US" sz="2000" b="1" dirty="0">
              <a:solidFill>
                <a:schemeClr val="tx1">
                  <a:lumMod val="65000"/>
                  <a:lumOff val="35000"/>
                </a:schemeClr>
              </a:solidFill>
              <a:latin typeface="Arial" pitchFamily="34" charset="0"/>
              <a:cs typeface="Arial" pitchFamily="34" charset="0"/>
            </a:endParaRPr>
          </a:p>
        </p:txBody>
      </p:sp>
      <p:sp>
        <p:nvSpPr>
          <p:cNvPr id="54" name="TextBox 53">
            <a:extLst>
              <a:ext uri="{FF2B5EF4-FFF2-40B4-BE49-F238E27FC236}">
                <a16:creationId xmlns="" xmlns:a16="http://schemas.microsoft.com/office/drawing/2014/main" id="{4B676CBB-563A-464A-B8B3-CC310C4140F1}"/>
              </a:ext>
            </a:extLst>
          </p:cNvPr>
          <p:cNvSpPr txBox="1"/>
          <p:nvPr/>
        </p:nvSpPr>
        <p:spPr>
          <a:xfrm>
            <a:off x="350973" y="987574"/>
            <a:ext cx="6813315" cy="400110"/>
          </a:xfrm>
          <a:prstGeom prst="rect">
            <a:avLst/>
          </a:prstGeom>
          <a:solidFill>
            <a:schemeClr val="accent1">
              <a:lumMod val="20000"/>
              <a:lumOff val="80000"/>
            </a:schemeClr>
          </a:solidFill>
        </p:spPr>
        <p:txBody>
          <a:bodyPr wrap="square" rtlCol="0">
            <a:spAutoFit/>
          </a:bodyPr>
          <a:lstStyle/>
          <a:p>
            <a:r>
              <a:rPr lang="en-US" altLang="ko-KR" sz="2000" b="1" dirty="0" smtClean="0">
                <a:solidFill>
                  <a:schemeClr val="tx1">
                    <a:lumMod val="65000"/>
                    <a:lumOff val="35000"/>
                  </a:schemeClr>
                </a:solidFill>
                <a:latin typeface="Arial" pitchFamily="34" charset="0"/>
                <a:cs typeface="Arial" pitchFamily="34" charset="0"/>
              </a:rPr>
              <a:t>2.3.CSDL TRA CỨU TTT </a:t>
            </a:r>
            <a:endParaRPr lang="ko-KR" altLang="en-US" sz="2000" b="1" dirty="0">
              <a:solidFill>
                <a:schemeClr val="tx1">
                  <a:lumMod val="65000"/>
                  <a:lumOff val="35000"/>
                </a:schemeClr>
              </a:solidFill>
              <a:latin typeface="Arial" pitchFamily="34" charset="0"/>
              <a:cs typeface="Arial" pitchFamily="34" charset="0"/>
            </a:endParaRPr>
          </a:p>
        </p:txBody>
      </p:sp>
      <p:sp>
        <p:nvSpPr>
          <p:cNvPr id="4" name="Rectangle 3">
            <a:extLst>
              <a:ext uri="{FF2B5EF4-FFF2-40B4-BE49-F238E27FC236}">
                <a16:creationId xmlns="" xmlns:a16="http://schemas.microsoft.com/office/drawing/2014/main" id="{9FCF1CAA-4AFF-CF91-BEFF-2F4F1C2BC641}"/>
              </a:ext>
            </a:extLst>
          </p:cNvPr>
          <p:cNvSpPr/>
          <p:nvPr/>
        </p:nvSpPr>
        <p:spPr>
          <a:xfrm>
            <a:off x="350972" y="2148434"/>
            <a:ext cx="2155559" cy="2727572"/>
          </a:xfrm>
          <a:prstGeom prst="rect">
            <a:avLst/>
          </a:prstGeom>
          <a:noFill/>
          <a:ln>
            <a:solidFill>
              <a:srgbClr val="2ECAD7"/>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 xmlns:a16="http://schemas.microsoft.com/office/drawing/2014/main" id="{70891721-D1EB-E992-C218-85ADBA737464}"/>
              </a:ext>
            </a:extLst>
          </p:cNvPr>
          <p:cNvSpPr/>
          <p:nvPr/>
        </p:nvSpPr>
        <p:spPr>
          <a:xfrm>
            <a:off x="326349" y="1635646"/>
            <a:ext cx="2204804" cy="5769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Rectangle 7">
            <a:extLst>
              <a:ext uri="{FF2B5EF4-FFF2-40B4-BE49-F238E27FC236}">
                <a16:creationId xmlns="" xmlns:a16="http://schemas.microsoft.com/office/drawing/2014/main" id="{A92887DE-1149-5B0D-2B5F-86FA5C2EB48E}"/>
              </a:ext>
            </a:extLst>
          </p:cNvPr>
          <p:cNvSpPr/>
          <p:nvPr/>
        </p:nvSpPr>
        <p:spPr>
          <a:xfrm>
            <a:off x="2771800" y="2084020"/>
            <a:ext cx="6045851" cy="2791986"/>
          </a:xfrm>
          <a:prstGeom prst="rect">
            <a:avLst/>
          </a:prstGeom>
          <a:noFill/>
          <a:ln>
            <a:solidFill>
              <a:srgbClr val="2A81C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E237288C-1E7C-B18E-BD19-533A70044490}"/>
              </a:ext>
            </a:extLst>
          </p:cNvPr>
          <p:cNvSpPr/>
          <p:nvPr/>
        </p:nvSpPr>
        <p:spPr>
          <a:xfrm>
            <a:off x="2771799" y="1635646"/>
            <a:ext cx="6045851" cy="576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err="1"/>
              <a:t>Công</a:t>
            </a:r>
            <a:r>
              <a:rPr lang="en-US" altLang="ko-KR" dirty="0"/>
              <a:t> </a:t>
            </a:r>
            <a:r>
              <a:rPr lang="en-US" altLang="ko-KR" dirty="0" err="1"/>
              <a:t>cụ</a:t>
            </a:r>
            <a:r>
              <a:rPr lang="en-US" altLang="ko-KR" dirty="0"/>
              <a:t> </a:t>
            </a:r>
            <a:r>
              <a:rPr lang="en-US" altLang="ko-KR" dirty="0" err="1" smtClean="0"/>
              <a:t>tra</a:t>
            </a:r>
            <a:r>
              <a:rPr lang="en-US" altLang="ko-KR" dirty="0" smtClean="0"/>
              <a:t> </a:t>
            </a:r>
            <a:r>
              <a:rPr lang="en-US" altLang="ko-KR" dirty="0" err="1" smtClean="0"/>
              <a:t>cứu</a:t>
            </a:r>
            <a:r>
              <a:rPr lang="en-US" altLang="ko-KR" dirty="0" smtClean="0"/>
              <a:t> </a:t>
            </a:r>
            <a:endParaRPr lang="ko-KR" altLang="en-US" dirty="0"/>
          </a:p>
        </p:txBody>
      </p:sp>
      <p:sp>
        <p:nvSpPr>
          <p:cNvPr id="25" name="TextBox 24">
            <a:extLst>
              <a:ext uri="{FF2B5EF4-FFF2-40B4-BE49-F238E27FC236}">
                <a16:creationId xmlns="" xmlns:a16="http://schemas.microsoft.com/office/drawing/2014/main" id="{0664113A-219A-E7E0-FEC3-453128634C45}"/>
              </a:ext>
            </a:extLst>
          </p:cNvPr>
          <p:cNvSpPr txBox="1"/>
          <p:nvPr/>
        </p:nvSpPr>
        <p:spPr>
          <a:xfrm>
            <a:off x="2676701" y="2212548"/>
            <a:ext cx="6070474" cy="369332"/>
          </a:xfrm>
          <a:prstGeom prst="rect">
            <a:avLst/>
          </a:prstGeom>
          <a:noFill/>
        </p:spPr>
        <p:txBody>
          <a:bodyPr wrap="square">
            <a:spAutoFit/>
          </a:bodyPr>
          <a:lstStyle/>
          <a:p>
            <a:pPr algn="just"/>
            <a:r>
              <a:rPr lang="en-US" dirty="0"/>
              <a:t> </a:t>
            </a:r>
          </a:p>
        </p:txBody>
      </p:sp>
      <p:sp>
        <p:nvSpPr>
          <p:cNvPr id="11" name="Rectangle 10">
            <a:extLst>
              <a:ext uri="{FF2B5EF4-FFF2-40B4-BE49-F238E27FC236}">
                <a16:creationId xmlns="" xmlns:a16="http://schemas.microsoft.com/office/drawing/2014/main" id="{8CFC49B1-1AB5-EE1C-7FDC-FA14CB81C486}"/>
              </a:ext>
            </a:extLst>
          </p:cNvPr>
          <p:cNvSpPr/>
          <p:nvPr/>
        </p:nvSpPr>
        <p:spPr>
          <a:xfrm>
            <a:off x="8244408" y="4944971"/>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dirty="0">
                <a:solidFill>
                  <a:schemeClr val="tx1"/>
                </a:solidFill>
              </a:rPr>
              <a:t>7</a:t>
            </a:r>
            <a:endParaRPr lang="en-US" sz="1100" dirty="0">
              <a:solidFill>
                <a:schemeClr val="tx1"/>
              </a:solidFill>
            </a:endParaRPr>
          </a:p>
        </p:txBody>
      </p:sp>
      <p:sp>
        <p:nvSpPr>
          <p:cNvPr id="2" name="Title 1">
            <a:extLst>
              <a:ext uri="{FF2B5EF4-FFF2-40B4-BE49-F238E27FC236}">
                <a16:creationId xmlns="" xmlns:a16="http://schemas.microsoft.com/office/drawing/2014/main" id="{1D86C645-A075-CC34-5DEC-3FE7BBBAD036}"/>
              </a:ext>
            </a:extLst>
          </p:cNvPr>
          <p:cNvSpPr txBox="1">
            <a:spLocks/>
          </p:cNvSpPr>
          <p:nvPr/>
        </p:nvSpPr>
        <p:spPr>
          <a:xfrm>
            <a:off x="301727" y="2212548"/>
            <a:ext cx="2204804" cy="1503658"/>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just"/>
            <a:r>
              <a:rPr lang="en-US" sz="1800" dirty="0">
                <a:solidFill>
                  <a:schemeClr val="tx1"/>
                </a:solidFill>
                <a:latin typeface="Arial" panose="020B0604020202020204" pitchFamily="34" charset="0"/>
                <a:cs typeface="Arial" panose="020B0604020202020204" pitchFamily="34" charset="0"/>
              </a:rPr>
              <a:t>C</a:t>
            </a:r>
            <a:r>
              <a:rPr lang="vi-VN" sz="1800" dirty="0" smtClean="0">
                <a:solidFill>
                  <a:schemeClr val="tx1"/>
                </a:solidFill>
                <a:latin typeface="Arial" panose="020B0604020202020204" pitchFamily="34" charset="0"/>
                <a:cs typeface="Arial" panose="020B0604020202020204" pitchFamily="34" charset="0"/>
              </a:rPr>
              <a:t>ác </a:t>
            </a:r>
            <a:r>
              <a:rPr lang="vi-VN" sz="1800" dirty="0">
                <a:solidFill>
                  <a:schemeClr val="tx1"/>
                </a:solidFill>
                <a:latin typeface="Arial" panose="020B0604020202020204" pitchFamily="34" charset="0"/>
                <a:cs typeface="Arial" panose="020B0604020202020204" pitchFamily="34" charset="0"/>
              </a:rPr>
              <a:t>cơ sở dữ liệu tra cứu tương tác </a:t>
            </a:r>
            <a:r>
              <a:rPr lang="vi-VN" sz="1800" dirty="0" smtClean="0">
                <a:solidFill>
                  <a:schemeClr val="tx1"/>
                </a:solidFill>
                <a:latin typeface="Arial" panose="020B0604020202020204" pitchFamily="34" charset="0"/>
                <a:cs typeface="Arial" panose="020B0604020202020204" pitchFamily="34" charset="0"/>
              </a:rPr>
              <a:t>thuốc</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thông</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dụng</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trên</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thế</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giới</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cũng</a:t>
            </a:r>
            <a:r>
              <a:rPr lang="en-US" sz="1800" dirty="0" smtClean="0">
                <a:solidFill>
                  <a:schemeClr val="tx1"/>
                </a:solidFill>
                <a:latin typeface="Arial" panose="020B0604020202020204" pitchFamily="34" charset="0"/>
                <a:cs typeface="Arial" panose="020B0604020202020204" pitchFamily="34" charset="0"/>
              </a:rPr>
              <a:t> </a:t>
            </a:r>
            <a:r>
              <a:rPr lang="en-US" sz="1800" dirty="0" err="1" smtClean="0">
                <a:solidFill>
                  <a:schemeClr val="tx1"/>
                </a:solidFill>
                <a:latin typeface="Arial" panose="020B0604020202020204" pitchFamily="34" charset="0"/>
                <a:cs typeface="Arial" panose="020B0604020202020204" pitchFamily="34" charset="0"/>
              </a:rPr>
              <a:t>như</a:t>
            </a:r>
            <a:r>
              <a:rPr lang="en-US" sz="1800" dirty="0" smtClean="0">
                <a:solidFill>
                  <a:schemeClr val="tx1"/>
                </a:solidFill>
                <a:latin typeface="Arial" panose="020B0604020202020204" pitchFamily="34" charset="0"/>
                <a:cs typeface="Arial" panose="020B0604020202020204" pitchFamily="34" charset="0"/>
              </a:rPr>
              <a:t> ở </a:t>
            </a:r>
            <a:r>
              <a:rPr lang="en-US" sz="1800" dirty="0" err="1" smtClean="0">
                <a:solidFill>
                  <a:schemeClr val="tx1"/>
                </a:solidFill>
                <a:latin typeface="Arial" panose="020B0604020202020204" pitchFamily="34" charset="0"/>
                <a:cs typeface="Arial" panose="020B0604020202020204" pitchFamily="34" charset="0"/>
              </a:rPr>
              <a:t>Việt</a:t>
            </a:r>
            <a:r>
              <a:rPr lang="en-US" sz="1800" dirty="0" smtClean="0">
                <a:solidFill>
                  <a:schemeClr val="tx1"/>
                </a:solidFill>
                <a:latin typeface="Arial" panose="020B0604020202020204" pitchFamily="34" charset="0"/>
                <a:cs typeface="Arial" panose="020B0604020202020204" pitchFamily="34" charset="0"/>
              </a:rPr>
              <a:t> Nam</a:t>
            </a:r>
            <a:endParaRPr lang="vi-VN" sz="1800" dirty="0">
              <a:solidFill>
                <a:schemeClr val="tx1"/>
              </a:solidFill>
              <a:latin typeface="Arial" panose="020B0604020202020204" pitchFamily="34" charset="0"/>
              <a:cs typeface="Arial" panose="020B0604020202020204" pitchFamily="34" charset="0"/>
            </a:endParaRPr>
          </a:p>
        </p:txBody>
      </p:sp>
      <p:sp>
        <p:nvSpPr>
          <p:cNvPr id="3" name="Freeform 3">
            <a:extLst>
              <a:ext uri="{FF2B5EF4-FFF2-40B4-BE49-F238E27FC236}">
                <a16:creationId xmlns="" xmlns:a16="http://schemas.microsoft.com/office/drawing/2014/main" id="{EE8F82B0-AFBF-5F8E-271B-F3267EE9CD02}"/>
              </a:ext>
            </a:extLst>
          </p:cNvPr>
          <p:cNvSpPr/>
          <p:nvPr/>
        </p:nvSpPr>
        <p:spPr>
          <a:xfrm>
            <a:off x="3037039" y="2403340"/>
            <a:ext cx="485258" cy="441486"/>
          </a:xfrm>
          <a:custGeom>
            <a:avLst/>
            <a:gdLst/>
            <a:ahLst/>
            <a:cxnLst/>
            <a:rect l="l" t="t" r="r" b="b"/>
            <a:pathLst>
              <a:path w="736600" h="736600">
                <a:moveTo>
                  <a:pt x="0" y="0"/>
                </a:moveTo>
                <a:lnTo>
                  <a:pt x="736600" y="0"/>
                </a:lnTo>
                <a:lnTo>
                  <a:pt x="736600" y="736600"/>
                </a:lnTo>
                <a:lnTo>
                  <a:pt x="0" y="73660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5" name="Freeform 4">
            <a:extLst>
              <a:ext uri="{FF2B5EF4-FFF2-40B4-BE49-F238E27FC236}">
                <a16:creationId xmlns="" xmlns:a16="http://schemas.microsoft.com/office/drawing/2014/main" id="{A2DDFEE7-D192-48D7-E5D4-3407231EF224}"/>
              </a:ext>
            </a:extLst>
          </p:cNvPr>
          <p:cNvSpPr/>
          <p:nvPr/>
        </p:nvSpPr>
        <p:spPr>
          <a:xfrm>
            <a:off x="3038505" y="3273406"/>
            <a:ext cx="486000" cy="442800"/>
          </a:xfrm>
          <a:custGeom>
            <a:avLst/>
            <a:gdLst/>
            <a:ahLst/>
            <a:cxnLst/>
            <a:rect l="l" t="t" r="r" b="b"/>
            <a:pathLst>
              <a:path w="736600" h="736600">
                <a:moveTo>
                  <a:pt x="0" y="0"/>
                </a:moveTo>
                <a:lnTo>
                  <a:pt x="736600" y="0"/>
                </a:lnTo>
                <a:lnTo>
                  <a:pt x="736600" y="736600"/>
                </a:lnTo>
                <a:lnTo>
                  <a:pt x="0" y="7366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7" name="Freeform 7">
            <a:extLst>
              <a:ext uri="{FF2B5EF4-FFF2-40B4-BE49-F238E27FC236}">
                <a16:creationId xmlns="" xmlns:a16="http://schemas.microsoft.com/office/drawing/2014/main" id="{E41E9AAD-9DBB-1327-7F2B-5DDC45C6A286}"/>
              </a:ext>
            </a:extLst>
          </p:cNvPr>
          <p:cNvSpPr/>
          <p:nvPr/>
        </p:nvSpPr>
        <p:spPr>
          <a:xfrm>
            <a:off x="3049766" y="4103223"/>
            <a:ext cx="450000" cy="442800"/>
          </a:xfrm>
          <a:custGeom>
            <a:avLst/>
            <a:gdLst/>
            <a:ahLst/>
            <a:cxnLst/>
            <a:rect l="l" t="t" r="r" b="b"/>
            <a:pathLst>
              <a:path w="736600" h="736600">
                <a:moveTo>
                  <a:pt x="0" y="0"/>
                </a:moveTo>
                <a:lnTo>
                  <a:pt x="736600" y="0"/>
                </a:lnTo>
                <a:lnTo>
                  <a:pt x="736600" y="736600"/>
                </a:lnTo>
                <a:lnTo>
                  <a:pt x="0" y="7366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TextBox 8">
            <a:extLst>
              <a:ext uri="{FF2B5EF4-FFF2-40B4-BE49-F238E27FC236}">
                <a16:creationId xmlns="" xmlns:a16="http://schemas.microsoft.com/office/drawing/2014/main" id="{F262E79A-1220-BCBE-19E4-F69332A93FF4}"/>
              </a:ext>
            </a:extLst>
          </p:cNvPr>
          <p:cNvSpPr txBox="1"/>
          <p:nvPr/>
        </p:nvSpPr>
        <p:spPr>
          <a:xfrm>
            <a:off x="3901165" y="3881465"/>
            <a:ext cx="4846010" cy="456535"/>
          </a:xfrm>
          <a:prstGeom prst="rect">
            <a:avLst/>
          </a:prstGeom>
        </p:spPr>
        <p:txBody>
          <a:bodyPr wrap="square" lIns="0" tIns="0" rIns="0" bIns="0" rtlCol="0" anchor="t">
            <a:spAutoFit/>
          </a:bodyPr>
          <a:lstStyle/>
          <a:p>
            <a:pPr>
              <a:lnSpc>
                <a:spcPts val="4199"/>
              </a:lnSpc>
            </a:pPr>
            <a:r>
              <a:rPr lang="en-US" b="1" dirty="0" err="1">
                <a:solidFill>
                  <a:srgbClr val="2E2E2E"/>
                </a:solidFill>
                <a:latin typeface="+mj-lt"/>
              </a:rPr>
              <a:t>Lexicomp</a:t>
            </a:r>
            <a:r>
              <a:rPr lang="en-US" b="1" dirty="0">
                <a:solidFill>
                  <a:srgbClr val="2E2E2E"/>
                </a:solidFill>
                <a:latin typeface="+mj-lt"/>
              </a:rPr>
              <a:t> drug Interaction (</a:t>
            </a:r>
            <a:r>
              <a:rPr lang="en-US" b="1" dirty="0" err="1">
                <a:solidFill>
                  <a:srgbClr val="2E2E2E"/>
                </a:solidFill>
                <a:latin typeface="+mj-lt"/>
              </a:rPr>
              <a:t>UpToDate</a:t>
            </a:r>
            <a:r>
              <a:rPr lang="en-US" b="1" dirty="0">
                <a:solidFill>
                  <a:srgbClr val="2E2E2E"/>
                </a:solidFill>
                <a:latin typeface="+mj-lt"/>
              </a:rPr>
              <a:t>) </a:t>
            </a:r>
          </a:p>
        </p:txBody>
      </p:sp>
      <p:sp>
        <p:nvSpPr>
          <p:cNvPr id="12" name="TextBox 10">
            <a:extLst>
              <a:ext uri="{FF2B5EF4-FFF2-40B4-BE49-F238E27FC236}">
                <a16:creationId xmlns="" xmlns:a16="http://schemas.microsoft.com/office/drawing/2014/main" id="{56F9AA1B-BA00-BCA0-3770-263032E26D77}"/>
              </a:ext>
            </a:extLst>
          </p:cNvPr>
          <p:cNvSpPr txBox="1"/>
          <p:nvPr/>
        </p:nvSpPr>
        <p:spPr>
          <a:xfrm>
            <a:off x="3901165" y="2072375"/>
            <a:ext cx="3769963" cy="462371"/>
          </a:xfrm>
          <a:prstGeom prst="rect">
            <a:avLst/>
          </a:prstGeom>
        </p:spPr>
        <p:txBody>
          <a:bodyPr wrap="square" lIns="0" tIns="0" rIns="0" bIns="0" rtlCol="0" anchor="t">
            <a:spAutoFit/>
          </a:bodyPr>
          <a:lstStyle/>
          <a:p>
            <a:pPr>
              <a:lnSpc>
                <a:spcPts val="4199"/>
              </a:lnSpc>
            </a:pPr>
            <a:r>
              <a:rPr lang="en-US" b="1" dirty="0">
                <a:solidFill>
                  <a:srgbClr val="2E2E2E"/>
                </a:solidFill>
                <a:latin typeface="+mj-lt"/>
              </a:rPr>
              <a:t>DRUGS</a:t>
            </a:r>
          </a:p>
        </p:txBody>
      </p:sp>
      <p:sp>
        <p:nvSpPr>
          <p:cNvPr id="14" name="TextBox 12">
            <a:extLst>
              <a:ext uri="{FF2B5EF4-FFF2-40B4-BE49-F238E27FC236}">
                <a16:creationId xmlns="" xmlns:a16="http://schemas.microsoft.com/office/drawing/2014/main" id="{5FC21CFD-352C-FB19-14A8-05F27E76B9BB}"/>
              </a:ext>
            </a:extLst>
          </p:cNvPr>
          <p:cNvSpPr txBox="1"/>
          <p:nvPr/>
        </p:nvSpPr>
        <p:spPr>
          <a:xfrm>
            <a:off x="3838418" y="2902800"/>
            <a:ext cx="3692114" cy="462371"/>
          </a:xfrm>
          <a:prstGeom prst="rect">
            <a:avLst/>
          </a:prstGeom>
        </p:spPr>
        <p:txBody>
          <a:bodyPr wrap="square" lIns="0" tIns="0" rIns="0" bIns="0" rtlCol="0" anchor="t">
            <a:spAutoFit/>
          </a:bodyPr>
          <a:lstStyle/>
          <a:p>
            <a:pPr>
              <a:lnSpc>
                <a:spcPts val="4199"/>
              </a:lnSpc>
            </a:pPr>
            <a:r>
              <a:rPr lang="en-US" b="1" dirty="0">
                <a:solidFill>
                  <a:srgbClr val="2E2E2E"/>
                </a:solidFill>
                <a:latin typeface="+mj-lt"/>
              </a:rPr>
              <a:t>MED</a:t>
            </a:r>
          </a:p>
        </p:txBody>
      </p:sp>
      <p:sp>
        <p:nvSpPr>
          <p:cNvPr id="18" name="Title 1">
            <a:extLst>
              <a:ext uri="{FF2B5EF4-FFF2-40B4-BE49-F238E27FC236}">
                <a16:creationId xmlns="" xmlns:a16="http://schemas.microsoft.com/office/drawing/2014/main" id="{04A2937F-BF0A-B20D-9F52-A009FFC19CFC}"/>
              </a:ext>
            </a:extLst>
          </p:cNvPr>
          <p:cNvSpPr txBox="1">
            <a:spLocks/>
          </p:cNvSpPr>
          <p:nvPr/>
        </p:nvSpPr>
        <p:spPr>
          <a:xfrm>
            <a:off x="3765432" y="2458199"/>
            <a:ext cx="4909142" cy="675786"/>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sz="1800" dirty="0" err="1">
                <a:solidFill>
                  <a:srgbClr val="2E2E2E"/>
                </a:solidFill>
                <a:latin typeface="+mj-lt"/>
              </a:rPr>
              <a:t>Phần</a:t>
            </a:r>
            <a:r>
              <a:rPr lang="en-US" sz="1800" dirty="0">
                <a:solidFill>
                  <a:srgbClr val="2E2E2E"/>
                </a:solidFill>
                <a:latin typeface="+mj-lt"/>
              </a:rPr>
              <a:t> </a:t>
            </a:r>
            <a:r>
              <a:rPr lang="en-US" sz="1800" dirty="0" err="1">
                <a:solidFill>
                  <a:srgbClr val="2E2E2E"/>
                </a:solidFill>
                <a:latin typeface="+mj-lt"/>
              </a:rPr>
              <a:t>mềm</a:t>
            </a:r>
            <a:r>
              <a:rPr lang="en-US" sz="1800" dirty="0">
                <a:solidFill>
                  <a:srgbClr val="2E2E2E"/>
                </a:solidFill>
                <a:latin typeface="+mj-lt"/>
              </a:rPr>
              <a:t> </a:t>
            </a:r>
            <a:r>
              <a:rPr lang="en-US" sz="1800" dirty="0" err="1">
                <a:solidFill>
                  <a:srgbClr val="2E2E2E"/>
                </a:solidFill>
                <a:latin typeface="+mj-lt"/>
              </a:rPr>
              <a:t>tra</a:t>
            </a:r>
            <a:r>
              <a:rPr lang="en-US" sz="1800" dirty="0">
                <a:solidFill>
                  <a:srgbClr val="2E2E2E"/>
                </a:solidFill>
                <a:latin typeface="+mj-lt"/>
              </a:rPr>
              <a:t> </a:t>
            </a:r>
            <a:r>
              <a:rPr lang="en-US" sz="1800" dirty="0" err="1">
                <a:solidFill>
                  <a:srgbClr val="2E2E2E"/>
                </a:solidFill>
                <a:latin typeface="+mj-lt"/>
              </a:rPr>
              <a:t>cứu</a:t>
            </a:r>
            <a:r>
              <a:rPr lang="en-US" sz="1800" dirty="0">
                <a:solidFill>
                  <a:srgbClr val="2E2E2E"/>
                </a:solidFill>
                <a:latin typeface="+mj-lt"/>
              </a:rPr>
              <a:t> </a:t>
            </a:r>
            <a:r>
              <a:rPr lang="en-US" sz="1800" dirty="0" err="1">
                <a:solidFill>
                  <a:srgbClr val="2E2E2E"/>
                </a:solidFill>
                <a:latin typeface="+mj-lt"/>
              </a:rPr>
              <a:t>trực</a:t>
            </a:r>
            <a:r>
              <a:rPr lang="en-US" sz="1800" dirty="0">
                <a:solidFill>
                  <a:srgbClr val="2E2E2E"/>
                </a:solidFill>
                <a:latin typeface="+mj-lt"/>
              </a:rPr>
              <a:t> </a:t>
            </a:r>
            <a:r>
              <a:rPr lang="en-US" sz="1800" dirty="0" err="1">
                <a:solidFill>
                  <a:srgbClr val="2E2E2E"/>
                </a:solidFill>
                <a:latin typeface="+mj-lt"/>
              </a:rPr>
              <a:t>tuyến</a:t>
            </a:r>
            <a:r>
              <a:rPr lang="en-US" sz="1800" dirty="0">
                <a:solidFill>
                  <a:srgbClr val="2E2E2E"/>
                </a:solidFill>
                <a:latin typeface="+mj-lt"/>
              </a:rPr>
              <a:t> Drug Interactions Checker (</a:t>
            </a:r>
            <a:r>
              <a:rPr lang="en-US" sz="1800" dirty="0">
                <a:solidFill>
                  <a:srgbClr val="2E2E2E"/>
                </a:solidFill>
                <a:latin typeface="+mj-lt"/>
                <a:hlinkClick r:id="rId10" tooltip="http://www.drugs.com/"/>
              </a:rPr>
              <a:t>http://www.drugs.com/</a:t>
            </a:r>
            <a:r>
              <a:rPr lang="en-US" sz="1800" dirty="0">
                <a:solidFill>
                  <a:srgbClr val="2E2E2E"/>
                </a:solidFill>
                <a:latin typeface="+mj-lt"/>
              </a:rPr>
              <a:t>),  </a:t>
            </a:r>
          </a:p>
        </p:txBody>
      </p:sp>
      <p:sp>
        <p:nvSpPr>
          <p:cNvPr id="19" name="Title 1">
            <a:extLst>
              <a:ext uri="{FF2B5EF4-FFF2-40B4-BE49-F238E27FC236}">
                <a16:creationId xmlns="" xmlns:a16="http://schemas.microsoft.com/office/drawing/2014/main" id="{A2E7C1DF-BC28-0369-64E1-E3E22AE83DE4}"/>
              </a:ext>
            </a:extLst>
          </p:cNvPr>
          <p:cNvSpPr txBox="1">
            <a:spLocks/>
          </p:cNvSpPr>
          <p:nvPr/>
        </p:nvSpPr>
        <p:spPr>
          <a:xfrm>
            <a:off x="3765432" y="3304532"/>
            <a:ext cx="5120497" cy="675786"/>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sz="1800" dirty="0" err="1">
                <a:solidFill>
                  <a:srgbClr val="2E2E2E"/>
                </a:solidFill>
                <a:latin typeface="+mj-lt"/>
              </a:rPr>
              <a:t>Phần</a:t>
            </a:r>
            <a:r>
              <a:rPr lang="en-US" sz="1800" dirty="0">
                <a:solidFill>
                  <a:srgbClr val="2E2E2E"/>
                </a:solidFill>
                <a:latin typeface="+mj-lt"/>
              </a:rPr>
              <a:t> </a:t>
            </a:r>
            <a:r>
              <a:rPr lang="en-US" sz="1800" dirty="0" err="1">
                <a:solidFill>
                  <a:srgbClr val="2E2E2E"/>
                </a:solidFill>
                <a:latin typeface="+mj-lt"/>
              </a:rPr>
              <a:t>mềm</a:t>
            </a:r>
            <a:r>
              <a:rPr lang="en-US" sz="1800" dirty="0">
                <a:solidFill>
                  <a:srgbClr val="2E2E2E"/>
                </a:solidFill>
                <a:latin typeface="+mj-lt"/>
              </a:rPr>
              <a:t> </a:t>
            </a:r>
            <a:r>
              <a:rPr lang="en-US" sz="1800" dirty="0" err="1">
                <a:solidFill>
                  <a:srgbClr val="2E2E2E"/>
                </a:solidFill>
                <a:latin typeface="+mj-lt"/>
              </a:rPr>
              <a:t>tra</a:t>
            </a:r>
            <a:r>
              <a:rPr lang="en-US" sz="1800" dirty="0">
                <a:solidFill>
                  <a:srgbClr val="2E2E2E"/>
                </a:solidFill>
                <a:latin typeface="+mj-lt"/>
              </a:rPr>
              <a:t> </a:t>
            </a:r>
            <a:r>
              <a:rPr lang="en-US" sz="1800" dirty="0" err="1">
                <a:solidFill>
                  <a:srgbClr val="2E2E2E"/>
                </a:solidFill>
                <a:latin typeface="+mj-lt"/>
              </a:rPr>
              <a:t>cứu</a:t>
            </a:r>
            <a:r>
              <a:rPr lang="en-US" sz="1800" dirty="0">
                <a:solidFill>
                  <a:srgbClr val="2E2E2E"/>
                </a:solidFill>
                <a:latin typeface="+mj-lt"/>
              </a:rPr>
              <a:t> </a:t>
            </a:r>
            <a:r>
              <a:rPr lang="en-US" sz="1800" dirty="0" err="1">
                <a:solidFill>
                  <a:srgbClr val="2E2E2E"/>
                </a:solidFill>
                <a:latin typeface="+mj-lt"/>
              </a:rPr>
              <a:t>trực</a:t>
            </a:r>
            <a:r>
              <a:rPr lang="en-US" sz="1800" dirty="0">
                <a:solidFill>
                  <a:srgbClr val="2E2E2E"/>
                </a:solidFill>
                <a:latin typeface="+mj-lt"/>
              </a:rPr>
              <a:t> </a:t>
            </a:r>
            <a:r>
              <a:rPr lang="en-US" sz="1800" dirty="0" err="1">
                <a:solidFill>
                  <a:srgbClr val="2E2E2E"/>
                </a:solidFill>
                <a:latin typeface="+mj-lt"/>
              </a:rPr>
              <a:t>tuyến</a:t>
            </a:r>
            <a:r>
              <a:rPr lang="en-US" sz="1800" dirty="0">
                <a:solidFill>
                  <a:srgbClr val="2E2E2E"/>
                </a:solidFill>
                <a:latin typeface="+mj-lt"/>
              </a:rPr>
              <a:t> Multi-drug Interaction Checker (http://www.medscape.com/)</a:t>
            </a:r>
          </a:p>
        </p:txBody>
      </p:sp>
      <p:sp>
        <p:nvSpPr>
          <p:cNvPr id="20" name="Title 1">
            <a:extLst>
              <a:ext uri="{FF2B5EF4-FFF2-40B4-BE49-F238E27FC236}">
                <a16:creationId xmlns="" xmlns:a16="http://schemas.microsoft.com/office/drawing/2014/main" id="{2542FE38-DF2E-38C4-4B75-998D6C7FC60A}"/>
              </a:ext>
            </a:extLst>
          </p:cNvPr>
          <p:cNvSpPr txBox="1">
            <a:spLocks/>
          </p:cNvSpPr>
          <p:nvPr/>
        </p:nvSpPr>
        <p:spPr>
          <a:xfrm>
            <a:off x="3787536" y="4262099"/>
            <a:ext cx="5208270" cy="676431"/>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US" sz="1800" dirty="0" err="1">
                <a:solidFill>
                  <a:srgbClr val="2E2E2E"/>
                </a:solidFill>
              </a:rPr>
              <a:t>Phần</a:t>
            </a:r>
            <a:r>
              <a:rPr lang="en-US" sz="1800" dirty="0">
                <a:solidFill>
                  <a:srgbClr val="2E2E2E"/>
                </a:solidFill>
              </a:rPr>
              <a:t> </a:t>
            </a:r>
            <a:r>
              <a:rPr lang="en-US" sz="1800" dirty="0" err="1">
                <a:solidFill>
                  <a:srgbClr val="2E2E2E"/>
                </a:solidFill>
              </a:rPr>
              <a:t>mềm</a:t>
            </a:r>
            <a:r>
              <a:rPr lang="en-US" sz="1800" dirty="0">
                <a:solidFill>
                  <a:srgbClr val="2E2E2E"/>
                </a:solidFill>
              </a:rPr>
              <a:t> </a:t>
            </a:r>
            <a:r>
              <a:rPr lang="en-US" sz="1800" dirty="0" err="1">
                <a:solidFill>
                  <a:srgbClr val="2E2E2E"/>
                </a:solidFill>
              </a:rPr>
              <a:t>tra</a:t>
            </a:r>
            <a:r>
              <a:rPr lang="en-US" sz="1800" dirty="0">
                <a:solidFill>
                  <a:srgbClr val="2E2E2E"/>
                </a:solidFill>
              </a:rPr>
              <a:t> </a:t>
            </a:r>
            <a:r>
              <a:rPr lang="en-US" sz="1800" dirty="0" err="1">
                <a:solidFill>
                  <a:srgbClr val="2E2E2E"/>
                </a:solidFill>
              </a:rPr>
              <a:t>cứu</a:t>
            </a:r>
            <a:r>
              <a:rPr lang="en-US" sz="1800" dirty="0">
                <a:solidFill>
                  <a:srgbClr val="2E2E2E"/>
                </a:solidFill>
              </a:rPr>
              <a:t> </a:t>
            </a:r>
            <a:r>
              <a:rPr lang="en-US" sz="1800" dirty="0" err="1">
                <a:solidFill>
                  <a:srgbClr val="2E2E2E"/>
                </a:solidFill>
              </a:rPr>
              <a:t>trực</a:t>
            </a:r>
            <a:r>
              <a:rPr lang="en-US" sz="1800" dirty="0">
                <a:solidFill>
                  <a:srgbClr val="2E2E2E"/>
                </a:solidFill>
              </a:rPr>
              <a:t> </a:t>
            </a:r>
            <a:r>
              <a:rPr lang="en-US" sz="1800" dirty="0" err="1">
                <a:solidFill>
                  <a:srgbClr val="2E2E2E"/>
                </a:solidFill>
              </a:rPr>
              <a:t>tuyến</a:t>
            </a:r>
            <a:r>
              <a:rPr lang="en-US" sz="1800" dirty="0">
                <a:solidFill>
                  <a:srgbClr val="2E2E2E"/>
                </a:solidFill>
              </a:rPr>
              <a:t>  </a:t>
            </a:r>
            <a:r>
              <a:rPr lang="en-US" sz="1800" dirty="0" err="1">
                <a:solidFill>
                  <a:srgbClr val="2E2E2E"/>
                </a:solidFill>
              </a:rPr>
              <a:t>Lexicomp</a:t>
            </a:r>
            <a:r>
              <a:rPr lang="en-US" sz="1800" dirty="0">
                <a:solidFill>
                  <a:srgbClr val="2E2E2E"/>
                </a:solidFill>
              </a:rPr>
              <a:t> drug Interaction – (</a:t>
            </a:r>
            <a:r>
              <a:rPr lang="en-US" sz="1800" u="sng" dirty="0">
                <a:solidFill>
                  <a:schemeClr val="tx1"/>
                </a:solidFill>
                <a:effectLst/>
                <a:ea typeface="Times New Roman" panose="02020603050405020304" pitchFamily="18" charset="0"/>
                <a:cs typeface="Times New Roman" panose="02020603050405020304" pitchFamily="18" charset="0"/>
              </a:rPr>
              <a:t>http://</a:t>
            </a:r>
            <a:r>
              <a:rPr lang="en-US" sz="1800" dirty="0">
                <a:solidFill>
                  <a:schemeClr val="tx1"/>
                </a:solidFill>
              </a:rPr>
              <a:t>uptodate.com/)</a:t>
            </a:r>
          </a:p>
        </p:txBody>
      </p:sp>
    </p:spTree>
    <p:extLst>
      <p:ext uri="{BB962C8B-B14F-4D97-AF65-F5344CB8AC3E}">
        <p14:creationId xmlns:p14="http://schemas.microsoft.com/office/powerpoint/2010/main" val="1099307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8586" y="32266"/>
            <a:ext cx="9036496" cy="884466"/>
          </a:xfrm>
          <a:solidFill>
            <a:srgbClr val="99FF33"/>
          </a:solidFill>
        </p:spPr>
        <p:txBody>
          <a:bodyPr/>
          <a:lstStyle/>
          <a:p>
            <a:pPr lvl="0"/>
            <a:r>
              <a:rPr lang="en-US" altLang="ko-KR" sz="2800" dirty="0" smtClean="0">
                <a:solidFill>
                  <a:schemeClr val="accent2"/>
                </a:solidFill>
              </a:rPr>
              <a:t> </a:t>
            </a:r>
            <a:r>
              <a:rPr lang="vi-VN" sz="2800" dirty="0" bmk="_Toc168757928">
                <a:solidFill>
                  <a:srgbClr val="000000"/>
                </a:solidFill>
                <a:latin typeface="Times New Roman" pitchFamily="18" charset="0"/>
                <a:ea typeface="Times New Roman" pitchFamily="18" charset="0"/>
                <a:cs typeface="Times New Roman" pitchFamily="18" charset="0"/>
              </a:rPr>
              <a:t>Hướng dẫn quản lý các cặp tương tác thuốc có YNLS</a:t>
            </a:r>
            <a:r>
              <a:rPr lang="vi-VN" sz="2800" b="0" dirty="0">
                <a:solidFill>
                  <a:schemeClr val="tx1"/>
                </a:solidFill>
                <a:latin typeface="Arial" pitchFamily="34" charset="0"/>
              </a:rPr>
              <a:t/>
            </a:r>
            <a:br>
              <a:rPr lang="vi-VN" sz="2800" b="0" dirty="0">
                <a:solidFill>
                  <a:schemeClr val="tx1"/>
                </a:solidFill>
                <a:latin typeface="Arial" pitchFamily="34" charset="0"/>
              </a:rPr>
            </a:br>
            <a:endParaRPr lang="ko-KR" altLang="en-US" sz="2800" dirty="0"/>
          </a:p>
        </p:txBody>
      </p:sp>
      <p:sp>
        <p:nvSpPr>
          <p:cNvPr id="31" name="Round Same Side Corner Rectangle 8">
            <a:extLst>
              <a:ext uri="{FF2B5EF4-FFF2-40B4-BE49-F238E27FC236}">
                <a16:creationId xmlns="" xmlns:a16="http://schemas.microsoft.com/office/drawing/2014/main" id="{EF3C42FB-23CE-8EFC-A9F9-0B9D3B7346C8}"/>
              </a:ext>
            </a:extLst>
          </p:cNvPr>
          <p:cNvSpPr/>
          <p:nvPr/>
        </p:nvSpPr>
        <p:spPr>
          <a:xfrm>
            <a:off x="1034551" y="3219822"/>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 xmlns:a16="http://schemas.microsoft.com/office/drawing/2014/main" id="{568E722D-7BC8-2434-2CB4-6884CA6E703D}"/>
              </a:ext>
            </a:extLst>
          </p:cNvPr>
          <p:cNvSpPr/>
          <p:nvPr/>
        </p:nvSpPr>
        <p:spPr>
          <a:xfrm>
            <a:off x="8175325" y="4758809"/>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a:solidFill>
                  <a:schemeClr val="tx1"/>
                </a:solidFill>
              </a:rPr>
              <a:t>1</a:t>
            </a:r>
            <a:r>
              <a:rPr lang="vi-VN" sz="1100" dirty="0">
                <a:solidFill>
                  <a:schemeClr val="tx1"/>
                </a:solidFill>
              </a:rPr>
              <a:t>5</a:t>
            </a:r>
            <a:endParaRPr lang="en-US" sz="11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83026005"/>
              </p:ext>
            </p:extLst>
          </p:nvPr>
        </p:nvGraphicFramePr>
        <p:xfrm>
          <a:off x="209969" y="680307"/>
          <a:ext cx="8928991" cy="4430875"/>
        </p:xfrm>
        <a:graphic>
          <a:graphicData uri="http://schemas.openxmlformats.org/drawingml/2006/table">
            <a:tbl>
              <a:tblPr firstRow="1" firstCol="1" bandRow="1">
                <a:tableStyleId>{5C22544A-7EE6-4342-B048-85BDC9FD1C3A}</a:tableStyleId>
              </a:tblPr>
              <a:tblGrid>
                <a:gridCol w="484659"/>
                <a:gridCol w="1099517"/>
                <a:gridCol w="1896923"/>
                <a:gridCol w="479341"/>
                <a:gridCol w="2619662"/>
                <a:gridCol w="2348889"/>
              </a:tblGrid>
              <a:tr h="518829">
                <a:tc>
                  <a:txBody>
                    <a:bodyPr/>
                    <a:lstStyle/>
                    <a:p>
                      <a:pPr algn="ctr">
                        <a:lnSpc>
                          <a:spcPct val="150000"/>
                        </a:lnSpc>
                        <a:spcAft>
                          <a:spcPts val="0"/>
                        </a:spcAft>
                      </a:pPr>
                      <a:r>
                        <a:rPr lang="en-US" sz="1200" dirty="0">
                          <a:effectLst/>
                        </a:rPr>
                        <a:t>TT</a:t>
                      </a:r>
                      <a:endParaRPr lang="en-US" sz="1200" dirty="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dirty="0" err="1">
                          <a:effectLst/>
                        </a:rPr>
                        <a:t>Thuốc</a:t>
                      </a:r>
                      <a:r>
                        <a:rPr lang="en-US" sz="1200" dirty="0">
                          <a:effectLst/>
                        </a:rPr>
                        <a:t> 1</a:t>
                      </a:r>
                      <a:endParaRPr lang="en-US" sz="1200" dirty="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a:effectLst/>
                        </a:rPr>
                        <a:t>Thuốc 2</a:t>
                      </a:r>
                      <a:endParaRPr lang="en-US" sz="120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dirty="0" err="1" smtClean="0">
                          <a:effectLst/>
                          <a:latin typeface="+mn-lt"/>
                          <a:ea typeface="+mn-ea"/>
                        </a:rPr>
                        <a:t>Mức</a:t>
                      </a:r>
                      <a:r>
                        <a:rPr lang="en-US" sz="1200" baseline="0" dirty="0" smtClean="0">
                          <a:effectLst/>
                          <a:latin typeface="+mn-lt"/>
                          <a:ea typeface="+mn-ea"/>
                        </a:rPr>
                        <a:t> </a:t>
                      </a:r>
                      <a:r>
                        <a:rPr lang="en-US" sz="1200" baseline="0" dirty="0" err="1" smtClean="0">
                          <a:effectLst/>
                          <a:latin typeface="+mn-lt"/>
                          <a:ea typeface="+mn-ea"/>
                        </a:rPr>
                        <a:t>độ</a:t>
                      </a:r>
                      <a:endParaRPr lang="en-US" sz="1200" dirty="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dirty="0" err="1">
                          <a:effectLst/>
                        </a:rPr>
                        <a:t>Hậu</a:t>
                      </a:r>
                      <a:r>
                        <a:rPr lang="en-US" sz="1200" dirty="0">
                          <a:effectLst/>
                        </a:rPr>
                        <a:t> </a:t>
                      </a:r>
                      <a:r>
                        <a:rPr lang="en-US" sz="1200" dirty="0" err="1">
                          <a:effectLst/>
                        </a:rPr>
                        <a:t>quả</a:t>
                      </a:r>
                      <a:endParaRPr lang="en-US" sz="1200" dirty="0">
                        <a:effectLst/>
                        <a:latin typeface="Times New Roman"/>
                        <a:ea typeface="Times New Roman"/>
                      </a:endParaRPr>
                    </a:p>
                  </a:txBody>
                  <a:tcPr marL="37298" marR="37298" marT="0" marB="0" anchor="ctr"/>
                </a:tc>
                <a:tc>
                  <a:txBody>
                    <a:bodyPr/>
                    <a:lstStyle/>
                    <a:p>
                      <a:pPr algn="just">
                        <a:lnSpc>
                          <a:spcPct val="150000"/>
                        </a:lnSpc>
                        <a:spcAft>
                          <a:spcPts val="0"/>
                        </a:spcAft>
                      </a:pPr>
                      <a:r>
                        <a:rPr lang="en-US" sz="1200">
                          <a:effectLst/>
                        </a:rPr>
                        <a:t>Xử trí</a:t>
                      </a:r>
                      <a:endParaRPr lang="en-US" sz="1200">
                        <a:effectLst/>
                        <a:latin typeface="Times New Roman"/>
                        <a:ea typeface="Times New Roman"/>
                      </a:endParaRPr>
                    </a:p>
                  </a:txBody>
                  <a:tcPr marL="37298" marR="37298" marT="0" marB="0" anchor="ctr"/>
                </a:tc>
              </a:tr>
              <a:tr h="691771">
                <a:tc>
                  <a:txBody>
                    <a:bodyPr/>
                    <a:lstStyle/>
                    <a:p>
                      <a:pPr algn="ctr">
                        <a:lnSpc>
                          <a:spcPct val="150000"/>
                        </a:lnSpc>
                        <a:spcAft>
                          <a:spcPts val="0"/>
                        </a:spcAft>
                      </a:pPr>
                      <a:r>
                        <a:rPr lang="en-US" sz="1200">
                          <a:effectLst/>
                        </a:rPr>
                        <a:t>1</a:t>
                      </a:r>
                      <a:endParaRPr lang="en-US" sz="120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dirty="0" err="1">
                          <a:effectLst/>
                        </a:rPr>
                        <a:t>Amiodarone</a:t>
                      </a:r>
                      <a:endParaRPr lang="en-US" sz="1200" dirty="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dirty="0" err="1">
                          <a:effectLst/>
                        </a:rPr>
                        <a:t>Kháng</a:t>
                      </a:r>
                      <a:r>
                        <a:rPr lang="en-US" sz="1200" dirty="0">
                          <a:effectLst/>
                        </a:rPr>
                        <a:t> </a:t>
                      </a:r>
                      <a:r>
                        <a:rPr lang="en-US" sz="1200" dirty="0" err="1">
                          <a:effectLst/>
                        </a:rPr>
                        <a:t>sinh</a:t>
                      </a:r>
                      <a:r>
                        <a:rPr lang="en-US" sz="1200" dirty="0">
                          <a:effectLst/>
                        </a:rPr>
                        <a:t> </a:t>
                      </a:r>
                      <a:r>
                        <a:rPr lang="en-US" sz="1200" dirty="0" err="1" smtClean="0">
                          <a:effectLst/>
                        </a:rPr>
                        <a:t>nhóm</a:t>
                      </a:r>
                      <a:r>
                        <a:rPr lang="en-US" sz="1200" baseline="0" dirty="0">
                          <a:effectLst/>
                        </a:rPr>
                        <a:t> </a:t>
                      </a:r>
                      <a:r>
                        <a:rPr lang="en-US" sz="1200" dirty="0" err="1" smtClean="0">
                          <a:effectLst/>
                        </a:rPr>
                        <a:t>Macrolid</a:t>
                      </a:r>
                      <a:r>
                        <a:rPr lang="en-US" sz="1200" dirty="0" smtClean="0">
                          <a:effectLst/>
                        </a:rPr>
                        <a:t> </a:t>
                      </a:r>
                      <a:r>
                        <a:rPr lang="en-US" sz="1200" dirty="0">
                          <a:effectLst/>
                        </a:rPr>
                        <a:t>(Azithromycin, </a:t>
                      </a:r>
                      <a:endParaRPr lang="en-US" sz="1200" dirty="0" smtClean="0">
                        <a:effectLst/>
                      </a:endParaRPr>
                    </a:p>
                    <a:p>
                      <a:pPr algn="ctr">
                        <a:lnSpc>
                          <a:spcPct val="150000"/>
                        </a:lnSpc>
                        <a:spcAft>
                          <a:spcPts val="0"/>
                        </a:spcAft>
                      </a:pPr>
                      <a:r>
                        <a:rPr lang="en-US" sz="1200" dirty="0" smtClean="0">
                          <a:effectLst/>
                        </a:rPr>
                        <a:t>Clarithromycin</a:t>
                      </a:r>
                      <a:r>
                        <a:rPr lang="en-US" sz="1200" dirty="0">
                          <a:effectLst/>
                        </a:rPr>
                        <a:t>)</a:t>
                      </a:r>
                      <a:endParaRPr lang="en-US" sz="1200" dirty="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a:effectLst/>
                        </a:rPr>
                        <a:t>NT</a:t>
                      </a:r>
                      <a:endParaRPr lang="en-US" sz="1200">
                        <a:effectLst/>
                        <a:latin typeface="Times New Roman"/>
                        <a:ea typeface="Times New Roman"/>
                      </a:endParaRPr>
                    </a:p>
                  </a:txBody>
                  <a:tcPr marL="37298" marR="37298" marT="0" marB="0" anchor="ctr"/>
                </a:tc>
                <a:tc>
                  <a:txBody>
                    <a:bodyPr/>
                    <a:lstStyle/>
                    <a:p>
                      <a:pPr algn="just">
                        <a:lnSpc>
                          <a:spcPct val="150000"/>
                        </a:lnSpc>
                        <a:spcAft>
                          <a:spcPts val="0"/>
                        </a:spcAft>
                      </a:pPr>
                      <a:r>
                        <a:rPr lang="en-US" sz="1200" dirty="0" err="1">
                          <a:effectLst/>
                        </a:rPr>
                        <a:t>Kéo</a:t>
                      </a:r>
                      <a:r>
                        <a:rPr lang="en-US" sz="1200" dirty="0">
                          <a:effectLst/>
                        </a:rPr>
                        <a:t> </a:t>
                      </a:r>
                      <a:r>
                        <a:rPr lang="en-US" sz="1200" dirty="0" err="1">
                          <a:effectLst/>
                        </a:rPr>
                        <a:t>dài</a:t>
                      </a:r>
                      <a:r>
                        <a:rPr lang="en-US" sz="1200" dirty="0">
                          <a:effectLst/>
                        </a:rPr>
                        <a:t> </a:t>
                      </a:r>
                      <a:r>
                        <a:rPr lang="en-US" sz="1200" dirty="0" err="1">
                          <a:effectLst/>
                        </a:rPr>
                        <a:t>khoảng</a:t>
                      </a:r>
                      <a:r>
                        <a:rPr lang="en-US" sz="1200" dirty="0">
                          <a:effectLst/>
                        </a:rPr>
                        <a:t> QT, </a:t>
                      </a:r>
                      <a:r>
                        <a:rPr lang="en-US" sz="1200" dirty="0" err="1">
                          <a:effectLst/>
                        </a:rPr>
                        <a:t>tăng</a:t>
                      </a:r>
                      <a:r>
                        <a:rPr lang="en-US" sz="1200" dirty="0">
                          <a:effectLst/>
                        </a:rPr>
                        <a:t> </a:t>
                      </a:r>
                      <a:r>
                        <a:rPr lang="en-US" sz="1200" dirty="0" err="1">
                          <a:effectLst/>
                        </a:rPr>
                        <a:t>khả</a:t>
                      </a:r>
                      <a:r>
                        <a:rPr lang="en-US" sz="1200" dirty="0">
                          <a:effectLst/>
                        </a:rPr>
                        <a:t> </a:t>
                      </a:r>
                      <a:r>
                        <a:rPr lang="en-US" sz="1200" dirty="0" err="1" smtClean="0">
                          <a:effectLst/>
                        </a:rPr>
                        <a:t>năng</a:t>
                      </a:r>
                      <a:r>
                        <a:rPr lang="en-US" sz="1200" dirty="0" smtClean="0">
                          <a:effectLst/>
                        </a:rPr>
                        <a:t>   </a:t>
                      </a:r>
                      <a:r>
                        <a:rPr lang="en-US" sz="1200" dirty="0" err="1">
                          <a:effectLst/>
                        </a:rPr>
                        <a:t>gây</a:t>
                      </a:r>
                      <a:r>
                        <a:rPr lang="en-US" sz="1200" dirty="0">
                          <a:effectLst/>
                        </a:rPr>
                        <a:t> </a:t>
                      </a:r>
                      <a:r>
                        <a:rPr lang="en-US" sz="1200" dirty="0" err="1">
                          <a:effectLst/>
                        </a:rPr>
                        <a:t>xoắn</a:t>
                      </a:r>
                      <a:r>
                        <a:rPr lang="en-US" sz="1200" dirty="0">
                          <a:effectLst/>
                        </a:rPr>
                        <a:t> </a:t>
                      </a:r>
                      <a:r>
                        <a:rPr lang="en-US" sz="1200" dirty="0" err="1">
                          <a:effectLst/>
                        </a:rPr>
                        <a:t>đỉnh</a:t>
                      </a:r>
                      <a:r>
                        <a:rPr lang="en-US" sz="1200" dirty="0">
                          <a:effectLst/>
                        </a:rPr>
                        <a:t>. </a:t>
                      </a:r>
                      <a:r>
                        <a:rPr lang="en-US" sz="1200" dirty="0" err="1">
                          <a:effectLst/>
                        </a:rPr>
                        <a:t>Làm</a:t>
                      </a:r>
                      <a:r>
                        <a:rPr lang="en-US" sz="1200" dirty="0">
                          <a:effectLst/>
                        </a:rPr>
                        <a:t> </a:t>
                      </a:r>
                      <a:r>
                        <a:rPr lang="en-US" sz="1200" dirty="0" err="1">
                          <a:effectLst/>
                        </a:rPr>
                        <a:t>tăng</a:t>
                      </a:r>
                      <a:r>
                        <a:rPr lang="en-US" sz="1200" dirty="0">
                          <a:effectLst/>
                        </a:rPr>
                        <a:t> </a:t>
                      </a:r>
                      <a:r>
                        <a:rPr lang="en-US" sz="1200" dirty="0" err="1">
                          <a:effectLst/>
                        </a:rPr>
                        <a:t>nguy</a:t>
                      </a:r>
                      <a:r>
                        <a:rPr lang="en-US" sz="1200" dirty="0">
                          <a:effectLst/>
                        </a:rPr>
                        <a:t> </a:t>
                      </a:r>
                      <a:r>
                        <a:rPr lang="en-US" sz="1200" dirty="0" err="1">
                          <a:effectLst/>
                        </a:rPr>
                        <a:t>cơ</a:t>
                      </a:r>
                      <a:r>
                        <a:rPr lang="en-US" sz="1200" dirty="0">
                          <a:effectLst/>
                        </a:rPr>
                        <a:t> </a:t>
                      </a:r>
                      <a:r>
                        <a:rPr lang="en-US" sz="1200" dirty="0" err="1" smtClean="0">
                          <a:effectLst/>
                        </a:rPr>
                        <a:t>rối</a:t>
                      </a:r>
                      <a:r>
                        <a:rPr lang="en-US" sz="1200" dirty="0" smtClean="0">
                          <a:effectLst/>
                        </a:rPr>
                        <a:t>  </a:t>
                      </a:r>
                      <a:r>
                        <a:rPr lang="en-US" sz="1200" dirty="0" err="1">
                          <a:effectLst/>
                        </a:rPr>
                        <a:t>loạn</a:t>
                      </a:r>
                      <a:r>
                        <a:rPr lang="en-US" sz="1200" dirty="0">
                          <a:effectLst/>
                        </a:rPr>
                        <a:t> </a:t>
                      </a:r>
                      <a:r>
                        <a:rPr lang="en-US" sz="1200" dirty="0" err="1">
                          <a:effectLst/>
                        </a:rPr>
                        <a:t>nhịp</a:t>
                      </a:r>
                      <a:r>
                        <a:rPr lang="en-US" sz="1200" dirty="0">
                          <a:effectLst/>
                        </a:rPr>
                        <a:t> </a:t>
                      </a:r>
                      <a:r>
                        <a:rPr lang="en-US" sz="1200" dirty="0" err="1">
                          <a:effectLst/>
                        </a:rPr>
                        <a:t>tim.</a:t>
                      </a:r>
                      <a:endParaRPr lang="en-US" sz="1200" dirty="0">
                        <a:effectLst/>
                        <a:latin typeface="Times New Roman"/>
                        <a:ea typeface="Times New Roman"/>
                      </a:endParaRPr>
                    </a:p>
                  </a:txBody>
                  <a:tcPr marL="37298" marR="37298" marT="0" marB="0" anchor="ctr"/>
                </a:tc>
                <a:tc>
                  <a:txBody>
                    <a:bodyPr/>
                    <a:lstStyle/>
                    <a:p>
                      <a:pPr algn="just">
                        <a:lnSpc>
                          <a:spcPct val="150000"/>
                        </a:lnSpc>
                        <a:spcAft>
                          <a:spcPts val="0"/>
                        </a:spcAft>
                      </a:pPr>
                      <a:r>
                        <a:rPr lang="en-US" sz="1200">
                          <a:effectLst/>
                        </a:rPr>
                        <a:t>- Tránh phối hợp</a:t>
                      </a:r>
                    </a:p>
                    <a:p>
                      <a:pPr algn="just">
                        <a:lnSpc>
                          <a:spcPct val="150000"/>
                        </a:lnSpc>
                        <a:spcAft>
                          <a:spcPts val="0"/>
                        </a:spcAft>
                      </a:pPr>
                      <a:r>
                        <a:rPr lang="en-US" sz="1200">
                          <a:effectLst/>
                        </a:rPr>
                        <a:t>- Nếu phối hợp theo dõi chặc chẽ chức năng tim </a:t>
                      </a:r>
                      <a:endParaRPr lang="en-US" sz="1200">
                        <a:effectLst/>
                        <a:latin typeface="Times New Roman"/>
                        <a:ea typeface="Times New Roman"/>
                      </a:endParaRPr>
                    </a:p>
                  </a:txBody>
                  <a:tcPr marL="37298" marR="37298" marT="0" marB="0" anchor="ctr"/>
                </a:tc>
              </a:tr>
              <a:tr h="518829">
                <a:tc>
                  <a:txBody>
                    <a:bodyPr/>
                    <a:lstStyle/>
                    <a:p>
                      <a:pPr algn="ctr">
                        <a:lnSpc>
                          <a:spcPct val="150000"/>
                        </a:lnSpc>
                        <a:spcAft>
                          <a:spcPts val="0"/>
                        </a:spcAft>
                      </a:pPr>
                      <a:r>
                        <a:rPr lang="en-US" sz="1200" dirty="0">
                          <a:effectLst/>
                        </a:rPr>
                        <a:t>2</a:t>
                      </a:r>
                      <a:endParaRPr lang="en-US" sz="1200" dirty="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a:effectLst/>
                        </a:rPr>
                        <a:t>Amiodarone</a:t>
                      </a:r>
                      <a:endParaRPr lang="en-US" sz="120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dirty="0">
                          <a:effectLst/>
                        </a:rPr>
                        <a:t>Ciprofloxacin</a:t>
                      </a:r>
                      <a:endParaRPr lang="en-US" sz="1200" dirty="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dirty="0">
                          <a:effectLst/>
                        </a:rPr>
                        <a:t>TB</a:t>
                      </a:r>
                      <a:endParaRPr lang="en-US" sz="1200" dirty="0">
                        <a:effectLst/>
                        <a:latin typeface="Times New Roman"/>
                        <a:ea typeface="Times New Roman"/>
                      </a:endParaRPr>
                    </a:p>
                  </a:txBody>
                  <a:tcPr marL="37298" marR="37298" marT="0" marB="0" anchor="ctr"/>
                </a:tc>
                <a:tc>
                  <a:txBody>
                    <a:bodyPr/>
                    <a:lstStyle/>
                    <a:p>
                      <a:pPr algn="just">
                        <a:lnSpc>
                          <a:spcPct val="150000"/>
                        </a:lnSpc>
                        <a:spcAft>
                          <a:spcPts val="0"/>
                        </a:spcAft>
                      </a:pPr>
                      <a:r>
                        <a:rPr lang="en-US" sz="1200" dirty="0" err="1">
                          <a:effectLst/>
                        </a:rPr>
                        <a:t>Kéo</a:t>
                      </a:r>
                      <a:r>
                        <a:rPr lang="en-US" sz="1200" dirty="0">
                          <a:effectLst/>
                        </a:rPr>
                        <a:t> </a:t>
                      </a:r>
                      <a:r>
                        <a:rPr lang="en-US" sz="1200" dirty="0" err="1">
                          <a:effectLst/>
                        </a:rPr>
                        <a:t>dài</a:t>
                      </a:r>
                      <a:r>
                        <a:rPr lang="en-US" sz="1200" dirty="0">
                          <a:effectLst/>
                        </a:rPr>
                        <a:t> </a:t>
                      </a:r>
                      <a:r>
                        <a:rPr lang="en-US" sz="1200" dirty="0" err="1">
                          <a:effectLst/>
                        </a:rPr>
                        <a:t>khoảng</a:t>
                      </a:r>
                      <a:r>
                        <a:rPr lang="en-US" sz="1200" dirty="0">
                          <a:effectLst/>
                        </a:rPr>
                        <a:t> QT, </a:t>
                      </a:r>
                      <a:r>
                        <a:rPr lang="en-US" sz="1200" dirty="0" err="1">
                          <a:effectLst/>
                        </a:rPr>
                        <a:t>tăng</a:t>
                      </a:r>
                      <a:r>
                        <a:rPr lang="en-US" sz="1200" dirty="0">
                          <a:effectLst/>
                        </a:rPr>
                        <a:t> </a:t>
                      </a:r>
                      <a:r>
                        <a:rPr lang="en-US" sz="1200" dirty="0" err="1">
                          <a:effectLst/>
                        </a:rPr>
                        <a:t>khả</a:t>
                      </a:r>
                      <a:r>
                        <a:rPr lang="en-US" sz="1200" dirty="0">
                          <a:effectLst/>
                        </a:rPr>
                        <a:t> </a:t>
                      </a:r>
                      <a:r>
                        <a:rPr lang="en-US" sz="1200" dirty="0" err="1">
                          <a:effectLst/>
                        </a:rPr>
                        <a:t>năng</a:t>
                      </a:r>
                      <a:r>
                        <a:rPr lang="en-US" sz="1200" dirty="0">
                          <a:effectLst/>
                        </a:rPr>
                        <a:t> </a:t>
                      </a:r>
                      <a:r>
                        <a:rPr lang="en-US" sz="1200" dirty="0" smtClean="0">
                          <a:effectLst/>
                        </a:rPr>
                        <a:t>  </a:t>
                      </a:r>
                      <a:r>
                        <a:rPr lang="en-US" sz="1200" dirty="0" err="1" smtClean="0">
                          <a:effectLst/>
                        </a:rPr>
                        <a:t>gây</a:t>
                      </a:r>
                      <a:r>
                        <a:rPr lang="en-US" sz="1200" dirty="0" smtClean="0">
                          <a:effectLst/>
                        </a:rPr>
                        <a:t> </a:t>
                      </a:r>
                      <a:r>
                        <a:rPr lang="en-US" sz="1200" dirty="0" err="1">
                          <a:effectLst/>
                        </a:rPr>
                        <a:t>xoắn</a:t>
                      </a:r>
                      <a:r>
                        <a:rPr lang="en-US" sz="1200" dirty="0">
                          <a:effectLst/>
                        </a:rPr>
                        <a:t> </a:t>
                      </a:r>
                      <a:r>
                        <a:rPr lang="en-US" sz="1200" dirty="0" err="1">
                          <a:effectLst/>
                        </a:rPr>
                        <a:t>đỉnh</a:t>
                      </a:r>
                      <a:r>
                        <a:rPr lang="en-US" sz="1200" dirty="0">
                          <a:effectLst/>
                        </a:rPr>
                        <a:t>.</a:t>
                      </a:r>
                      <a:endParaRPr lang="en-US" sz="1200" dirty="0">
                        <a:effectLst/>
                        <a:latin typeface="Times New Roman"/>
                        <a:ea typeface="Times New Roman"/>
                      </a:endParaRPr>
                    </a:p>
                  </a:txBody>
                  <a:tcPr marL="37298" marR="37298" marT="0" marB="0" anchor="ctr"/>
                </a:tc>
                <a:tc>
                  <a:txBody>
                    <a:bodyPr/>
                    <a:lstStyle/>
                    <a:p>
                      <a:pPr algn="just">
                        <a:lnSpc>
                          <a:spcPct val="150000"/>
                        </a:lnSpc>
                        <a:spcAft>
                          <a:spcPts val="0"/>
                        </a:spcAft>
                      </a:pPr>
                      <a:r>
                        <a:rPr lang="en-US" sz="1200" dirty="0">
                          <a:effectLst/>
                        </a:rPr>
                        <a:t>- </a:t>
                      </a:r>
                      <a:r>
                        <a:rPr lang="en-US" sz="1200" dirty="0" err="1">
                          <a:effectLst/>
                        </a:rPr>
                        <a:t>Thận</a:t>
                      </a:r>
                      <a:r>
                        <a:rPr lang="en-US" sz="1200" dirty="0">
                          <a:effectLst/>
                        </a:rPr>
                        <a:t> </a:t>
                      </a:r>
                      <a:r>
                        <a:rPr lang="en-US" sz="1200" dirty="0" err="1">
                          <a:effectLst/>
                        </a:rPr>
                        <a:t>trọng</a:t>
                      </a:r>
                      <a:r>
                        <a:rPr lang="en-US" sz="1200" dirty="0">
                          <a:effectLst/>
                        </a:rPr>
                        <a:t> </a:t>
                      </a:r>
                      <a:r>
                        <a:rPr lang="en-US" sz="1200" dirty="0" err="1">
                          <a:effectLst/>
                        </a:rPr>
                        <a:t>khi</a:t>
                      </a:r>
                      <a:r>
                        <a:rPr lang="en-US" sz="1200" dirty="0">
                          <a:effectLst/>
                        </a:rPr>
                        <a:t> </a:t>
                      </a:r>
                      <a:r>
                        <a:rPr lang="en-US" sz="1200" dirty="0" err="1">
                          <a:effectLst/>
                        </a:rPr>
                        <a:t>phối</a:t>
                      </a:r>
                      <a:r>
                        <a:rPr lang="en-US" sz="1200" dirty="0">
                          <a:effectLst/>
                        </a:rPr>
                        <a:t> </a:t>
                      </a:r>
                      <a:r>
                        <a:rPr lang="en-US" sz="1200" dirty="0" err="1">
                          <a:effectLst/>
                        </a:rPr>
                        <a:t>hợp</a:t>
                      </a:r>
                      <a:endParaRPr lang="en-US" sz="1200" dirty="0">
                        <a:effectLst/>
                      </a:endParaRPr>
                    </a:p>
                    <a:p>
                      <a:pPr algn="just">
                        <a:lnSpc>
                          <a:spcPct val="150000"/>
                        </a:lnSpc>
                        <a:spcAft>
                          <a:spcPts val="0"/>
                        </a:spcAft>
                      </a:pPr>
                      <a:r>
                        <a:rPr lang="en-US" sz="1200" dirty="0">
                          <a:effectLst/>
                        </a:rPr>
                        <a:t>- </a:t>
                      </a:r>
                      <a:r>
                        <a:rPr lang="en-US" sz="1200" dirty="0" err="1">
                          <a:effectLst/>
                        </a:rPr>
                        <a:t>Nếu</a:t>
                      </a:r>
                      <a:r>
                        <a:rPr lang="en-US" sz="1200" dirty="0">
                          <a:effectLst/>
                        </a:rPr>
                        <a:t> </a:t>
                      </a:r>
                      <a:r>
                        <a:rPr lang="en-US" sz="1200" dirty="0" err="1">
                          <a:effectLst/>
                        </a:rPr>
                        <a:t>phối</a:t>
                      </a:r>
                      <a:r>
                        <a:rPr lang="en-US" sz="1200" dirty="0">
                          <a:effectLst/>
                        </a:rPr>
                        <a:t> </a:t>
                      </a:r>
                      <a:r>
                        <a:rPr lang="en-US" sz="1200" dirty="0" err="1">
                          <a:effectLst/>
                        </a:rPr>
                        <a:t>hợp</a:t>
                      </a:r>
                      <a:r>
                        <a:rPr lang="en-US" sz="1200" dirty="0">
                          <a:effectLst/>
                        </a:rPr>
                        <a:t> </a:t>
                      </a:r>
                      <a:r>
                        <a:rPr lang="en-US" sz="1200" dirty="0" err="1">
                          <a:effectLst/>
                        </a:rPr>
                        <a:t>theo</a:t>
                      </a:r>
                      <a:r>
                        <a:rPr lang="en-US" sz="1200" dirty="0">
                          <a:effectLst/>
                        </a:rPr>
                        <a:t> </a:t>
                      </a:r>
                      <a:r>
                        <a:rPr lang="en-US" sz="1200" dirty="0" err="1">
                          <a:effectLst/>
                        </a:rPr>
                        <a:t>dõi</a:t>
                      </a:r>
                      <a:r>
                        <a:rPr lang="en-US" sz="1200" dirty="0">
                          <a:effectLst/>
                        </a:rPr>
                        <a:t> </a:t>
                      </a:r>
                      <a:r>
                        <a:rPr lang="en-US" sz="1200" dirty="0" err="1">
                          <a:effectLst/>
                        </a:rPr>
                        <a:t>chặc</a:t>
                      </a:r>
                      <a:r>
                        <a:rPr lang="en-US" sz="1200" dirty="0">
                          <a:effectLst/>
                        </a:rPr>
                        <a:t> </a:t>
                      </a:r>
                      <a:r>
                        <a:rPr lang="en-US" sz="1200" dirty="0" err="1">
                          <a:effectLst/>
                        </a:rPr>
                        <a:t>chẽ</a:t>
                      </a:r>
                      <a:r>
                        <a:rPr lang="en-US" sz="1200" dirty="0">
                          <a:effectLst/>
                        </a:rPr>
                        <a:t> </a:t>
                      </a:r>
                      <a:r>
                        <a:rPr lang="en-US" sz="1200" dirty="0" err="1">
                          <a:effectLst/>
                        </a:rPr>
                        <a:t>chức</a:t>
                      </a:r>
                      <a:r>
                        <a:rPr lang="en-US" sz="1200" dirty="0">
                          <a:effectLst/>
                        </a:rPr>
                        <a:t> </a:t>
                      </a:r>
                      <a:r>
                        <a:rPr lang="en-US" sz="1200" dirty="0" err="1">
                          <a:effectLst/>
                        </a:rPr>
                        <a:t>năng</a:t>
                      </a:r>
                      <a:r>
                        <a:rPr lang="en-US" sz="1200" dirty="0">
                          <a:effectLst/>
                        </a:rPr>
                        <a:t> </a:t>
                      </a:r>
                      <a:r>
                        <a:rPr lang="en-US" sz="1200" dirty="0" err="1">
                          <a:effectLst/>
                        </a:rPr>
                        <a:t>tim</a:t>
                      </a:r>
                      <a:endParaRPr lang="en-US" sz="1200" dirty="0">
                        <a:effectLst/>
                        <a:latin typeface="Times New Roman"/>
                        <a:ea typeface="Times New Roman"/>
                      </a:endParaRPr>
                    </a:p>
                  </a:txBody>
                  <a:tcPr marL="37298" marR="37298" marT="0" marB="0" anchor="ctr"/>
                </a:tc>
              </a:tr>
              <a:tr h="864715">
                <a:tc>
                  <a:txBody>
                    <a:bodyPr/>
                    <a:lstStyle/>
                    <a:p>
                      <a:pPr algn="ctr">
                        <a:lnSpc>
                          <a:spcPct val="150000"/>
                        </a:lnSpc>
                        <a:spcAft>
                          <a:spcPts val="0"/>
                        </a:spcAft>
                      </a:pPr>
                      <a:r>
                        <a:rPr lang="en-US" sz="1200">
                          <a:effectLst/>
                        </a:rPr>
                        <a:t>3</a:t>
                      </a:r>
                      <a:endParaRPr lang="en-US" sz="120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dirty="0" err="1">
                          <a:effectLst/>
                        </a:rPr>
                        <a:t>Colchicin</a:t>
                      </a:r>
                      <a:endParaRPr lang="en-US" sz="1200" dirty="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dirty="0" err="1">
                          <a:effectLst/>
                        </a:rPr>
                        <a:t>Kháng</a:t>
                      </a:r>
                      <a:r>
                        <a:rPr lang="en-US" sz="1200" dirty="0">
                          <a:effectLst/>
                        </a:rPr>
                        <a:t> </a:t>
                      </a:r>
                      <a:r>
                        <a:rPr lang="en-US" sz="1200" dirty="0" err="1">
                          <a:effectLst/>
                        </a:rPr>
                        <a:t>sinh</a:t>
                      </a:r>
                      <a:r>
                        <a:rPr lang="en-US" sz="1200" dirty="0">
                          <a:effectLst/>
                        </a:rPr>
                        <a:t> </a:t>
                      </a:r>
                      <a:r>
                        <a:rPr lang="en-US" sz="1200" dirty="0" err="1">
                          <a:effectLst/>
                        </a:rPr>
                        <a:t>Macrolid</a:t>
                      </a:r>
                      <a:r>
                        <a:rPr lang="en-US" sz="1200" dirty="0">
                          <a:effectLst/>
                        </a:rPr>
                        <a:t> </a:t>
                      </a:r>
                      <a:endParaRPr lang="en-US" sz="1200" dirty="0" smtClean="0">
                        <a:effectLst/>
                      </a:endParaRPr>
                    </a:p>
                    <a:p>
                      <a:pPr algn="ctr">
                        <a:lnSpc>
                          <a:spcPct val="150000"/>
                        </a:lnSpc>
                        <a:spcAft>
                          <a:spcPts val="0"/>
                        </a:spcAft>
                      </a:pPr>
                      <a:r>
                        <a:rPr lang="en-US" sz="1200" dirty="0" smtClean="0">
                          <a:effectLst/>
                        </a:rPr>
                        <a:t>(Azithromycin,</a:t>
                      </a:r>
                      <a:r>
                        <a:rPr lang="en-US" sz="1200" baseline="0" dirty="0" smtClean="0">
                          <a:effectLst/>
                        </a:rPr>
                        <a:t> </a:t>
                      </a:r>
                    </a:p>
                    <a:p>
                      <a:pPr algn="ctr">
                        <a:lnSpc>
                          <a:spcPct val="150000"/>
                        </a:lnSpc>
                        <a:spcAft>
                          <a:spcPts val="0"/>
                        </a:spcAft>
                      </a:pPr>
                      <a:r>
                        <a:rPr lang="en-US" sz="1200" dirty="0" smtClean="0">
                          <a:effectLst/>
                        </a:rPr>
                        <a:t>Clarithromycin</a:t>
                      </a:r>
                      <a:r>
                        <a:rPr lang="en-US" sz="1200" dirty="0">
                          <a:effectLst/>
                        </a:rPr>
                        <a:t>)</a:t>
                      </a:r>
                      <a:endParaRPr lang="en-US" sz="1200" dirty="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dirty="0">
                          <a:effectLst/>
                        </a:rPr>
                        <a:t>NT</a:t>
                      </a:r>
                      <a:endParaRPr lang="en-US" sz="1200" dirty="0">
                        <a:effectLst/>
                        <a:latin typeface="Times New Roman"/>
                        <a:ea typeface="Times New Roman"/>
                      </a:endParaRPr>
                    </a:p>
                  </a:txBody>
                  <a:tcPr marL="37298" marR="37298" marT="0" marB="0" anchor="ctr"/>
                </a:tc>
                <a:tc>
                  <a:txBody>
                    <a:bodyPr/>
                    <a:lstStyle/>
                    <a:p>
                      <a:pPr algn="just">
                        <a:lnSpc>
                          <a:spcPct val="150000"/>
                        </a:lnSpc>
                        <a:spcAft>
                          <a:spcPts val="0"/>
                        </a:spcAft>
                      </a:pPr>
                      <a:r>
                        <a:rPr lang="en-US" sz="1200" dirty="0">
                          <a:effectLst/>
                        </a:rPr>
                        <a:t>Azithromycin </a:t>
                      </a:r>
                      <a:r>
                        <a:rPr lang="en-US" sz="1200" dirty="0" err="1">
                          <a:effectLst/>
                        </a:rPr>
                        <a:t>ức</a:t>
                      </a:r>
                      <a:r>
                        <a:rPr lang="en-US" sz="1200" dirty="0">
                          <a:effectLst/>
                        </a:rPr>
                        <a:t> </a:t>
                      </a:r>
                      <a:r>
                        <a:rPr lang="en-US" sz="1200" dirty="0" err="1">
                          <a:effectLst/>
                        </a:rPr>
                        <a:t>chế</a:t>
                      </a:r>
                      <a:r>
                        <a:rPr lang="en-US" sz="1200" dirty="0">
                          <a:effectLst/>
                        </a:rPr>
                        <a:t> CYP3A4 </a:t>
                      </a:r>
                      <a:r>
                        <a:rPr lang="en-US" sz="1200" dirty="0" err="1">
                          <a:effectLst/>
                        </a:rPr>
                        <a:t>và</a:t>
                      </a:r>
                      <a:r>
                        <a:rPr lang="en-US" sz="1200" dirty="0">
                          <a:effectLst/>
                        </a:rPr>
                        <a:t> </a:t>
                      </a:r>
                      <a:r>
                        <a:rPr lang="en-US" sz="1200" dirty="0" smtClean="0">
                          <a:effectLst/>
                        </a:rPr>
                        <a:t>     P-glycoprotein </a:t>
                      </a:r>
                      <a:r>
                        <a:rPr lang="en-US" sz="1200" dirty="0">
                          <a:effectLst/>
                        </a:rPr>
                        <a:t>(P-</a:t>
                      </a:r>
                      <a:r>
                        <a:rPr lang="en-US" sz="1200" dirty="0" err="1">
                          <a:effectLst/>
                        </a:rPr>
                        <a:t>gp</a:t>
                      </a:r>
                      <a:r>
                        <a:rPr lang="en-US" sz="1200" dirty="0">
                          <a:effectLst/>
                        </a:rPr>
                        <a:t>) </a:t>
                      </a:r>
                      <a:r>
                        <a:rPr lang="en-US" sz="1200" dirty="0" err="1">
                          <a:effectLst/>
                        </a:rPr>
                        <a:t>có</a:t>
                      </a:r>
                      <a:r>
                        <a:rPr lang="en-US" sz="1200" dirty="0">
                          <a:effectLst/>
                        </a:rPr>
                        <a:t> </a:t>
                      </a:r>
                      <a:r>
                        <a:rPr lang="en-US" sz="1200" dirty="0" err="1">
                          <a:effectLst/>
                        </a:rPr>
                        <a:t>thể</a:t>
                      </a:r>
                      <a:r>
                        <a:rPr lang="en-US" sz="1200" dirty="0">
                          <a:effectLst/>
                        </a:rPr>
                        <a:t> </a:t>
                      </a:r>
                      <a:r>
                        <a:rPr lang="en-US" sz="1200" dirty="0" err="1">
                          <a:effectLst/>
                        </a:rPr>
                        <a:t>làm</a:t>
                      </a:r>
                      <a:r>
                        <a:rPr lang="en-US" sz="1200" dirty="0">
                          <a:effectLst/>
                        </a:rPr>
                        <a:t> </a:t>
                      </a:r>
                      <a:r>
                        <a:rPr lang="en-US" sz="1200" dirty="0" err="1">
                          <a:effectLst/>
                        </a:rPr>
                        <a:t>tăng</a:t>
                      </a:r>
                      <a:r>
                        <a:rPr lang="en-US" sz="1200" dirty="0">
                          <a:effectLst/>
                        </a:rPr>
                        <a:t> </a:t>
                      </a:r>
                      <a:r>
                        <a:rPr lang="en-US" sz="1200" dirty="0" err="1">
                          <a:effectLst/>
                        </a:rPr>
                        <a:t>nồng</a:t>
                      </a:r>
                      <a:r>
                        <a:rPr lang="en-US" sz="1200" dirty="0">
                          <a:effectLst/>
                        </a:rPr>
                        <a:t> </a:t>
                      </a:r>
                      <a:r>
                        <a:rPr lang="en-US" sz="1200" dirty="0" err="1">
                          <a:effectLst/>
                        </a:rPr>
                        <a:t>độ</a:t>
                      </a:r>
                      <a:r>
                        <a:rPr lang="en-US" sz="1200" dirty="0">
                          <a:effectLst/>
                        </a:rPr>
                        <a:t> </a:t>
                      </a:r>
                      <a:r>
                        <a:rPr lang="en-US" sz="1200" dirty="0" err="1">
                          <a:effectLst/>
                        </a:rPr>
                        <a:t>colchicin</a:t>
                      </a:r>
                      <a:r>
                        <a:rPr lang="en-US" sz="1200" dirty="0">
                          <a:effectLst/>
                        </a:rPr>
                        <a:t> </a:t>
                      </a:r>
                      <a:r>
                        <a:rPr lang="en-US" sz="1200" dirty="0" err="1">
                          <a:effectLst/>
                        </a:rPr>
                        <a:t>trong</a:t>
                      </a:r>
                      <a:r>
                        <a:rPr lang="en-US" sz="1200" dirty="0">
                          <a:effectLst/>
                        </a:rPr>
                        <a:t> </a:t>
                      </a:r>
                      <a:r>
                        <a:rPr lang="en-US" sz="1200" dirty="0" err="1">
                          <a:effectLst/>
                        </a:rPr>
                        <a:t>máu</a:t>
                      </a:r>
                      <a:r>
                        <a:rPr lang="en-US" sz="1200" dirty="0">
                          <a:effectLst/>
                        </a:rPr>
                        <a:t> </a:t>
                      </a:r>
                      <a:r>
                        <a:rPr lang="en-US" sz="1200" dirty="0" err="1">
                          <a:effectLst/>
                        </a:rPr>
                        <a:t>và</a:t>
                      </a:r>
                      <a:r>
                        <a:rPr lang="en-US" sz="1200" dirty="0">
                          <a:effectLst/>
                        </a:rPr>
                        <a:t> </a:t>
                      </a:r>
                      <a:r>
                        <a:rPr lang="en-US" sz="1200" dirty="0" err="1">
                          <a:effectLst/>
                        </a:rPr>
                        <a:t>mô</a:t>
                      </a:r>
                      <a:endParaRPr lang="en-US" sz="1200" dirty="0">
                        <a:effectLst/>
                        <a:latin typeface="Times New Roman"/>
                        <a:ea typeface="Times New Roman"/>
                      </a:endParaRPr>
                    </a:p>
                  </a:txBody>
                  <a:tcPr marL="37298" marR="37298" marT="0" marB="0" anchor="ctr"/>
                </a:tc>
                <a:tc>
                  <a:txBody>
                    <a:bodyPr/>
                    <a:lstStyle/>
                    <a:p>
                      <a:pPr algn="l">
                        <a:lnSpc>
                          <a:spcPct val="150000"/>
                        </a:lnSpc>
                        <a:spcAft>
                          <a:spcPts val="0"/>
                        </a:spcAft>
                      </a:pPr>
                      <a:r>
                        <a:rPr lang="en-US" sz="1200" dirty="0">
                          <a:effectLst/>
                        </a:rPr>
                        <a:t>- </a:t>
                      </a:r>
                      <a:r>
                        <a:rPr lang="en-US" sz="1200" dirty="0" err="1">
                          <a:effectLst/>
                        </a:rPr>
                        <a:t>Tránh</a:t>
                      </a:r>
                      <a:r>
                        <a:rPr lang="en-US" sz="1200" dirty="0">
                          <a:effectLst/>
                        </a:rPr>
                        <a:t> </a:t>
                      </a:r>
                      <a:r>
                        <a:rPr lang="en-US" sz="1200" dirty="0" err="1">
                          <a:effectLst/>
                        </a:rPr>
                        <a:t>phối</a:t>
                      </a:r>
                      <a:r>
                        <a:rPr lang="en-US" sz="1200" dirty="0">
                          <a:effectLst/>
                        </a:rPr>
                        <a:t> </a:t>
                      </a:r>
                      <a:r>
                        <a:rPr lang="en-US" sz="1200" dirty="0" err="1">
                          <a:effectLst/>
                        </a:rPr>
                        <a:t>hợp</a:t>
                      </a:r>
                      <a:endParaRPr lang="en-US" sz="1200" dirty="0">
                        <a:effectLst/>
                      </a:endParaRPr>
                    </a:p>
                    <a:p>
                      <a:pPr algn="l">
                        <a:lnSpc>
                          <a:spcPct val="150000"/>
                        </a:lnSpc>
                        <a:spcAft>
                          <a:spcPts val="0"/>
                        </a:spcAft>
                      </a:pPr>
                      <a:r>
                        <a:rPr lang="en-US" sz="1200" dirty="0">
                          <a:effectLst/>
                        </a:rPr>
                        <a:t>- </a:t>
                      </a:r>
                      <a:r>
                        <a:rPr lang="en-US" sz="1200" dirty="0" err="1">
                          <a:effectLst/>
                        </a:rPr>
                        <a:t>Nếu</a:t>
                      </a:r>
                      <a:r>
                        <a:rPr lang="en-US" sz="1200" dirty="0">
                          <a:effectLst/>
                        </a:rPr>
                        <a:t> </a:t>
                      </a:r>
                      <a:r>
                        <a:rPr lang="en-US" sz="1200" dirty="0" err="1">
                          <a:effectLst/>
                        </a:rPr>
                        <a:t>phối</a:t>
                      </a:r>
                      <a:r>
                        <a:rPr lang="en-US" sz="1200" dirty="0">
                          <a:effectLst/>
                        </a:rPr>
                        <a:t> </a:t>
                      </a:r>
                      <a:r>
                        <a:rPr lang="en-US" sz="1200" dirty="0" err="1">
                          <a:effectLst/>
                        </a:rPr>
                        <a:t>hợp</a:t>
                      </a:r>
                      <a:r>
                        <a:rPr lang="en-US" sz="1200" dirty="0">
                          <a:effectLst/>
                        </a:rPr>
                        <a:t> </a:t>
                      </a:r>
                      <a:r>
                        <a:rPr lang="en-US" sz="1200" dirty="0" err="1">
                          <a:effectLst/>
                        </a:rPr>
                        <a:t>phải</a:t>
                      </a:r>
                      <a:r>
                        <a:rPr lang="en-US" sz="1200" dirty="0">
                          <a:effectLst/>
                        </a:rPr>
                        <a:t> </a:t>
                      </a:r>
                      <a:r>
                        <a:rPr lang="en-US" sz="1200" dirty="0" err="1">
                          <a:effectLst/>
                        </a:rPr>
                        <a:t>giảm</a:t>
                      </a:r>
                      <a:r>
                        <a:rPr lang="en-US" sz="1200" dirty="0">
                          <a:effectLst/>
                        </a:rPr>
                        <a:t> </a:t>
                      </a:r>
                      <a:r>
                        <a:rPr lang="en-US" sz="1200" dirty="0" err="1">
                          <a:effectLst/>
                        </a:rPr>
                        <a:t>liều</a:t>
                      </a:r>
                      <a:r>
                        <a:rPr lang="en-US" sz="1200" dirty="0">
                          <a:effectLst/>
                        </a:rPr>
                        <a:t> </a:t>
                      </a:r>
                      <a:r>
                        <a:rPr lang="en-US" sz="1200" dirty="0" smtClean="0">
                          <a:effectLst/>
                        </a:rPr>
                        <a:t>    </a:t>
                      </a:r>
                      <a:r>
                        <a:rPr lang="en-US" sz="1200" dirty="0" err="1" smtClean="0">
                          <a:effectLst/>
                        </a:rPr>
                        <a:t>colchicin</a:t>
                      </a:r>
                      <a:r>
                        <a:rPr lang="en-US" sz="1200" dirty="0">
                          <a:effectLst/>
                        </a:rPr>
                        <a:t>, </a:t>
                      </a:r>
                      <a:r>
                        <a:rPr lang="en-US" sz="1200" dirty="0" err="1">
                          <a:effectLst/>
                        </a:rPr>
                        <a:t>theo</a:t>
                      </a:r>
                      <a:r>
                        <a:rPr lang="en-US" sz="1200" dirty="0">
                          <a:effectLst/>
                        </a:rPr>
                        <a:t> </a:t>
                      </a:r>
                      <a:r>
                        <a:rPr lang="en-US" sz="1200" dirty="0" err="1">
                          <a:effectLst/>
                        </a:rPr>
                        <a:t>dõi</a:t>
                      </a:r>
                      <a:r>
                        <a:rPr lang="en-US" sz="1200" dirty="0">
                          <a:effectLst/>
                        </a:rPr>
                        <a:t> </a:t>
                      </a:r>
                      <a:r>
                        <a:rPr lang="en-US" sz="1200" dirty="0" err="1">
                          <a:effectLst/>
                        </a:rPr>
                        <a:t>chặt</a:t>
                      </a:r>
                      <a:r>
                        <a:rPr lang="en-US" sz="1200" dirty="0">
                          <a:effectLst/>
                        </a:rPr>
                        <a:t> </a:t>
                      </a:r>
                      <a:r>
                        <a:rPr lang="en-US" sz="1200" dirty="0" err="1">
                          <a:effectLst/>
                        </a:rPr>
                        <a:t>chẽ</a:t>
                      </a:r>
                      <a:endParaRPr lang="en-US" sz="1200" dirty="0">
                        <a:effectLst/>
                        <a:latin typeface="Times New Roman"/>
                        <a:ea typeface="Times New Roman"/>
                      </a:endParaRPr>
                    </a:p>
                  </a:txBody>
                  <a:tcPr marL="37298" marR="37298" marT="0" marB="0" anchor="ctr"/>
                </a:tc>
              </a:tr>
              <a:tr h="1037658">
                <a:tc>
                  <a:txBody>
                    <a:bodyPr/>
                    <a:lstStyle/>
                    <a:p>
                      <a:pPr algn="ctr">
                        <a:lnSpc>
                          <a:spcPct val="150000"/>
                        </a:lnSpc>
                        <a:spcAft>
                          <a:spcPts val="0"/>
                        </a:spcAft>
                      </a:pPr>
                      <a:r>
                        <a:rPr lang="en-US" sz="1200">
                          <a:effectLst/>
                        </a:rPr>
                        <a:t>4</a:t>
                      </a:r>
                      <a:endParaRPr lang="en-US" sz="120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a:effectLst/>
                        </a:rPr>
                        <a:t>Prednisolon</a:t>
                      </a:r>
                      <a:endParaRPr lang="en-US" sz="120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a:effectLst/>
                        </a:rPr>
                        <a:t>Metformin</a:t>
                      </a:r>
                      <a:endParaRPr lang="en-US" sz="1200">
                        <a:effectLst/>
                        <a:latin typeface="Times New Roman"/>
                        <a:ea typeface="Times New Roman"/>
                      </a:endParaRPr>
                    </a:p>
                  </a:txBody>
                  <a:tcPr marL="37298" marR="37298" marT="0" marB="0" anchor="ctr"/>
                </a:tc>
                <a:tc>
                  <a:txBody>
                    <a:bodyPr/>
                    <a:lstStyle/>
                    <a:p>
                      <a:pPr algn="ctr">
                        <a:lnSpc>
                          <a:spcPct val="150000"/>
                        </a:lnSpc>
                        <a:spcAft>
                          <a:spcPts val="0"/>
                        </a:spcAft>
                      </a:pPr>
                      <a:r>
                        <a:rPr lang="en-US" sz="1200" dirty="0" smtClean="0">
                          <a:effectLst/>
                        </a:rPr>
                        <a:t>TB</a:t>
                      </a:r>
                      <a:endParaRPr lang="en-US" sz="1200" dirty="0">
                        <a:effectLst/>
                        <a:latin typeface="Times New Roman"/>
                        <a:ea typeface="Times New Roman"/>
                      </a:endParaRPr>
                    </a:p>
                  </a:txBody>
                  <a:tcPr marL="37298" marR="37298" marT="0" marB="0" anchor="ctr"/>
                </a:tc>
                <a:tc>
                  <a:txBody>
                    <a:bodyPr/>
                    <a:lstStyle/>
                    <a:p>
                      <a:pPr algn="just">
                        <a:lnSpc>
                          <a:spcPct val="150000"/>
                        </a:lnSpc>
                        <a:spcAft>
                          <a:spcPts val="0"/>
                        </a:spcAft>
                      </a:pPr>
                      <a:r>
                        <a:rPr lang="en-US" sz="1200" dirty="0" err="1">
                          <a:effectLst/>
                        </a:rPr>
                        <a:t>Prednisolon</a:t>
                      </a:r>
                      <a:r>
                        <a:rPr lang="en-US" sz="1200" dirty="0">
                          <a:effectLst/>
                        </a:rPr>
                        <a:t> </a:t>
                      </a:r>
                      <a:r>
                        <a:rPr lang="en-US" sz="1200" dirty="0" err="1">
                          <a:effectLst/>
                        </a:rPr>
                        <a:t>có</a:t>
                      </a:r>
                      <a:r>
                        <a:rPr lang="en-US" sz="1200" dirty="0">
                          <a:effectLst/>
                        </a:rPr>
                        <a:t> </a:t>
                      </a:r>
                      <a:r>
                        <a:rPr lang="en-US" sz="1200" dirty="0" err="1">
                          <a:effectLst/>
                        </a:rPr>
                        <a:t>nguy</a:t>
                      </a:r>
                      <a:r>
                        <a:rPr lang="en-US" sz="1200" dirty="0">
                          <a:effectLst/>
                        </a:rPr>
                        <a:t> </a:t>
                      </a:r>
                      <a:r>
                        <a:rPr lang="en-US" sz="1200" dirty="0" err="1">
                          <a:effectLst/>
                        </a:rPr>
                        <a:t>cơ</a:t>
                      </a:r>
                      <a:r>
                        <a:rPr lang="en-US" sz="1200" dirty="0">
                          <a:effectLst/>
                        </a:rPr>
                        <a:t> </a:t>
                      </a:r>
                      <a:r>
                        <a:rPr lang="en-US" sz="1200" dirty="0" err="1">
                          <a:effectLst/>
                        </a:rPr>
                        <a:t>gây</a:t>
                      </a:r>
                      <a:r>
                        <a:rPr lang="en-US" sz="1200" dirty="0">
                          <a:effectLst/>
                        </a:rPr>
                        <a:t> </a:t>
                      </a:r>
                      <a:r>
                        <a:rPr lang="en-US" sz="1200" dirty="0" err="1">
                          <a:effectLst/>
                        </a:rPr>
                        <a:t>tăng</a:t>
                      </a:r>
                      <a:r>
                        <a:rPr lang="en-US" sz="1200" dirty="0">
                          <a:effectLst/>
                        </a:rPr>
                        <a:t> </a:t>
                      </a:r>
                      <a:r>
                        <a:rPr lang="en-US" sz="1200" dirty="0" smtClean="0">
                          <a:effectLst/>
                        </a:rPr>
                        <a:t>     </a:t>
                      </a:r>
                      <a:r>
                        <a:rPr lang="en-US" sz="1200" dirty="0" err="1" smtClean="0">
                          <a:effectLst/>
                        </a:rPr>
                        <a:t>đường</a:t>
                      </a:r>
                      <a:r>
                        <a:rPr lang="en-US" sz="1200" dirty="0" smtClean="0">
                          <a:effectLst/>
                        </a:rPr>
                        <a:t> </a:t>
                      </a:r>
                      <a:r>
                        <a:rPr lang="en-US" sz="1200" dirty="0" err="1">
                          <a:effectLst/>
                        </a:rPr>
                        <a:t>huyết</a:t>
                      </a:r>
                      <a:r>
                        <a:rPr lang="en-US" sz="1200" dirty="0">
                          <a:effectLst/>
                        </a:rPr>
                        <a:t>, </a:t>
                      </a:r>
                      <a:r>
                        <a:rPr lang="en-US" sz="1200" dirty="0" err="1">
                          <a:effectLst/>
                        </a:rPr>
                        <a:t>làm</a:t>
                      </a:r>
                      <a:r>
                        <a:rPr lang="en-US" sz="1200" dirty="0">
                          <a:effectLst/>
                        </a:rPr>
                        <a:t> </a:t>
                      </a:r>
                      <a:r>
                        <a:rPr lang="en-US" sz="1200" dirty="0" err="1">
                          <a:effectLst/>
                        </a:rPr>
                        <a:t>ảnh</a:t>
                      </a:r>
                      <a:r>
                        <a:rPr lang="en-US" sz="1200" dirty="0">
                          <a:effectLst/>
                        </a:rPr>
                        <a:t> </a:t>
                      </a:r>
                      <a:r>
                        <a:rPr lang="en-US" sz="1200" dirty="0" err="1">
                          <a:effectLst/>
                        </a:rPr>
                        <a:t>hưởng</a:t>
                      </a:r>
                      <a:r>
                        <a:rPr lang="en-US" sz="1200" dirty="0">
                          <a:effectLst/>
                        </a:rPr>
                        <a:t> </a:t>
                      </a:r>
                      <a:r>
                        <a:rPr lang="en-US" sz="1200" dirty="0" err="1">
                          <a:effectLst/>
                        </a:rPr>
                        <a:t>đến</a:t>
                      </a:r>
                      <a:r>
                        <a:rPr lang="en-US" sz="1200" dirty="0">
                          <a:effectLst/>
                        </a:rPr>
                        <a:t> </a:t>
                      </a:r>
                      <a:r>
                        <a:rPr lang="en-US" sz="1200" dirty="0" smtClean="0">
                          <a:effectLst/>
                        </a:rPr>
                        <a:t>    </a:t>
                      </a:r>
                      <a:r>
                        <a:rPr lang="en-US" sz="1200" dirty="0" err="1" smtClean="0">
                          <a:effectLst/>
                        </a:rPr>
                        <a:t>hiệu</a:t>
                      </a:r>
                      <a:r>
                        <a:rPr lang="en-US" sz="1200" dirty="0" smtClean="0">
                          <a:effectLst/>
                        </a:rPr>
                        <a:t> </a:t>
                      </a:r>
                      <a:r>
                        <a:rPr lang="en-US" sz="1200" dirty="0" err="1">
                          <a:effectLst/>
                        </a:rPr>
                        <a:t>quả</a:t>
                      </a:r>
                      <a:r>
                        <a:rPr lang="en-US" sz="1200" dirty="0">
                          <a:effectLst/>
                        </a:rPr>
                        <a:t> </a:t>
                      </a:r>
                      <a:r>
                        <a:rPr lang="en-US" sz="1200" dirty="0" err="1">
                          <a:effectLst/>
                        </a:rPr>
                        <a:t>điều</a:t>
                      </a:r>
                      <a:r>
                        <a:rPr lang="en-US" sz="1200" dirty="0">
                          <a:effectLst/>
                        </a:rPr>
                        <a:t> </a:t>
                      </a:r>
                      <a:r>
                        <a:rPr lang="en-US" sz="1200" dirty="0" err="1">
                          <a:effectLst/>
                        </a:rPr>
                        <a:t>trị</a:t>
                      </a:r>
                      <a:r>
                        <a:rPr lang="en-US" sz="1200" dirty="0">
                          <a:effectLst/>
                        </a:rPr>
                        <a:t> </a:t>
                      </a:r>
                      <a:r>
                        <a:rPr lang="en-US" sz="1200" dirty="0" err="1">
                          <a:effectLst/>
                        </a:rPr>
                        <a:t>của</a:t>
                      </a:r>
                      <a:r>
                        <a:rPr lang="en-US" sz="1200" dirty="0">
                          <a:effectLst/>
                        </a:rPr>
                        <a:t> metformin</a:t>
                      </a:r>
                      <a:endParaRPr lang="en-US" sz="1200" dirty="0">
                        <a:effectLst/>
                        <a:latin typeface="Times New Roman"/>
                        <a:ea typeface="Times New Roman"/>
                      </a:endParaRPr>
                    </a:p>
                  </a:txBody>
                  <a:tcPr marL="37298" marR="37298" marT="0" marB="0" anchor="ctr"/>
                </a:tc>
                <a:tc>
                  <a:txBody>
                    <a:bodyPr/>
                    <a:lstStyle/>
                    <a:p>
                      <a:pPr algn="just">
                        <a:lnSpc>
                          <a:spcPct val="150000"/>
                        </a:lnSpc>
                        <a:spcAft>
                          <a:spcPts val="0"/>
                        </a:spcAft>
                      </a:pPr>
                      <a:r>
                        <a:rPr lang="en-US" sz="1200" dirty="0">
                          <a:effectLst/>
                        </a:rPr>
                        <a:t>- </a:t>
                      </a:r>
                      <a:r>
                        <a:rPr lang="en-US" sz="1200" dirty="0" err="1">
                          <a:effectLst/>
                        </a:rPr>
                        <a:t>Thận</a:t>
                      </a:r>
                      <a:r>
                        <a:rPr lang="en-US" sz="1200" dirty="0">
                          <a:effectLst/>
                        </a:rPr>
                        <a:t> </a:t>
                      </a:r>
                      <a:r>
                        <a:rPr lang="en-US" sz="1200" dirty="0" err="1">
                          <a:effectLst/>
                        </a:rPr>
                        <a:t>trọng</a:t>
                      </a:r>
                      <a:r>
                        <a:rPr lang="en-US" sz="1200" dirty="0">
                          <a:effectLst/>
                        </a:rPr>
                        <a:t> </a:t>
                      </a:r>
                      <a:r>
                        <a:rPr lang="en-US" sz="1200" dirty="0" err="1">
                          <a:effectLst/>
                        </a:rPr>
                        <a:t>khi</a:t>
                      </a:r>
                      <a:r>
                        <a:rPr lang="en-US" sz="1200" dirty="0">
                          <a:effectLst/>
                        </a:rPr>
                        <a:t> </a:t>
                      </a:r>
                      <a:r>
                        <a:rPr lang="en-US" sz="1200" dirty="0" err="1">
                          <a:effectLst/>
                        </a:rPr>
                        <a:t>phối</a:t>
                      </a:r>
                      <a:r>
                        <a:rPr lang="en-US" sz="1200" dirty="0">
                          <a:effectLst/>
                        </a:rPr>
                        <a:t> </a:t>
                      </a:r>
                      <a:r>
                        <a:rPr lang="en-US" sz="1200" dirty="0" err="1">
                          <a:effectLst/>
                        </a:rPr>
                        <a:t>hợp</a:t>
                      </a:r>
                      <a:endParaRPr lang="en-US" sz="1200" dirty="0">
                        <a:effectLst/>
                      </a:endParaRPr>
                    </a:p>
                    <a:p>
                      <a:pPr algn="just">
                        <a:lnSpc>
                          <a:spcPct val="150000"/>
                        </a:lnSpc>
                        <a:spcAft>
                          <a:spcPts val="0"/>
                        </a:spcAft>
                      </a:pPr>
                      <a:r>
                        <a:rPr lang="en-US" sz="1200" dirty="0">
                          <a:effectLst/>
                        </a:rPr>
                        <a:t>- </a:t>
                      </a:r>
                      <a:r>
                        <a:rPr lang="en-US" sz="1200" dirty="0" err="1">
                          <a:effectLst/>
                        </a:rPr>
                        <a:t>Nếu</a:t>
                      </a:r>
                      <a:r>
                        <a:rPr lang="en-US" sz="1200" dirty="0">
                          <a:effectLst/>
                        </a:rPr>
                        <a:t> </a:t>
                      </a:r>
                      <a:r>
                        <a:rPr lang="en-US" sz="1200" dirty="0" err="1">
                          <a:effectLst/>
                        </a:rPr>
                        <a:t>phối</a:t>
                      </a:r>
                      <a:r>
                        <a:rPr lang="en-US" sz="1200" dirty="0">
                          <a:effectLst/>
                        </a:rPr>
                        <a:t> </a:t>
                      </a:r>
                      <a:r>
                        <a:rPr lang="en-US" sz="1200" dirty="0" err="1">
                          <a:effectLst/>
                        </a:rPr>
                        <a:t>hợp</a:t>
                      </a:r>
                      <a:r>
                        <a:rPr lang="en-US" sz="1200" dirty="0">
                          <a:effectLst/>
                        </a:rPr>
                        <a:t> </a:t>
                      </a:r>
                      <a:r>
                        <a:rPr lang="en-US" sz="1200" dirty="0" err="1">
                          <a:effectLst/>
                        </a:rPr>
                        <a:t>theo</a:t>
                      </a:r>
                      <a:r>
                        <a:rPr lang="en-US" sz="1200" dirty="0">
                          <a:effectLst/>
                        </a:rPr>
                        <a:t> </a:t>
                      </a:r>
                      <a:r>
                        <a:rPr lang="en-US" sz="1200" dirty="0" err="1">
                          <a:effectLst/>
                        </a:rPr>
                        <a:t>dõi</a:t>
                      </a:r>
                      <a:r>
                        <a:rPr lang="en-US" sz="1200" dirty="0">
                          <a:effectLst/>
                        </a:rPr>
                        <a:t> </a:t>
                      </a:r>
                      <a:r>
                        <a:rPr lang="en-US" sz="1200" dirty="0" err="1">
                          <a:effectLst/>
                        </a:rPr>
                        <a:t>chặc</a:t>
                      </a:r>
                      <a:r>
                        <a:rPr lang="en-US" sz="1200" dirty="0">
                          <a:effectLst/>
                        </a:rPr>
                        <a:t> </a:t>
                      </a:r>
                      <a:r>
                        <a:rPr lang="en-US" sz="1200" dirty="0" err="1">
                          <a:effectLst/>
                        </a:rPr>
                        <a:t>chẽ</a:t>
                      </a:r>
                      <a:r>
                        <a:rPr lang="en-US" sz="1200" dirty="0">
                          <a:effectLst/>
                        </a:rPr>
                        <a:t> </a:t>
                      </a:r>
                      <a:r>
                        <a:rPr lang="en-US" sz="1200" dirty="0" err="1">
                          <a:effectLst/>
                        </a:rPr>
                        <a:t>đường</a:t>
                      </a:r>
                      <a:r>
                        <a:rPr lang="en-US" sz="1200" dirty="0">
                          <a:effectLst/>
                        </a:rPr>
                        <a:t> </a:t>
                      </a:r>
                      <a:r>
                        <a:rPr lang="en-US" sz="1200" dirty="0" err="1">
                          <a:effectLst/>
                        </a:rPr>
                        <a:t>huyết</a:t>
                      </a:r>
                      <a:r>
                        <a:rPr lang="en-US" sz="1200" dirty="0">
                          <a:effectLst/>
                        </a:rPr>
                        <a:t> </a:t>
                      </a:r>
                      <a:r>
                        <a:rPr lang="en-US" sz="1200" dirty="0" err="1">
                          <a:effectLst/>
                        </a:rPr>
                        <a:t>của</a:t>
                      </a:r>
                      <a:r>
                        <a:rPr lang="en-US" sz="1200" dirty="0">
                          <a:effectLst/>
                        </a:rPr>
                        <a:t> </a:t>
                      </a:r>
                      <a:r>
                        <a:rPr lang="en-US" sz="1200" dirty="0" err="1">
                          <a:effectLst/>
                        </a:rPr>
                        <a:t>bệnh</a:t>
                      </a:r>
                      <a:r>
                        <a:rPr lang="en-US" sz="1200" dirty="0">
                          <a:effectLst/>
                        </a:rPr>
                        <a:t> </a:t>
                      </a:r>
                      <a:r>
                        <a:rPr lang="en-US" sz="1200" dirty="0" err="1">
                          <a:effectLst/>
                        </a:rPr>
                        <a:t>nhân</a:t>
                      </a:r>
                      <a:r>
                        <a:rPr lang="en-US" sz="1200" dirty="0" smtClean="0">
                          <a:effectLst/>
                        </a:rPr>
                        <a:t>,      </a:t>
                      </a:r>
                      <a:r>
                        <a:rPr lang="en-US" sz="1200" dirty="0" err="1">
                          <a:effectLst/>
                        </a:rPr>
                        <a:t>điều</a:t>
                      </a:r>
                      <a:r>
                        <a:rPr lang="en-US" sz="1200" dirty="0">
                          <a:effectLst/>
                        </a:rPr>
                        <a:t> </a:t>
                      </a:r>
                      <a:r>
                        <a:rPr lang="en-US" sz="1200" dirty="0" err="1">
                          <a:effectLst/>
                        </a:rPr>
                        <a:t>chỉnh</a:t>
                      </a:r>
                      <a:r>
                        <a:rPr lang="en-US" sz="1200" dirty="0">
                          <a:effectLst/>
                        </a:rPr>
                        <a:t> </a:t>
                      </a:r>
                      <a:r>
                        <a:rPr lang="en-US" sz="1200" dirty="0" err="1">
                          <a:effectLst/>
                        </a:rPr>
                        <a:t>tăng</a:t>
                      </a:r>
                      <a:r>
                        <a:rPr lang="en-US" sz="1200" dirty="0">
                          <a:effectLst/>
                        </a:rPr>
                        <a:t> </a:t>
                      </a:r>
                      <a:r>
                        <a:rPr lang="en-US" sz="1200" dirty="0" err="1">
                          <a:effectLst/>
                        </a:rPr>
                        <a:t>liều</a:t>
                      </a:r>
                      <a:r>
                        <a:rPr lang="en-US" sz="1200" dirty="0">
                          <a:effectLst/>
                        </a:rPr>
                        <a:t> metformin </a:t>
                      </a:r>
                      <a:r>
                        <a:rPr lang="en-US" sz="1200" dirty="0" err="1">
                          <a:effectLst/>
                        </a:rPr>
                        <a:t>khi</a:t>
                      </a:r>
                      <a:r>
                        <a:rPr lang="en-US" sz="1200" dirty="0">
                          <a:effectLst/>
                        </a:rPr>
                        <a:t> </a:t>
                      </a:r>
                      <a:r>
                        <a:rPr lang="en-US" sz="1200" dirty="0" err="1">
                          <a:effectLst/>
                        </a:rPr>
                        <a:t>cần</a:t>
                      </a:r>
                      <a:r>
                        <a:rPr lang="en-US" sz="1200" dirty="0">
                          <a:effectLst/>
                        </a:rPr>
                        <a:t> </a:t>
                      </a:r>
                      <a:r>
                        <a:rPr lang="en-US" sz="1200" dirty="0" err="1">
                          <a:effectLst/>
                        </a:rPr>
                        <a:t>thiết</a:t>
                      </a:r>
                      <a:r>
                        <a:rPr lang="en-US" sz="1200" dirty="0">
                          <a:effectLst/>
                        </a:rPr>
                        <a:t>.</a:t>
                      </a:r>
                      <a:endParaRPr lang="en-US" sz="1200" dirty="0">
                        <a:effectLst/>
                        <a:latin typeface="Times New Roman"/>
                        <a:ea typeface="Times New Roman"/>
                      </a:endParaRPr>
                    </a:p>
                  </a:txBody>
                  <a:tcPr marL="37298" marR="37298" marT="0" marB="0" anchor="ctr"/>
                </a:tc>
              </a:tr>
            </a:tbl>
          </a:graphicData>
        </a:graphic>
      </p:graphicFrame>
    </p:spTree>
    <p:extLst>
      <p:ext uri="{BB962C8B-B14F-4D97-AF65-F5344CB8AC3E}">
        <p14:creationId xmlns:p14="http://schemas.microsoft.com/office/powerpoint/2010/main" val="2957286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8">
            <a:extLst>
              <a:ext uri="{FF2B5EF4-FFF2-40B4-BE49-F238E27FC236}">
                <a16:creationId xmlns="" xmlns:a16="http://schemas.microsoft.com/office/drawing/2014/main" id="{EF3C42FB-23CE-8EFC-A9F9-0B9D3B7346C8}"/>
              </a:ext>
            </a:extLst>
          </p:cNvPr>
          <p:cNvSpPr/>
          <p:nvPr/>
        </p:nvSpPr>
        <p:spPr>
          <a:xfrm>
            <a:off x="1034551" y="3219822"/>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 Same Side Corner Rectangle 20">
            <a:extLst>
              <a:ext uri="{FF2B5EF4-FFF2-40B4-BE49-F238E27FC236}">
                <a16:creationId xmlns="" xmlns:a16="http://schemas.microsoft.com/office/drawing/2014/main" id="{319CD4EB-F6C5-12E9-F86A-293ECEB61D07}"/>
              </a:ext>
            </a:extLst>
          </p:cNvPr>
          <p:cNvSpPr/>
          <p:nvPr/>
        </p:nvSpPr>
        <p:spPr>
          <a:xfrm rot="10800000">
            <a:off x="999513" y="1851670"/>
            <a:ext cx="354891" cy="7570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32">
            <a:extLst>
              <a:ext uri="{FF2B5EF4-FFF2-40B4-BE49-F238E27FC236}">
                <a16:creationId xmlns="" xmlns:a16="http://schemas.microsoft.com/office/drawing/2014/main" id="{AAF88C28-7897-AA87-DE5D-188DBCB54BD0}"/>
              </a:ext>
            </a:extLst>
          </p:cNvPr>
          <p:cNvSpPr txBox="1"/>
          <p:nvPr/>
        </p:nvSpPr>
        <p:spPr>
          <a:xfrm>
            <a:off x="1402420" y="2030141"/>
            <a:ext cx="865324"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37,3</a:t>
            </a:r>
            <a:r>
              <a:rPr lang="en-US" altLang="ko-KR" sz="1200" b="1" dirty="0">
                <a:solidFill>
                  <a:schemeClr val="bg1"/>
                </a:solidFill>
                <a:latin typeface="Arial" pitchFamily="34" charset="0"/>
                <a:cs typeface="Arial" pitchFamily="34" charset="0"/>
              </a:rPr>
              <a:t>%</a:t>
            </a:r>
            <a:endParaRPr lang="ko-KR" altLang="en-US" sz="1200" b="1" dirty="0">
              <a:solidFill>
                <a:schemeClr val="bg1"/>
              </a:solidFill>
              <a:latin typeface="Arial" pitchFamily="34" charset="0"/>
              <a:cs typeface="Arial" pitchFamily="34" charset="0"/>
            </a:endParaRPr>
          </a:p>
        </p:txBody>
      </p:sp>
      <p:sp>
        <p:nvSpPr>
          <p:cNvPr id="15" name="Rectangle 14">
            <a:extLst>
              <a:ext uri="{FF2B5EF4-FFF2-40B4-BE49-F238E27FC236}">
                <a16:creationId xmlns="" xmlns:a16="http://schemas.microsoft.com/office/drawing/2014/main" id="{568E722D-7BC8-2434-2CB4-6884CA6E703D}"/>
              </a:ext>
            </a:extLst>
          </p:cNvPr>
          <p:cNvSpPr/>
          <p:nvPr/>
        </p:nvSpPr>
        <p:spPr>
          <a:xfrm>
            <a:off x="8175325" y="4758809"/>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a:solidFill>
                  <a:schemeClr val="tx1"/>
                </a:solidFill>
              </a:rPr>
              <a:t>1</a:t>
            </a:r>
            <a:r>
              <a:rPr lang="en-US" sz="1100">
                <a:solidFill>
                  <a:schemeClr val="tx1"/>
                </a:solidFill>
              </a:rPr>
              <a:t>7</a:t>
            </a:r>
            <a:endParaRPr lang="en-US" sz="11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72360818"/>
              </p:ext>
            </p:extLst>
          </p:nvPr>
        </p:nvGraphicFramePr>
        <p:xfrm>
          <a:off x="179512" y="51471"/>
          <a:ext cx="8886067" cy="4968552"/>
        </p:xfrm>
        <a:graphic>
          <a:graphicData uri="http://schemas.openxmlformats.org/drawingml/2006/table">
            <a:tbl>
              <a:tblPr firstRow="1" firstCol="1" bandRow="1">
                <a:tableStyleId>{5C22544A-7EE6-4342-B048-85BDC9FD1C3A}</a:tableStyleId>
              </a:tblPr>
              <a:tblGrid>
                <a:gridCol w="1440160"/>
                <a:gridCol w="1440160"/>
                <a:gridCol w="648072"/>
                <a:gridCol w="2885914"/>
                <a:gridCol w="2471761"/>
              </a:tblGrid>
              <a:tr h="1232559">
                <a:tc>
                  <a:txBody>
                    <a:bodyPr/>
                    <a:lstStyle/>
                    <a:p>
                      <a:pPr algn="ctr">
                        <a:lnSpc>
                          <a:spcPct val="150000"/>
                        </a:lnSpc>
                        <a:spcAft>
                          <a:spcPts val="0"/>
                        </a:spcAft>
                      </a:pPr>
                      <a:r>
                        <a:rPr lang="en-US" sz="1200" dirty="0">
                          <a:solidFill>
                            <a:schemeClr val="tx1"/>
                          </a:solidFill>
                          <a:effectLst/>
                        </a:rPr>
                        <a:t>Clarithromycin</a:t>
                      </a:r>
                      <a:endParaRPr lang="en-US" sz="1200" dirty="0">
                        <a:solidFill>
                          <a:schemeClr val="tx1"/>
                        </a:solidFill>
                        <a:effectLst/>
                        <a:latin typeface="Times New Roman"/>
                        <a:ea typeface="Times New Roman"/>
                      </a:endParaRPr>
                    </a:p>
                  </a:txBody>
                  <a:tcPr marL="39162" marR="39162" marT="0" marB="0" anchor="ctr">
                    <a:solidFill>
                      <a:srgbClr val="99FF33"/>
                    </a:solidFill>
                  </a:tcPr>
                </a:tc>
                <a:tc>
                  <a:txBody>
                    <a:bodyPr/>
                    <a:lstStyle/>
                    <a:p>
                      <a:pPr algn="ctr">
                        <a:lnSpc>
                          <a:spcPct val="150000"/>
                        </a:lnSpc>
                        <a:spcAft>
                          <a:spcPts val="0"/>
                        </a:spcAft>
                      </a:pPr>
                      <a:r>
                        <a:rPr lang="en-US" sz="1200" dirty="0" err="1">
                          <a:solidFill>
                            <a:schemeClr val="tx1"/>
                          </a:solidFill>
                          <a:effectLst/>
                        </a:rPr>
                        <a:t>Nifedipin</a:t>
                      </a:r>
                      <a:endParaRPr lang="en-US" sz="1200" dirty="0">
                        <a:solidFill>
                          <a:schemeClr val="tx1"/>
                        </a:solidFill>
                        <a:effectLst/>
                        <a:latin typeface="Times New Roman"/>
                        <a:ea typeface="Times New Roman"/>
                      </a:endParaRPr>
                    </a:p>
                  </a:txBody>
                  <a:tcPr marL="39162" marR="39162" marT="0" marB="0" anchor="ctr">
                    <a:solidFill>
                      <a:srgbClr val="99FF33"/>
                    </a:solidFill>
                  </a:tcPr>
                </a:tc>
                <a:tc>
                  <a:txBody>
                    <a:bodyPr/>
                    <a:lstStyle/>
                    <a:p>
                      <a:pPr algn="ctr">
                        <a:lnSpc>
                          <a:spcPct val="150000"/>
                        </a:lnSpc>
                        <a:spcAft>
                          <a:spcPts val="0"/>
                        </a:spcAft>
                      </a:pPr>
                      <a:r>
                        <a:rPr lang="en-US" sz="1200" dirty="0" smtClean="0">
                          <a:solidFill>
                            <a:schemeClr val="tx1"/>
                          </a:solidFill>
                          <a:effectLst/>
                        </a:rPr>
                        <a:t>TB</a:t>
                      </a:r>
                      <a:endParaRPr lang="en-US" sz="1200" dirty="0">
                        <a:solidFill>
                          <a:schemeClr val="tx1"/>
                        </a:solidFill>
                        <a:effectLst/>
                        <a:latin typeface="Times New Roman"/>
                        <a:ea typeface="Times New Roman"/>
                      </a:endParaRPr>
                    </a:p>
                  </a:txBody>
                  <a:tcPr marL="39162" marR="39162" marT="0" marB="0" anchor="ctr">
                    <a:solidFill>
                      <a:srgbClr val="99FF33"/>
                    </a:solidFill>
                  </a:tcPr>
                </a:tc>
                <a:tc>
                  <a:txBody>
                    <a:bodyPr/>
                    <a:lstStyle/>
                    <a:p>
                      <a:pPr algn="just">
                        <a:lnSpc>
                          <a:spcPct val="150000"/>
                        </a:lnSpc>
                        <a:spcAft>
                          <a:spcPts val="0"/>
                        </a:spcAft>
                      </a:pPr>
                      <a:r>
                        <a:rPr lang="en-US" sz="1200" dirty="0" err="1">
                          <a:solidFill>
                            <a:schemeClr val="tx1"/>
                          </a:solidFill>
                          <a:effectLst/>
                        </a:rPr>
                        <a:t>Hạ</a:t>
                      </a:r>
                      <a:r>
                        <a:rPr lang="en-US" sz="1200" dirty="0">
                          <a:solidFill>
                            <a:schemeClr val="tx1"/>
                          </a:solidFill>
                          <a:effectLst/>
                        </a:rPr>
                        <a:t> </a:t>
                      </a:r>
                      <a:r>
                        <a:rPr lang="en-US" sz="1200" dirty="0" err="1">
                          <a:solidFill>
                            <a:schemeClr val="tx1"/>
                          </a:solidFill>
                          <a:effectLst/>
                        </a:rPr>
                        <a:t>huyết</a:t>
                      </a:r>
                      <a:r>
                        <a:rPr lang="en-US" sz="1200" dirty="0">
                          <a:solidFill>
                            <a:schemeClr val="tx1"/>
                          </a:solidFill>
                          <a:effectLst/>
                        </a:rPr>
                        <a:t> </a:t>
                      </a:r>
                      <a:r>
                        <a:rPr lang="en-US" sz="1200" dirty="0" err="1">
                          <a:solidFill>
                            <a:schemeClr val="tx1"/>
                          </a:solidFill>
                          <a:effectLst/>
                        </a:rPr>
                        <a:t>áp</a:t>
                      </a:r>
                      <a:r>
                        <a:rPr lang="en-US" sz="1200" dirty="0">
                          <a:solidFill>
                            <a:schemeClr val="tx1"/>
                          </a:solidFill>
                          <a:effectLst/>
                        </a:rPr>
                        <a:t> </a:t>
                      </a:r>
                      <a:r>
                        <a:rPr lang="en-US" sz="1200" dirty="0" err="1">
                          <a:solidFill>
                            <a:schemeClr val="tx1"/>
                          </a:solidFill>
                          <a:effectLst/>
                        </a:rPr>
                        <a:t>quá</a:t>
                      </a:r>
                      <a:r>
                        <a:rPr lang="en-US" sz="1200" dirty="0">
                          <a:solidFill>
                            <a:schemeClr val="tx1"/>
                          </a:solidFill>
                          <a:effectLst/>
                        </a:rPr>
                        <a:t> </a:t>
                      </a:r>
                      <a:r>
                        <a:rPr lang="en-US" sz="1200" dirty="0" err="1">
                          <a:solidFill>
                            <a:schemeClr val="tx1"/>
                          </a:solidFill>
                          <a:effectLst/>
                        </a:rPr>
                        <a:t>mức</a:t>
                      </a:r>
                      <a:r>
                        <a:rPr lang="en-US" sz="1200" dirty="0">
                          <a:solidFill>
                            <a:schemeClr val="tx1"/>
                          </a:solidFill>
                          <a:effectLst/>
                        </a:rPr>
                        <a:t>, </a:t>
                      </a:r>
                      <a:r>
                        <a:rPr lang="en-US" sz="1200" dirty="0" err="1">
                          <a:solidFill>
                            <a:schemeClr val="tx1"/>
                          </a:solidFill>
                          <a:effectLst/>
                        </a:rPr>
                        <a:t>suy</a:t>
                      </a:r>
                      <a:r>
                        <a:rPr lang="en-US" sz="1200" dirty="0">
                          <a:solidFill>
                            <a:schemeClr val="tx1"/>
                          </a:solidFill>
                          <a:effectLst/>
                        </a:rPr>
                        <a:t> </a:t>
                      </a:r>
                      <a:r>
                        <a:rPr lang="en-US" sz="1200" dirty="0" err="1">
                          <a:solidFill>
                            <a:schemeClr val="tx1"/>
                          </a:solidFill>
                          <a:effectLst/>
                        </a:rPr>
                        <a:t>thận</a:t>
                      </a:r>
                      <a:r>
                        <a:rPr lang="en-US" sz="1200" dirty="0">
                          <a:solidFill>
                            <a:schemeClr val="tx1"/>
                          </a:solidFill>
                          <a:effectLst/>
                        </a:rPr>
                        <a:t> </a:t>
                      </a:r>
                      <a:r>
                        <a:rPr lang="en-US" sz="1200" dirty="0" err="1">
                          <a:solidFill>
                            <a:schemeClr val="tx1"/>
                          </a:solidFill>
                          <a:effectLst/>
                        </a:rPr>
                        <a:t>cấp</a:t>
                      </a:r>
                      <a:endParaRPr lang="en-US" sz="1200" dirty="0">
                        <a:solidFill>
                          <a:schemeClr val="tx1"/>
                        </a:solidFill>
                        <a:effectLst/>
                        <a:latin typeface="Times New Roman"/>
                        <a:ea typeface="Times New Roman"/>
                      </a:endParaRPr>
                    </a:p>
                  </a:txBody>
                  <a:tcPr marL="39162" marR="39162" marT="0" marB="0" anchor="ctr">
                    <a:solidFill>
                      <a:srgbClr val="99FF33"/>
                    </a:solidFill>
                  </a:tcPr>
                </a:tc>
                <a:tc>
                  <a:txBody>
                    <a:bodyPr/>
                    <a:lstStyle/>
                    <a:p>
                      <a:pPr algn="just">
                        <a:lnSpc>
                          <a:spcPct val="150000"/>
                        </a:lnSpc>
                        <a:spcAft>
                          <a:spcPts val="0"/>
                        </a:spcAft>
                      </a:pPr>
                      <a:r>
                        <a:rPr lang="en-US" sz="1200" dirty="0">
                          <a:solidFill>
                            <a:schemeClr val="tx1"/>
                          </a:solidFill>
                          <a:effectLst/>
                        </a:rPr>
                        <a:t>- </a:t>
                      </a:r>
                      <a:r>
                        <a:rPr lang="en-US" sz="1200" dirty="0" err="1">
                          <a:solidFill>
                            <a:schemeClr val="tx1"/>
                          </a:solidFill>
                          <a:effectLst/>
                        </a:rPr>
                        <a:t>Thận</a:t>
                      </a:r>
                      <a:r>
                        <a:rPr lang="en-US" sz="1200" dirty="0">
                          <a:solidFill>
                            <a:schemeClr val="tx1"/>
                          </a:solidFill>
                          <a:effectLst/>
                        </a:rPr>
                        <a:t> </a:t>
                      </a:r>
                      <a:r>
                        <a:rPr lang="en-US" sz="1200" dirty="0" err="1">
                          <a:solidFill>
                            <a:schemeClr val="tx1"/>
                          </a:solidFill>
                          <a:effectLst/>
                        </a:rPr>
                        <a:t>trọng</a:t>
                      </a:r>
                      <a:r>
                        <a:rPr lang="en-US" sz="1200" dirty="0">
                          <a:solidFill>
                            <a:schemeClr val="tx1"/>
                          </a:solidFill>
                          <a:effectLst/>
                        </a:rPr>
                        <a:t> </a:t>
                      </a:r>
                      <a:r>
                        <a:rPr lang="en-US" sz="1200" dirty="0" err="1">
                          <a:solidFill>
                            <a:schemeClr val="tx1"/>
                          </a:solidFill>
                          <a:effectLst/>
                        </a:rPr>
                        <a:t>khi</a:t>
                      </a:r>
                      <a:r>
                        <a:rPr lang="en-US" sz="1200" dirty="0">
                          <a:solidFill>
                            <a:schemeClr val="tx1"/>
                          </a:solidFill>
                          <a:effectLst/>
                        </a:rPr>
                        <a:t> </a:t>
                      </a:r>
                      <a:r>
                        <a:rPr lang="en-US" sz="1200" dirty="0" err="1">
                          <a:solidFill>
                            <a:schemeClr val="tx1"/>
                          </a:solidFill>
                          <a:effectLst/>
                        </a:rPr>
                        <a:t>phối</a:t>
                      </a:r>
                      <a:r>
                        <a:rPr lang="en-US" sz="1200" dirty="0">
                          <a:solidFill>
                            <a:schemeClr val="tx1"/>
                          </a:solidFill>
                          <a:effectLst/>
                        </a:rPr>
                        <a:t> </a:t>
                      </a:r>
                      <a:r>
                        <a:rPr lang="en-US" sz="1200" dirty="0" err="1">
                          <a:solidFill>
                            <a:schemeClr val="tx1"/>
                          </a:solidFill>
                          <a:effectLst/>
                        </a:rPr>
                        <a:t>hợp</a:t>
                      </a:r>
                      <a:endParaRPr lang="en-US" sz="1200" dirty="0">
                        <a:solidFill>
                          <a:schemeClr val="tx1"/>
                        </a:solidFill>
                        <a:effectLst/>
                      </a:endParaRPr>
                    </a:p>
                    <a:p>
                      <a:pPr algn="just">
                        <a:lnSpc>
                          <a:spcPct val="150000"/>
                        </a:lnSpc>
                        <a:spcAft>
                          <a:spcPts val="0"/>
                        </a:spcAft>
                      </a:pPr>
                      <a:r>
                        <a:rPr lang="en-US" sz="1200" dirty="0">
                          <a:solidFill>
                            <a:schemeClr val="tx1"/>
                          </a:solidFill>
                          <a:effectLst/>
                        </a:rPr>
                        <a:t>- </a:t>
                      </a:r>
                      <a:r>
                        <a:rPr lang="en-US" sz="1200" dirty="0" err="1">
                          <a:solidFill>
                            <a:schemeClr val="tx1"/>
                          </a:solidFill>
                          <a:effectLst/>
                        </a:rPr>
                        <a:t>Nếu</a:t>
                      </a:r>
                      <a:r>
                        <a:rPr lang="en-US" sz="1200" dirty="0">
                          <a:solidFill>
                            <a:schemeClr val="tx1"/>
                          </a:solidFill>
                          <a:effectLst/>
                        </a:rPr>
                        <a:t> </a:t>
                      </a:r>
                      <a:r>
                        <a:rPr lang="en-US" sz="1200" dirty="0" err="1">
                          <a:solidFill>
                            <a:schemeClr val="tx1"/>
                          </a:solidFill>
                          <a:effectLst/>
                        </a:rPr>
                        <a:t>phối</a:t>
                      </a:r>
                      <a:r>
                        <a:rPr lang="en-US" sz="1200" dirty="0">
                          <a:solidFill>
                            <a:schemeClr val="tx1"/>
                          </a:solidFill>
                          <a:effectLst/>
                        </a:rPr>
                        <a:t> </a:t>
                      </a:r>
                      <a:r>
                        <a:rPr lang="en-US" sz="1200" dirty="0" err="1">
                          <a:solidFill>
                            <a:schemeClr val="tx1"/>
                          </a:solidFill>
                          <a:effectLst/>
                        </a:rPr>
                        <a:t>hợp</a:t>
                      </a:r>
                      <a:r>
                        <a:rPr lang="en-US" sz="1200" dirty="0">
                          <a:solidFill>
                            <a:schemeClr val="tx1"/>
                          </a:solidFill>
                          <a:effectLst/>
                        </a:rPr>
                        <a:t> </a:t>
                      </a:r>
                      <a:r>
                        <a:rPr lang="en-US" sz="1200" dirty="0" err="1">
                          <a:solidFill>
                            <a:schemeClr val="tx1"/>
                          </a:solidFill>
                          <a:effectLst/>
                        </a:rPr>
                        <a:t>theo</a:t>
                      </a:r>
                      <a:r>
                        <a:rPr lang="en-US" sz="1200" dirty="0">
                          <a:solidFill>
                            <a:schemeClr val="tx1"/>
                          </a:solidFill>
                          <a:effectLst/>
                        </a:rPr>
                        <a:t> </a:t>
                      </a:r>
                      <a:r>
                        <a:rPr lang="en-US" sz="1200" dirty="0" err="1">
                          <a:solidFill>
                            <a:schemeClr val="tx1"/>
                          </a:solidFill>
                          <a:effectLst/>
                        </a:rPr>
                        <a:t>dõi</a:t>
                      </a:r>
                      <a:r>
                        <a:rPr lang="en-US" sz="1200" dirty="0">
                          <a:solidFill>
                            <a:schemeClr val="tx1"/>
                          </a:solidFill>
                          <a:effectLst/>
                        </a:rPr>
                        <a:t> </a:t>
                      </a:r>
                      <a:r>
                        <a:rPr lang="en-US" sz="1200" dirty="0" err="1">
                          <a:solidFill>
                            <a:schemeClr val="tx1"/>
                          </a:solidFill>
                          <a:effectLst/>
                        </a:rPr>
                        <a:t>chặc</a:t>
                      </a:r>
                      <a:r>
                        <a:rPr lang="en-US" sz="1200" dirty="0">
                          <a:solidFill>
                            <a:schemeClr val="tx1"/>
                          </a:solidFill>
                          <a:effectLst/>
                        </a:rPr>
                        <a:t> </a:t>
                      </a:r>
                      <a:r>
                        <a:rPr lang="en-US" sz="1200" dirty="0" smtClean="0">
                          <a:solidFill>
                            <a:schemeClr val="tx1"/>
                          </a:solidFill>
                          <a:effectLst/>
                        </a:rPr>
                        <a:t>    </a:t>
                      </a:r>
                      <a:r>
                        <a:rPr lang="en-US" sz="1200" dirty="0" err="1" smtClean="0">
                          <a:solidFill>
                            <a:schemeClr val="tx1"/>
                          </a:solidFill>
                          <a:effectLst/>
                        </a:rPr>
                        <a:t>chẽ</a:t>
                      </a:r>
                      <a:r>
                        <a:rPr lang="en-US" sz="1200" dirty="0" smtClean="0">
                          <a:solidFill>
                            <a:schemeClr val="tx1"/>
                          </a:solidFill>
                          <a:effectLst/>
                        </a:rPr>
                        <a:t> </a:t>
                      </a:r>
                      <a:r>
                        <a:rPr lang="en-US" sz="1200" dirty="0">
                          <a:solidFill>
                            <a:schemeClr val="tx1"/>
                          </a:solidFill>
                          <a:effectLst/>
                        </a:rPr>
                        <a:t>ECG, </a:t>
                      </a:r>
                      <a:r>
                        <a:rPr lang="en-US" sz="1200" dirty="0" err="1">
                          <a:solidFill>
                            <a:schemeClr val="tx1"/>
                          </a:solidFill>
                          <a:effectLst/>
                        </a:rPr>
                        <a:t>huyết</a:t>
                      </a:r>
                      <a:r>
                        <a:rPr lang="en-US" sz="1200" dirty="0">
                          <a:solidFill>
                            <a:schemeClr val="tx1"/>
                          </a:solidFill>
                          <a:effectLst/>
                        </a:rPr>
                        <a:t> </a:t>
                      </a:r>
                      <a:r>
                        <a:rPr lang="en-US" sz="1200" dirty="0" err="1">
                          <a:solidFill>
                            <a:schemeClr val="tx1"/>
                          </a:solidFill>
                          <a:effectLst/>
                        </a:rPr>
                        <a:t>áp</a:t>
                      </a:r>
                      <a:r>
                        <a:rPr lang="en-US" sz="1200" dirty="0">
                          <a:solidFill>
                            <a:schemeClr val="tx1"/>
                          </a:solidFill>
                          <a:effectLst/>
                        </a:rPr>
                        <a:t> </a:t>
                      </a:r>
                      <a:r>
                        <a:rPr lang="en-US" sz="1200" dirty="0" err="1">
                          <a:solidFill>
                            <a:schemeClr val="tx1"/>
                          </a:solidFill>
                          <a:effectLst/>
                        </a:rPr>
                        <a:t>để</a:t>
                      </a:r>
                      <a:r>
                        <a:rPr lang="en-US" sz="1200" dirty="0">
                          <a:solidFill>
                            <a:schemeClr val="tx1"/>
                          </a:solidFill>
                          <a:effectLst/>
                        </a:rPr>
                        <a:t> </a:t>
                      </a:r>
                      <a:r>
                        <a:rPr lang="en-US" sz="1200" dirty="0" err="1">
                          <a:solidFill>
                            <a:schemeClr val="tx1"/>
                          </a:solidFill>
                          <a:effectLst/>
                        </a:rPr>
                        <a:t>điều</a:t>
                      </a:r>
                      <a:r>
                        <a:rPr lang="en-US" sz="1200" dirty="0">
                          <a:solidFill>
                            <a:schemeClr val="tx1"/>
                          </a:solidFill>
                          <a:effectLst/>
                        </a:rPr>
                        <a:t> </a:t>
                      </a:r>
                      <a:r>
                        <a:rPr lang="en-US" sz="1200" dirty="0" err="1">
                          <a:solidFill>
                            <a:schemeClr val="tx1"/>
                          </a:solidFill>
                          <a:effectLst/>
                        </a:rPr>
                        <a:t>chỉnh</a:t>
                      </a:r>
                      <a:r>
                        <a:rPr lang="en-US" sz="1200" dirty="0">
                          <a:solidFill>
                            <a:schemeClr val="tx1"/>
                          </a:solidFill>
                          <a:effectLst/>
                        </a:rPr>
                        <a:t> </a:t>
                      </a:r>
                      <a:r>
                        <a:rPr lang="en-US" sz="1200" dirty="0" err="1">
                          <a:solidFill>
                            <a:schemeClr val="tx1"/>
                          </a:solidFill>
                          <a:effectLst/>
                        </a:rPr>
                        <a:t>giảm</a:t>
                      </a:r>
                      <a:r>
                        <a:rPr lang="en-US" sz="1200" dirty="0">
                          <a:solidFill>
                            <a:schemeClr val="tx1"/>
                          </a:solidFill>
                          <a:effectLst/>
                        </a:rPr>
                        <a:t> </a:t>
                      </a:r>
                      <a:r>
                        <a:rPr lang="en-US" sz="1200" dirty="0" err="1">
                          <a:solidFill>
                            <a:schemeClr val="tx1"/>
                          </a:solidFill>
                          <a:effectLst/>
                        </a:rPr>
                        <a:t>liều</a:t>
                      </a:r>
                      <a:r>
                        <a:rPr lang="en-US" sz="1200" dirty="0">
                          <a:solidFill>
                            <a:schemeClr val="tx1"/>
                          </a:solidFill>
                          <a:effectLst/>
                        </a:rPr>
                        <a:t> </a:t>
                      </a:r>
                      <a:r>
                        <a:rPr lang="en-US" sz="1200" dirty="0" err="1">
                          <a:solidFill>
                            <a:schemeClr val="tx1"/>
                          </a:solidFill>
                          <a:effectLst/>
                        </a:rPr>
                        <a:t>Nifedipin</a:t>
                      </a:r>
                      <a:r>
                        <a:rPr lang="en-US" sz="1200" dirty="0">
                          <a:solidFill>
                            <a:schemeClr val="tx1"/>
                          </a:solidFill>
                          <a:effectLst/>
                        </a:rPr>
                        <a:t> </a:t>
                      </a:r>
                      <a:r>
                        <a:rPr lang="en-US" sz="1200" dirty="0" err="1">
                          <a:solidFill>
                            <a:schemeClr val="tx1"/>
                          </a:solidFill>
                          <a:effectLst/>
                        </a:rPr>
                        <a:t>khi</a:t>
                      </a:r>
                      <a:r>
                        <a:rPr lang="en-US" sz="1200" dirty="0">
                          <a:solidFill>
                            <a:schemeClr val="tx1"/>
                          </a:solidFill>
                          <a:effectLst/>
                        </a:rPr>
                        <a:t> </a:t>
                      </a:r>
                      <a:r>
                        <a:rPr lang="en-US" sz="1200" dirty="0" err="1">
                          <a:solidFill>
                            <a:schemeClr val="tx1"/>
                          </a:solidFill>
                          <a:effectLst/>
                        </a:rPr>
                        <a:t>cần</a:t>
                      </a:r>
                      <a:r>
                        <a:rPr lang="en-US" sz="1200" dirty="0">
                          <a:solidFill>
                            <a:schemeClr val="tx1"/>
                          </a:solidFill>
                          <a:effectLst/>
                        </a:rPr>
                        <a:t> </a:t>
                      </a:r>
                      <a:r>
                        <a:rPr lang="en-US" sz="1200" dirty="0" err="1">
                          <a:solidFill>
                            <a:schemeClr val="tx1"/>
                          </a:solidFill>
                          <a:effectLst/>
                        </a:rPr>
                        <a:t>thiết</a:t>
                      </a:r>
                      <a:r>
                        <a:rPr lang="en-US" sz="1200" dirty="0">
                          <a:solidFill>
                            <a:schemeClr val="tx1"/>
                          </a:solidFill>
                          <a:effectLst/>
                        </a:rPr>
                        <a:t>.</a:t>
                      </a:r>
                      <a:endParaRPr lang="en-US" sz="1200" dirty="0">
                        <a:solidFill>
                          <a:schemeClr val="tx1"/>
                        </a:solidFill>
                        <a:effectLst/>
                        <a:latin typeface="Times New Roman"/>
                        <a:ea typeface="Times New Roman"/>
                      </a:endParaRPr>
                    </a:p>
                  </a:txBody>
                  <a:tcPr marL="39162" marR="39162" marT="0" marB="0" anchor="ctr">
                    <a:solidFill>
                      <a:srgbClr val="99FF33"/>
                    </a:solidFill>
                  </a:tcPr>
                </a:tc>
              </a:tr>
              <a:tr h="1270875">
                <a:tc>
                  <a:txBody>
                    <a:bodyPr/>
                    <a:lstStyle/>
                    <a:p>
                      <a:pPr algn="ctr">
                        <a:lnSpc>
                          <a:spcPct val="150000"/>
                        </a:lnSpc>
                        <a:spcAft>
                          <a:spcPts val="0"/>
                        </a:spcAft>
                      </a:pPr>
                      <a:r>
                        <a:rPr lang="en-US" sz="1200" dirty="0">
                          <a:solidFill>
                            <a:schemeClr val="tx1"/>
                          </a:solidFill>
                          <a:effectLst/>
                        </a:rPr>
                        <a:t>Clarithromycin</a:t>
                      </a:r>
                      <a:endParaRPr lang="en-US" sz="1200" dirty="0">
                        <a:solidFill>
                          <a:schemeClr val="tx1"/>
                        </a:solidFill>
                        <a:effectLst/>
                        <a:latin typeface="Times New Roman"/>
                        <a:ea typeface="Times New Roman"/>
                      </a:endParaRPr>
                    </a:p>
                  </a:txBody>
                  <a:tcPr marL="39162" marR="39162" marT="0" marB="0" anchor="ctr">
                    <a:solidFill>
                      <a:schemeClr val="accent3"/>
                    </a:solidFill>
                  </a:tcPr>
                </a:tc>
                <a:tc>
                  <a:txBody>
                    <a:bodyPr/>
                    <a:lstStyle/>
                    <a:p>
                      <a:pPr algn="ctr">
                        <a:lnSpc>
                          <a:spcPct val="150000"/>
                        </a:lnSpc>
                        <a:spcAft>
                          <a:spcPts val="0"/>
                        </a:spcAft>
                      </a:pPr>
                      <a:r>
                        <a:rPr lang="en-US" sz="1200" dirty="0">
                          <a:solidFill>
                            <a:schemeClr val="tx1"/>
                          </a:solidFill>
                          <a:effectLst/>
                        </a:rPr>
                        <a:t>Levofloxacin</a:t>
                      </a:r>
                      <a:endParaRPr lang="en-US" sz="1200" dirty="0">
                        <a:solidFill>
                          <a:schemeClr val="tx1"/>
                        </a:solidFill>
                        <a:effectLst/>
                        <a:latin typeface="Times New Roman"/>
                        <a:ea typeface="Times New Roman"/>
                      </a:endParaRPr>
                    </a:p>
                  </a:txBody>
                  <a:tcPr marL="39162" marR="39162" marT="0" marB="0" anchor="ctr">
                    <a:solidFill>
                      <a:schemeClr val="accent3"/>
                    </a:solidFill>
                  </a:tcPr>
                </a:tc>
                <a:tc>
                  <a:txBody>
                    <a:bodyPr/>
                    <a:lstStyle/>
                    <a:p>
                      <a:pPr algn="ctr">
                        <a:lnSpc>
                          <a:spcPct val="150000"/>
                        </a:lnSpc>
                        <a:spcAft>
                          <a:spcPts val="0"/>
                        </a:spcAft>
                      </a:pPr>
                      <a:r>
                        <a:rPr lang="en-US" sz="1200" dirty="0" smtClean="0">
                          <a:solidFill>
                            <a:schemeClr val="tx1"/>
                          </a:solidFill>
                          <a:effectLst/>
                        </a:rPr>
                        <a:t>TB</a:t>
                      </a:r>
                      <a:endParaRPr lang="en-US" sz="1200" dirty="0">
                        <a:solidFill>
                          <a:schemeClr val="tx1"/>
                        </a:solidFill>
                        <a:effectLst/>
                        <a:latin typeface="Times New Roman"/>
                        <a:ea typeface="Times New Roman"/>
                      </a:endParaRPr>
                    </a:p>
                  </a:txBody>
                  <a:tcPr marL="39162" marR="39162" marT="0" marB="0" anchor="ctr">
                    <a:solidFill>
                      <a:schemeClr val="accent3"/>
                    </a:solidFill>
                  </a:tcPr>
                </a:tc>
                <a:tc>
                  <a:txBody>
                    <a:bodyPr/>
                    <a:lstStyle/>
                    <a:p>
                      <a:pPr algn="just">
                        <a:lnSpc>
                          <a:spcPct val="150000"/>
                        </a:lnSpc>
                        <a:spcAft>
                          <a:spcPts val="0"/>
                        </a:spcAft>
                      </a:pPr>
                      <a:r>
                        <a:rPr lang="en-US" sz="1200" dirty="0" err="1">
                          <a:solidFill>
                            <a:schemeClr val="tx1"/>
                          </a:solidFill>
                          <a:effectLst/>
                        </a:rPr>
                        <a:t>Kéo</a:t>
                      </a:r>
                      <a:r>
                        <a:rPr lang="en-US" sz="1200" dirty="0">
                          <a:solidFill>
                            <a:schemeClr val="tx1"/>
                          </a:solidFill>
                          <a:effectLst/>
                        </a:rPr>
                        <a:t> </a:t>
                      </a:r>
                      <a:r>
                        <a:rPr lang="en-US" sz="1200" dirty="0" err="1">
                          <a:solidFill>
                            <a:schemeClr val="tx1"/>
                          </a:solidFill>
                          <a:effectLst/>
                        </a:rPr>
                        <a:t>dài</a:t>
                      </a:r>
                      <a:r>
                        <a:rPr lang="en-US" sz="1200" dirty="0">
                          <a:solidFill>
                            <a:schemeClr val="tx1"/>
                          </a:solidFill>
                          <a:effectLst/>
                        </a:rPr>
                        <a:t> </a:t>
                      </a:r>
                      <a:r>
                        <a:rPr lang="en-US" sz="1200" dirty="0" err="1">
                          <a:solidFill>
                            <a:schemeClr val="tx1"/>
                          </a:solidFill>
                          <a:effectLst/>
                        </a:rPr>
                        <a:t>khoảng</a:t>
                      </a:r>
                      <a:r>
                        <a:rPr lang="en-US" sz="1200" dirty="0">
                          <a:solidFill>
                            <a:schemeClr val="tx1"/>
                          </a:solidFill>
                          <a:effectLst/>
                        </a:rPr>
                        <a:t> QT, </a:t>
                      </a:r>
                      <a:r>
                        <a:rPr lang="en-US" sz="1200" dirty="0" err="1">
                          <a:solidFill>
                            <a:schemeClr val="tx1"/>
                          </a:solidFill>
                          <a:effectLst/>
                        </a:rPr>
                        <a:t>có</a:t>
                      </a:r>
                      <a:r>
                        <a:rPr lang="en-US" sz="1200" dirty="0">
                          <a:solidFill>
                            <a:schemeClr val="tx1"/>
                          </a:solidFill>
                          <a:effectLst/>
                        </a:rPr>
                        <a:t> </a:t>
                      </a:r>
                      <a:r>
                        <a:rPr lang="en-US" sz="1200" dirty="0" err="1">
                          <a:solidFill>
                            <a:schemeClr val="tx1"/>
                          </a:solidFill>
                          <a:effectLst/>
                        </a:rPr>
                        <a:t>thể</a:t>
                      </a:r>
                      <a:r>
                        <a:rPr lang="en-US" sz="1200" dirty="0">
                          <a:solidFill>
                            <a:schemeClr val="tx1"/>
                          </a:solidFill>
                          <a:effectLst/>
                        </a:rPr>
                        <a:t> </a:t>
                      </a:r>
                      <a:r>
                        <a:rPr lang="en-US" sz="1200" dirty="0" err="1">
                          <a:solidFill>
                            <a:schemeClr val="tx1"/>
                          </a:solidFill>
                          <a:effectLst/>
                        </a:rPr>
                        <a:t>làm</a:t>
                      </a:r>
                      <a:r>
                        <a:rPr lang="en-US" sz="1200" dirty="0">
                          <a:solidFill>
                            <a:schemeClr val="tx1"/>
                          </a:solidFill>
                          <a:effectLst/>
                        </a:rPr>
                        <a:t> </a:t>
                      </a:r>
                      <a:r>
                        <a:rPr lang="en-US" sz="1200" dirty="0" err="1">
                          <a:solidFill>
                            <a:schemeClr val="tx1"/>
                          </a:solidFill>
                          <a:effectLst/>
                        </a:rPr>
                        <a:t>tăng</a:t>
                      </a:r>
                      <a:r>
                        <a:rPr lang="en-US" sz="1200" dirty="0">
                          <a:solidFill>
                            <a:schemeClr val="tx1"/>
                          </a:solidFill>
                          <a:effectLst/>
                        </a:rPr>
                        <a:t> </a:t>
                      </a:r>
                      <a:r>
                        <a:rPr lang="en-US" sz="1200" dirty="0" err="1">
                          <a:solidFill>
                            <a:schemeClr val="tx1"/>
                          </a:solidFill>
                          <a:effectLst/>
                        </a:rPr>
                        <a:t>khả</a:t>
                      </a:r>
                      <a:r>
                        <a:rPr lang="en-US" sz="1200" dirty="0">
                          <a:solidFill>
                            <a:schemeClr val="tx1"/>
                          </a:solidFill>
                          <a:effectLst/>
                        </a:rPr>
                        <a:t> </a:t>
                      </a:r>
                      <a:r>
                        <a:rPr lang="en-US" sz="1200" dirty="0" err="1">
                          <a:solidFill>
                            <a:schemeClr val="tx1"/>
                          </a:solidFill>
                          <a:effectLst/>
                        </a:rPr>
                        <a:t>năng</a:t>
                      </a:r>
                      <a:r>
                        <a:rPr lang="en-US" sz="1200" dirty="0">
                          <a:solidFill>
                            <a:schemeClr val="tx1"/>
                          </a:solidFill>
                          <a:effectLst/>
                        </a:rPr>
                        <a:t> </a:t>
                      </a:r>
                      <a:r>
                        <a:rPr lang="en-US" sz="1200" dirty="0" err="1">
                          <a:solidFill>
                            <a:schemeClr val="tx1"/>
                          </a:solidFill>
                          <a:effectLst/>
                        </a:rPr>
                        <a:t>tác</a:t>
                      </a:r>
                      <a:r>
                        <a:rPr lang="en-US" sz="1200" dirty="0">
                          <a:solidFill>
                            <a:schemeClr val="tx1"/>
                          </a:solidFill>
                          <a:effectLst/>
                        </a:rPr>
                        <a:t> </a:t>
                      </a:r>
                      <a:r>
                        <a:rPr lang="en-US" sz="1200" dirty="0" err="1">
                          <a:solidFill>
                            <a:schemeClr val="tx1"/>
                          </a:solidFill>
                          <a:effectLst/>
                        </a:rPr>
                        <a:t>dụng</a:t>
                      </a:r>
                      <a:r>
                        <a:rPr lang="en-US" sz="1200" dirty="0">
                          <a:solidFill>
                            <a:schemeClr val="tx1"/>
                          </a:solidFill>
                          <a:effectLst/>
                        </a:rPr>
                        <a:t> </a:t>
                      </a:r>
                      <a:r>
                        <a:rPr lang="en-US" sz="1200" dirty="0" err="1">
                          <a:solidFill>
                            <a:schemeClr val="tx1"/>
                          </a:solidFill>
                          <a:effectLst/>
                        </a:rPr>
                        <a:t>phụ</a:t>
                      </a:r>
                      <a:r>
                        <a:rPr lang="en-US" sz="1200" dirty="0">
                          <a:solidFill>
                            <a:schemeClr val="tx1"/>
                          </a:solidFill>
                          <a:effectLst/>
                        </a:rPr>
                        <a:t> </a:t>
                      </a:r>
                      <a:r>
                        <a:rPr lang="en-US" sz="1200" dirty="0" err="1">
                          <a:solidFill>
                            <a:schemeClr val="tx1"/>
                          </a:solidFill>
                          <a:effectLst/>
                        </a:rPr>
                        <a:t>trên</a:t>
                      </a:r>
                      <a:r>
                        <a:rPr lang="en-US" sz="1200" dirty="0">
                          <a:solidFill>
                            <a:schemeClr val="tx1"/>
                          </a:solidFill>
                          <a:effectLst/>
                        </a:rPr>
                        <a:t> </a:t>
                      </a:r>
                      <a:r>
                        <a:rPr lang="en-US" sz="1200" dirty="0" err="1">
                          <a:solidFill>
                            <a:schemeClr val="tx1"/>
                          </a:solidFill>
                          <a:effectLst/>
                        </a:rPr>
                        <a:t>khoảng</a:t>
                      </a:r>
                      <a:r>
                        <a:rPr lang="en-US" sz="1200" dirty="0">
                          <a:solidFill>
                            <a:schemeClr val="tx1"/>
                          </a:solidFill>
                          <a:effectLst/>
                        </a:rPr>
                        <a:t> QT </a:t>
                      </a:r>
                      <a:r>
                        <a:rPr lang="en-US" sz="1200" dirty="0" err="1" smtClean="0">
                          <a:solidFill>
                            <a:schemeClr val="tx1"/>
                          </a:solidFill>
                          <a:effectLst/>
                        </a:rPr>
                        <a:t>và</a:t>
                      </a:r>
                      <a:r>
                        <a:rPr lang="en-US" sz="1200" dirty="0" smtClean="0">
                          <a:solidFill>
                            <a:schemeClr val="tx1"/>
                          </a:solidFill>
                          <a:effectLst/>
                        </a:rPr>
                        <a:t>     </a:t>
                      </a:r>
                      <a:r>
                        <a:rPr lang="en-US" sz="1200" dirty="0" err="1">
                          <a:solidFill>
                            <a:schemeClr val="tx1"/>
                          </a:solidFill>
                          <a:effectLst/>
                        </a:rPr>
                        <a:t>tăng</a:t>
                      </a:r>
                      <a:r>
                        <a:rPr lang="en-US" sz="1200" dirty="0">
                          <a:solidFill>
                            <a:schemeClr val="tx1"/>
                          </a:solidFill>
                          <a:effectLst/>
                        </a:rPr>
                        <a:t> </a:t>
                      </a:r>
                      <a:r>
                        <a:rPr lang="en-US" sz="1200" dirty="0" err="1">
                          <a:solidFill>
                            <a:schemeClr val="tx1"/>
                          </a:solidFill>
                          <a:effectLst/>
                        </a:rPr>
                        <a:t>nguy</a:t>
                      </a:r>
                      <a:r>
                        <a:rPr lang="en-US" sz="1200" dirty="0">
                          <a:solidFill>
                            <a:schemeClr val="tx1"/>
                          </a:solidFill>
                          <a:effectLst/>
                        </a:rPr>
                        <a:t> </a:t>
                      </a:r>
                      <a:r>
                        <a:rPr lang="en-US" sz="1200" dirty="0" err="1">
                          <a:solidFill>
                            <a:schemeClr val="tx1"/>
                          </a:solidFill>
                          <a:effectLst/>
                        </a:rPr>
                        <a:t>cơ</a:t>
                      </a:r>
                      <a:r>
                        <a:rPr lang="en-US" sz="1200" dirty="0">
                          <a:solidFill>
                            <a:schemeClr val="tx1"/>
                          </a:solidFill>
                          <a:effectLst/>
                        </a:rPr>
                        <a:t> </a:t>
                      </a:r>
                      <a:r>
                        <a:rPr lang="en-US" sz="1200" dirty="0" err="1">
                          <a:solidFill>
                            <a:schemeClr val="tx1"/>
                          </a:solidFill>
                          <a:effectLst/>
                        </a:rPr>
                        <a:t>ảnh</a:t>
                      </a:r>
                      <a:r>
                        <a:rPr lang="en-US" sz="1200" dirty="0">
                          <a:solidFill>
                            <a:schemeClr val="tx1"/>
                          </a:solidFill>
                          <a:effectLst/>
                        </a:rPr>
                        <a:t> </a:t>
                      </a:r>
                      <a:r>
                        <a:rPr lang="en-US" sz="1200" dirty="0" err="1">
                          <a:solidFill>
                            <a:schemeClr val="tx1"/>
                          </a:solidFill>
                          <a:effectLst/>
                        </a:rPr>
                        <a:t>hưởng</a:t>
                      </a:r>
                      <a:r>
                        <a:rPr lang="en-US" sz="1200" dirty="0">
                          <a:solidFill>
                            <a:schemeClr val="tx1"/>
                          </a:solidFill>
                          <a:effectLst/>
                        </a:rPr>
                        <a:t> </a:t>
                      </a:r>
                      <a:r>
                        <a:rPr lang="en-US" sz="1200" dirty="0" err="1">
                          <a:solidFill>
                            <a:schemeClr val="tx1"/>
                          </a:solidFill>
                          <a:effectLst/>
                        </a:rPr>
                        <a:t>nghiêm</a:t>
                      </a:r>
                      <a:r>
                        <a:rPr lang="en-US" sz="1200" dirty="0">
                          <a:solidFill>
                            <a:schemeClr val="tx1"/>
                          </a:solidFill>
                          <a:effectLst/>
                        </a:rPr>
                        <a:t> </a:t>
                      </a:r>
                      <a:r>
                        <a:rPr lang="en-US" sz="1200" dirty="0" err="1">
                          <a:solidFill>
                            <a:schemeClr val="tx1"/>
                          </a:solidFill>
                          <a:effectLst/>
                        </a:rPr>
                        <a:t>trọng</a:t>
                      </a:r>
                      <a:r>
                        <a:rPr lang="en-US" sz="1200" dirty="0">
                          <a:solidFill>
                            <a:schemeClr val="tx1"/>
                          </a:solidFill>
                          <a:effectLst/>
                        </a:rPr>
                        <a:t> </a:t>
                      </a:r>
                      <a:r>
                        <a:rPr lang="en-US" sz="1200" dirty="0" smtClean="0">
                          <a:solidFill>
                            <a:schemeClr val="tx1"/>
                          </a:solidFill>
                          <a:effectLst/>
                        </a:rPr>
                        <a:t>  </a:t>
                      </a:r>
                      <a:r>
                        <a:rPr lang="en-US" sz="1200" dirty="0" err="1" smtClean="0">
                          <a:solidFill>
                            <a:schemeClr val="tx1"/>
                          </a:solidFill>
                          <a:effectLst/>
                        </a:rPr>
                        <a:t>đến</a:t>
                      </a:r>
                      <a:r>
                        <a:rPr lang="en-US" sz="1200" dirty="0" smtClean="0">
                          <a:solidFill>
                            <a:schemeClr val="tx1"/>
                          </a:solidFill>
                          <a:effectLst/>
                        </a:rPr>
                        <a:t> </a:t>
                      </a:r>
                      <a:r>
                        <a:rPr lang="en-US" sz="1200" dirty="0" err="1">
                          <a:solidFill>
                            <a:schemeClr val="tx1"/>
                          </a:solidFill>
                          <a:effectLst/>
                        </a:rPr>
                        <a:t>tim</a:t>
                      </a:r>
                      <a:r>
                        <a:rPr lang="en-US" sz="1200" dirty="0">
                          <a:solidFill>
                            <a:schemeClr val="tx1"/>
                          </a:solidFill>
                          <a:effectLst/>
                        </a:rPr>
                        <a:t> </a:t>
                      </a:r>
                      <a:r>
                        <a:rPr lang="en-US" sz="1200" dirty="0" err="1">
                          <a:solidFill>
                            <a:schemeClr val="tx1"/>
                          </a:solidFill>
                          <a:effectLst/>
                        </a:rPr>
                        <a:t>mạch</a:t>
                      </a:r>
                      <a:endParaRPr lang="en-US" sz="1200" dirty="0">
                        <a:solidFill>
                          <a:schemeClr val="tx1"/>
                        </a:solidFill>
                        <a:effectLst/>
                        <a:latin typeface="Times New Roman"/>
                        <a:ea typeface="Times New Roman"/>
                      </a:endParaRPr>
                    </a:p>
                  </a:txBody>
                  <a:tcPr marL="39162" marR="39162" marT="0" marB="0" anchor="ctr">
                    <a:solidFill>
                      <a:schemeClr val="accent3"/>
                    </a:solidFill>
                  </a:tcPr>
                </a:tc>
                <a:tc>
                  <a:txBody>
                    <a:bodyPr/>
                    <a:lstStyle/>
                    <a:p>
                      <a:pPr algn="just">
                        <a:lnSpc>
                          <a:spcPct val="150000"/>
                        </a:lnSpc>
                        <a:spcAft>
                          <a:spcPts val="0"/>
                        </a:spcAft>
                      </a:pPr>
                      <a:r>
                        <a:rPr lang="en-US" sz="1200" dirty="0">
                          <a:solidFill>
                            <a:schemeClr val="tx1"/>
                          </a:solidFill>
                          <a:effectLst/>
                        </a:rPr>
                        <a:t>- </a:t>
                      </a:r>
                      <a:r>
                        <a:rPr lang="en-US" sz="1200" dirty="0" err="1">
                          <a:solidFill>
                            <a:schemeClr val="tx1"/>
                          </a:solidFill>
                          <a:effectLst/>
                        </a:rPr>
                        <a:t>Thận</a:t>
                      </a:r>
                      <a:r>
                        <a:rPr lang="en-US" sz="1200" dirty="0">
                          <a:solidFill>
                            <a:schemeClr val="tx1"/>
                          </a:solidFill>
                          <a:effectLst/>
                        </a:rPr>
                        <a:t> </a:t>
                      </a:r>
                      <a:r>
                        <a:rPr lang="en-US" sz="1200" dirty="0" err="1">
                          <a:solidFill>
                            <a:schemeClr val="tx1"/>
                          </a:solidFill>
                          <a:effectLst/>
                        </a:rPr>
                        <a:t>trọng</a:t>
                      </a:r>
                      <a:r>
                        <a:rPr lang="en-US" sz="1200" dirty="0">
                          <a:solidFill>
                            <a:schemeClr val="tx1"/>
                          </a:solidFill>
                          <a:effectLst/>
                        </a:rPr>
                        <a:t> </a:t>
                      </a:r>
                      <a:r>
                        <a:rPr lang="en-US" sz="1200" dirty="0" err="1">
                          <a:solidFill>
                            <a:schemeClr val="tx1"/>
                          </a:solidFill>
                          <a:effectLst/>
                        </a:rPr>
                        <a:t>khi</a:t>
                      </a:r>
                      <a:r>
                        <a:rPr lang="en-US" sz="1200" dirty="0">
                          <a:solidFill>
                            <a:schemeClr val="tx1"/>
                          </a:solidFill>
                          <a:effectLst/>
                        </a:rPr>
                        <a:t> </a:t>
                      </a:r>
                      <a:r>
                        <a:rPr lang="en-US" sz="1200" dirty="0" err="1">
                          <a:solidFill>
                            <a:schemeClr val="tx1"/>
                          </a:solidFill>
                          <a:effectLst/>
                        </a:rPr>
                        <a:t>phối</a:t>
                      </a:r>
                      <a:r>
                        <a:rPr lang="en-US" sz="1200" dirty="0">
                          <a:solidFill>
                            <a:schemeClr val="tx1"/>
                          </a:solidFill>
                          <a:effectLst/>
                        </a:rPr>
                        <a:t> </a:t>
                      </a:r>
                      <a:r>
                        <a:rPr lang="en-US" sz="1200" dirty="0" err="1" smtClean="0">
                          <a:solidFill>
                            <a:schemeClr val="tx1"/>
                          </a:solidFill>
                          <a:effectLst/>
                        </a:rPr>
                        <a:t>hợp</a:t>
                      </a:r>
                      <a:r>
                        <a:rPr lang="en-US" sz="1200" dirty="0" smtClean="0">
                          <a:solidFill>
                            <a:schemeClr val="tx1"/>
                          </a:solidFill>
                          <a:effectLst/>
                        </a:rPr>
                        <a:t> /       </a:t>
                      </a:r>
                      <a:r>
                        <a:rPr lang="en-US" sz="1200" dirty="0" err="1" smtClean="0">
                          <a:solidFill>
                            <a:schemeClr val="tx1"/>
                          </a:solidFill>
                          <a:effectLst/>
                        </a:rPr>
                        <a:t>thay</a:t>
                      </a:r>
                      <a:r>
                        <a:rPr lang="en-US" sz="1200" dirty="0" smtClean="0">
                          <a:solidFill>
                            <a:schemeClr val="tx1"/>
                          </a:solidFill>
                          <a:effectLst/>
                        </a:rPr>
                        <a:t> </a:t>
                      </a:r>
                      <a:r>
                        <a:rPr lang="en-US" sz="1200" dirty="0" err="1">
                          <a:solidFill>
                            <a:schemeClr val="tx1"/>
                          </a:solidFill>
                          <a:effectLst/>
                        </a:rPr>
                        <a:t>thuốc</a:t>
                      </a:r>
                      <a:endParaRPr lang="en-US" sz="1200" dirty="0">
                        <a:solidFill>
                          <a:schemeClr val="tx1"/>
                        </a:solidFill>
                        <a:effectLst/>
                      </a:endParaRPr>
                    </a:p>
                    <a:p>
                      <a:pPr algn="just">
                        <a:lnSpc>
                          <a:spcPct val="150000"/>
                        </a:lnSpc>
                        <a:spcAft>
                          <a:spcPts val="0"/>
                        </a:spcAft>
                      </a:pPr>
                      <a:r>
                        <a:rPr lang="en-US" sz="1200" dirty="0">
                          <a:solidFill>
                            <a:schemeClr val="tx1"/>
                          </a:solidFill>
                          <a:effectLst/>
                        </a:rPr>
                        <a:t>- </a:t>
                      </a:r>
                      <a:r>
                        <a:rPr lang="en-US" sz="1200" dirty="0" err="1">
                          <a:solidFill>
                            <a:schemeClr val="tx1"/>
                          </a:solidFill>
                          <a:effectLst/>
                        </a:rPr>
                        <a:t>Nếu</a:t>
                      </a:r>
                      <a:r>
                        <a:rPr lang="en-US" sz="1200" dirty="0">
                          <a:solidFill>
                            <a:schemeClr val="tx1"/>
                          </a:solidFill>
                          <a:effectLst/>
                        </a:rPr>
                        <a:t> </a:t>
                      </a:r>
                      <a:r>
                        <a:rPr lang="en-US" sz="1200" dirty="0" err="1">
                          <a:solidFill>
                            <a:schemeClr val="tx1"/>
                          </a:solidFill>
                          <a:effectLst/>
                        </a:rPr>
                        <a:t>phối</a:t>
                      </a:r>
                      <a:r>
                        <a:rPr lang="en-US" sz="1200" dirty="0">
                          <a:solidFill>
                            <a:schemeClr val="tx1"/>
                          </a:solidFill>
                          <a:effectLst/>
                        </a:rPr>
                        <a:t> </a:t>
                      </a:r>
                      <a:r>
                        <a:rPr lang="en-US" sz="1200" dirty="0" err="1">
                          <a:solidFill>
                            <a:schemeClr val="tx1"/>
                          </a:solidFill>
                          <a:effectLst/>
                        </a:rPr>
                        <a:t>hợp</a:t>
                      </a:r>
                      <a:r>
                        <a:rPr lang="en-US" sz="1200" dirty="0">
                          <a:solidFill>
                            <a:schemeClr val="tx1"/>
                          </a:solidFill>
                          <a:effectLst/>
                        </a:rPr>
                        <a:t> </a:t>
                      </a:r>
                      <a:r>
                        <a:rPr lang="en-US" sz="1200" dirty="0" err="1">
                          <a:solidFill>
                            <a:schemeClr val="tx1"/>
                          </a:solidFill>
                          <a:effectLst/>
                        </a:rPr>
                        <a:t>theo</a:t>
                      </a:r>
                      <a:r>
                        <a:rPr lang="en-US" sz="1200" dirty="0">
                          <a:solidFill>
                            <a:schemeClr val="tx1"/>
                          </a:solidFill>
                          <a:effectLst/>
                        </a:rPr>
                        <a:t> </a:t>
                      </a:r>
                      <a:r>
                        <a:rPr lang="en-US" sz="1200" dirty="0" err="1">
                          <a:solidFill>
                            <a:schemeClr val="tx1"/>
                          </a:solidFill>
                          <a:effectLst/>
                        </a:rPr>
                        <a:t>dõi</a:t>
                      </a:r>
                      <a:r>
                        <a:rPr lang="en-US" sz="1200" dirty="0">
                          <a:solidFill>
                            <a:schemeClr val="tx1"/>
                          </a:solidFill>
                          <a:effectLst/>
                        </a:rPr>
                        <a:t> </a:t>
                      </a:r>
                      <a:r>
                        <a:rPr lang="en-US" sz="1200" dirty="0" err="1">
                          <a:solidFill>
                            <a:schemeClr val="tx1"/>
                          </a:solidFill>
                          <a:effectLst/>
                        </a:rPr>
                        <a:t>chặc</a:t>
                      </a:r>
                      <a:r>
                        <a:rPr lang="en-US" sz="1200" dirty="0">
                          <a:solidFill>
                            <a:schemeClr val="tx1"/>
                          </a:solidFill>
                          <a:effectLst/>
                        </a:rPr>
                        <a:t> </a:t>
                      </a:r>
                      <a:r>
                        <a:rPr lang="en-US" sz="1200" dirty="0" err="1">
                          <a:solidFill>
                            <a:schemeClr val="tx1"/>
                          </a:solidFill>
                          <a:effectLst/>
                        </a:rPr>
                        <a:t>chẽ</a:t>
                      </a:r>
                      <a:r>
                        <a:rPr lang="en-US" sz="1200" dirty="0">
                          <a:solidFill>
                            <a:schemeClr val="tx1"/>
                          </a:solidFill>
                          <a:effectLst/>
                        </a:rPr>
                        <a:t> </a:t>
                      </a:r>
                      <a:r>
                        <a:rPr lang="en-US" sz="1200" dirty="0" smtClean="0">
                          <a:solidFill>
                            <a:schemeClr val="tx1"/>
                          </a:solidFill>
                          <a:effectLst/>
                        </a:rPr>
                        <a:t> ECG</a:t>
                      </a:r>
                      <a:r>
                        <a:rPr lang="en-US" sz="1200" dirty="0">
                          <a:solidFill>
                            <a:schemeClr val="tx1"/>
                          </a:solidFill>
                          <a:effectLst/>
                        </a:rPr>
                        <a:t>.</a:t>
                      </a:r>
                      <a:endParaRPr lang="en-US" sz="1200" dirty="0">
                        <a:solidFill>
                          <a:schemeClr val="tx1"/>
                        </a:solidFill>
                        <a:effectLst/>
                        <a:latin typeface="Times New Roman"/>
                        <a:ea typeface="Times New Roman"/>
                      </a:endParaRPr>
                    </a:p>
                  </a:txBody>
                  <a:tcPr marL="39162" marR="39162" marT="0" marB="0" anchor="ctr">
                    <a:solidFill>
                      <a:schemeClr val="accent3"/>
                    </a:solidFill>
                  </a:tcPr>
                </a:tc>
              </a:tr>
              <a:tr h="1232559">
                <a:tc>
                  <a:txBody>
                    <a:bodyPr/>
                    <a:lstStyle/>
                    <a:p>
                      <a:pPr algn="ctr">
                        <a:lnSpc>
                          <a:spcPct val="150000"/>
                        </a:lnSpc>
                        <a:spcAft>
                          <a:spcPts val="0"/>
                        </a:spcAft>
                      </a:pPr>
                      <a:r>
                        <a:rPr lang="en-US" sz="1200" dirty="0">
                          <a:solidFill>
                            <a:schemeClr val="tx1"/>
                          </a:solidFill>
                          <a:effectLst/>
                        </a:rPr>
                        <a:t>Clarithromycin</a:t>
                      </a:r>
                      <a:endParaRPr lang="en-US" sz="1200" dirty="0">
                        <a:solidFill>
                          <a:schemeClr val="tx1"/>
                        </a:solidFill>
                        <a:effectLst/>
                        <a:latin typeface="Times New Roman"/>
                        <a:ea typeface="Times New Roman"/>
                      </a:endParaRPr>
                    </a:p>
                  </a:txBody>
                  <a:tcPr marL="39162" marR="39162" marT="0" marB="0" anchor="ctr">
                    <a:solidFill>
                      <a:srgbClr val="FF6600"/>
                    </a:solidFill>
                  </a:tcPr>
                </a:tc>
                <a:tc>
                  <a:txBody>
                    <a:bodyPr/>
                    <a:lstStyle/>
                    <a:p>
                      <a:pPr algn="ctr">
                        <a:lnSpc>
                          <a:spcPct val="150000"/>
                        </a:lnSpc>
                        <a:spcAft>
                          <a:spcPts val="0"/>
                        </a:spcAft>
                      </a:pPr>
                      <a:r>
                        <a:rPr lang="en-US" sz="1200" dirty="0" err="1">
                          <a:solidFill>
                            <a:schemeClr val="tx1"/>
                          </a:solidFill>
                          <a:effectLst/>
                        </a:rPr>
                        <a:t>Amlodipin</a:t>
                      </a:r>
                      <a:endParaRPr lang="en-US" sz="1200" dirty="0">
                        <a:solidFill>
                          <a:schemeClr val="tx1"/>
                        </a:solidFill>
                        <a:effectLst/>
                        <a:latin typeface="Times New Roman"/>
                        <a:ea typeface="Times New Roman"/>
                      </a:endParaRPr>
                    </a:p>
                  </a:txBody>
                  <a:tcPr marL="39162" marR="39162" marT="0" marB="0" anchor="ctr">
                    <a:solidFill>
                      <a:srgbClr val="FF6600"/>
                    </a:solidFill>
                  </a:tcPr>
                </a:tc>
                <a:tc>
                  <a:txBody>
                    <a:bodyPr/>
                    <a:lstStyle/>
                    <a:p>
                      <a:pPr algn="ctr">
                        <a:lnSpc>
                          <a:spcPct val="150000"/>
                        </a:lnSpc>
                        <a:spcAft>
                          <a:spcPts val="0"/>
                        </a:spcAft>
                      </a:pPr>
                      <a:r>
                        <a:rPr lang="en-US" sz="1200" dirty="0" smtClean="0">
                          <a:solidFill>
                            <a:schemeClr val="tx1"/>
                          </a:solidFill>
                          <a:effectLst/>
                        </a:rPr>
                        <a:t>TB</a:t>
                      </a:r>
                      <a:endParaRPr lang="en-US" sz="1200" dirty="0">
                        <a:solidFill>
                          <a:schemeClr val="tx1"/>
                        </a:solidFill>
                        <a:effectLst/>
                        <a:latin typeface="Times New Roman"/>
                        <a:ea typeface="Times New Roman"/>
                      </a:endParaRPr>
                    </a:p>
                  </a:txBody>
                  <a:tcPr marL="39162" marR="39162" marT="0" marB="0" anchor="ctr">
                    <a:solidFill>
                      <a:srgbClr val="FF6600"/>
                    </a:solidFill>
                  </a:tcPr>
                </a:tc>
                <a:tc>
                  <a:txBody>
                    <a:bodyPr/>
                    <a:lstStyle/>
                    <a:p>
                      <a:pPr algn="just">
                        <a:lnSpc>
                          <a:spcPct val="150000"/>
                        </a:lnSpc>
                        <a:spcAft>
                          <a:spcPts val="0"/>
                        </a:spcAft>
                      </a:pPr>
                      <a:r>
                        <a:rPr lang="en-US" sz="1200" dirty="0" err="1">
                          <a:solidFill>
                            <a:schemeClr val="tx1"/>
                          </a:solidFill>
                          <a:effectLst/>
                        </a:rPr>
                        <a:t>Hạ</a:t>
                      </a:r>
                      <a:r>
                        <a:rPr lang="en-US" sz="1200" dirty="0">
                          <a:solidFill>
                            <a:schemeClr val="tx1"/>
                          </a:solidFill>
                          <a:effectLst/>
                        </a:rPr>
                        <a:t> </a:t>
                      </a:r>
                      <a:r>
                        <a:rPr lang="en-US" sz="1200" dirty="0" err="1">
                          <a:solidFill>
                            <a:schemeClr val="tx1"/>
                          </a:solidFill>
                          <a:effectLst/>
                        </a:rPr>
                        <a:t>huyết</a:t>
                      </a:r>
                      <a:r>
                        <a:rPr lang="en-US" sz="1200" dirty="0">
                          <a:solidFill>
                            <a:schemeClr val="tx1"/>
                          </a:solidFill>
                          <a:effectLst/>
                        </a:rPr>
                        <a:t> </a:t>
                      </a:r>
                      <a:r>
                        <a:rPr lang="en-US" sz="1200" dirty="0" err="1">
                          <a:solidFill>
                            <a:schemeClr val="tx1"/>
                          </a:solidFill>
                          <a:effectLst/>
                        </a:rPr>
                        <a:t>áp</a:t>
                      </a:r>
                      <a:r>
                        <a:rPr lang="en-US" sz="1200" dirty="0">
                          <a:solidFill>
                            <a:schemeClr val="tx1"/>
                          </a:solidFill>
                          <a:effectLst/>
                        </a:rPr>
                        <a:t> </a:t>
                      </a:r>
                      <a:r>
                        <a:rPr lang="en-US" sz="1200" dirty="0" err="1">
                          <a:solidFill>
                            <a:schemeClr val="tx1"/>
                          </a:solidFill>
                          <a:effectLst/>
                        </a:rPr>
                        <a:t>quá</a:t>
                      </a:r>
                      <a:r>
                        <a:rPr lang="en-US" sz="1200" dirty="0">
                          <a:solidFill>
                            <a:schemeClr val="tx1"/>
                          </a:solidFill>
                          <a:effectLst/>
                        </a:rPr>
                        <a:t> </a:t>
                      </a:r>
                      <a:r>
                        <a:rPr lang="en-US" sz="1200" dirty="0" err="1">
                          <a:solidFill>
                            <a:schemeClr val="tx1"/>
                          </a:solidFill>
                          <a:effectLst/>
                        </a:rPr>
                        <a:t>mức</a:t>
                      </a:r>
                      <a:r>
                        <a:rPr lang="en-US" sz="1200" dirty="0">
                          <a:solidFill>
                            <a:schemeClr val="tx1"/>
                          </a:solidFill>
                          <a:effectLst/>
                        </a:rPr>
                        <a:t>, </a:t>
                      </a:r>
                      <a:r>
                        <a:rPr lang="en-US" sz="1200" dirty="0" err="1">
                          <a:solidFill>
                            <a:schemeClr val="tx1"/>
                          </a:solidFill>
                          <a:effectLst/>
                        </a:rPr>
                        <a:t>suy</a:t>
                      </a:r>
                      <a:r>
                        <a:rPr lang="en-US" sz="1200" dirty="0">
                          <a:solidFill>
                            <a:schemeClr val="tx1"/>
                          </a:solidFill>
                          <a:effectLst/>
                        </a:rPr>
                        <a:t> </a:t>
                      </a:r>
                      <a:r>
                        <a:rPr lang="en-US" sz="1200" dirty="0" err="1">
                          <a:solidFill>
                            <a:schemeClr val="tx1"/>
                          </a:solidFill>
                          <a:effectLst/>
                        </a:rPr>
                        <a:t>thận</a:t>
                      </a:r>
                      <a:r>
                        <a:rPr lang="en-US" sz="1200" dirty="0">
                          <a:solidFill>
                            <a:schemeClr val="tx1"/>
                          </a:solidFill>
                          <a:effectLst/>
                        </a:rPr>
                        <a:t> </a:t>
                      </a:r>
                      <a:r>
                        <a:rPr lang="en-US" sz="1200" dirty="0" err="1">
                          <a:solidFill>
                            <a:schemeClr val="tx1"/>
                          </a:solidFill>
                          <a:effectLst/>
                        </a:rPr>
                        <a:t>cấp</a:t>
                      </a:r>
                      <a:endParaRPr lang="en-US" sz="1200" dirty="0">
                        <a:solidFill>
                          <a:schemeClr val="tx1"/>
                        </a:solidFill>
                        <a:effectLst/>
                        <a:latin typeface="Times New Roman"/>
                        <a:ea typeface="Times New Roman"/>
                      </a:endParaRPr>
                    </a:p>
                  </a:txBody>
                  <a:tcPr marL="39162" marR="39162" marT="0" marB="0" anchor="ctr">
                    <a:solidFill>
                      <a:srgbClr val="FF6600"/>
                    </a:solidFill>
                  </a:tcPr>
                </a:tc>
                <a:tc>
                  <a:txBody>
                    <a:bodyPr/>
                    <a:lstStyle/>
                    <a:p>
                      <a:pPr algn="just">
                        <a:lnSpc>
                          <a:spcPct val="150000"/>
                        </a:lnSpc>
                        <a:spcAft>
                          <a:spcPts val="0"/>
                        </a:spcAft>
                      </a:pPr>
                      <a:r>
                        <a:rPr lang="en-US" sz="1200" dirty="0">
                          <a:solidFill>
                            <a:schemeClr val="tx1"/>
                          </a:solidFill>
                          <a:effectLst/>
                        </a:rPr>
                        <a:t>- </a:t>
                      </a:r>
                      <a:r>
                        <a:rPr lang="en-US" sz="1200" dirty="0" err="1">
                          <a:solidFill>
                            <a:schemeClr val="tx1"/>
                          </a:solidFill>
                          <a:effectLst/>
                        </a:rPr>
                        <a:t>Thận</a:t>
                      </a:r>
                      <a:r>
                        <a:rPr lang="en-US" sz="1200" dirty="0">
                          <a:solidFill>
                            <a:schemeClr val="tx1"/>
                          </a:solidFill>
                          <a:effectLst/>
                        </a:rPr>
                        <a:t> </a:t>
                      </a:r>
                      <a:r>
                        <a:rPr lang="en-US" sz="1200" dirty="0" err="1">
                          <a:solidFill>
                            <a:schemeClr val="tx1"/>
                          </a:solidFill>
                          <a:effectLst/>
                        </a:rPr>
                        <a:t>trọng</a:t>
                      </a:r>
                      <a:r>
                        <a:rPr lang="en-US" sz="1200" dirty="0">
                          <a:solidFill>
                            <a:schemeClr val="tx1"/>
                          </a:solidFill>
                          <a:effectLst/>
                        </a:rPr>
                        <a:t> </a:t>
                      </a:r>
                      <a:r>
                        <a:rPr lang="en-US" sz="1200" dirty="0" err="1">
                          <a:solidFill>
                            <a:schemeClr val="tx1"/>
                          </a:solidFill>
                          <a:effectLst/>
                        </a:rPr>
                        <a:t>khi</a:t>
                      </a:r>
                      <a:r>
                        <a:rPr lang="en-US" sz="1200" dirty="0">
                          <a:solidFill>
                            <a:schemeClr val="tx1"/>
                          </a:solidFill>
                          <a:effectLst/>
                        </a:rPr>
                        <a:t> </a:t>
                      </a:r>
                      <a:r>
                        <a:rPr lang="en-US" sz="1200" dirty="0" err="1">
                          <a:solidFill>
                            <a:schemeClr val="tx1"/>
                          </a:solidFill>
                          <a:effectLst/>
                        </a:rPr>
                        <a:t>phối</a:t>
                      </a:r>
                      <a:r>
                        <a:rPr lang="en-US" sz="1200" dirty="0">
                          <a:solidFill>
                            <a:schemeClr val="tx1"/>
                          </a:solidFill>
                          <a:effectLst/>
                        </a:rPr>
                        <a:t> </a:t>
                      </a:r>
                      <a:r>
                        <a:rPr lang="en-US" sz="1200" dirty="0" err="1">
                          <a:solidFill>
                            <a:schemeClr val="tx1"/>
                          </a:solidFill>
                          <a:effectLst/>
                        </a:rPr>
                        <a:t>hợp</a:t>
                      </a:r>
                      <a:endParaRPr lang="en-US" sz="1200" dirty="0">
                        <a:solidFill>
                          <a:schemeClr val="tx1"/>
                        </a:solidFill>
                        <a:effectLst/>
                      </a:endParaRPr>
                    </a:p>
                    <a:p>
                      <a:pPr algn="just">
                        <a:lnSpc>
                          <a:spcPct val="150000"/>
                        </a:lnSpc>
                        <a:spcAft>
                          <a:spcPts val="0"/>
                        </a:spcAft>
                      </a:pPr>
                      <a:r>
                        <a:rPr lang="en-US" sz="1200" dirty="0">
                          <a:solidFill>
                            <a:schemeClr val="tx1"/>
                          </a:solidFill>
                          <a:effectLst/>
                        </a:rPr>
                        <a:t>- </a:t>
                      </a:r>
                      <a:r>
                        <a:rPr lang="en-US" sz="1200" dirty="0" err="1">
                          <a:solidFill>
                            <a:schemeClr val="tx1"/>
                          </a:solidFill>
                          <a:effectLst/>
                        </a:rPr>
                        <a:t>Nếu</a:t>
                      </a:r>
                      <a:r>
                        <a:rPr lang="en-US" sz="1200" dirty="0">
                          <a:solidFill>
                            <a:schemeClr val="tx1"/>
                          </a:solidFill>
                          <a:effectLst/>
                        </a:rPr>
                        <a:t> </a:t>
                      </a:r>
                      <a:r>
                        <a:rPr lang="en-US" sz="1200" dirty="0" err="1">
                          <a:solidFill>
                            <a:schemeClr val="tx1"/>
                          </a:solidFill>
                          <a:effectLst/>
                        </a:rPr>
                        <a:t>phối</a:t>
                      </a:r>
                      <a:r>
                        <a:rPr lang="en-US" sz="1200" dirty="0">
                          <a:solidFill>
                            <a:schemeClr val="tx1"/>
                          </a:solidFill>
                          <a:effectLst/>
                        </a:rPr>
                        <a:t> </a:t>
                      </a:r>
                      <a:r>
                        <a:rPr lang="en-US" sz="1200" dirty="0" err="1">
                          <a:solidFill>
                            <a:schemeClr val="tx1"/>
                          </a:solidFill>
                          <a:effectLst/>
                        </a:rPr>
                        <a:t>hợp</a:t>
                      </a:r>
                      <a:r>
                        <a:rPr lang="en-US" sz="1200" dirty="0">
                          <a:solidFill>
                            <a:schemeClr val="tx1"/>
                          </a:solidFill>
                          <a:effectLst/>
                        </a:rPr>
                        <a:t> </a:t>
                      </a:r>
                      <a:r>
                        <a:rPr lang="en-US" sz="1200" dirty="0" err="1">
                          <a:solidFill>
                            <a:schemeClr val="tx1"/>
                          </a:solidFill>
                          <a:effectLst/>
                        </a:rPr>
                        <a:t>theo</a:t>
                      </a:r>
                      <a:r>
                        <a:rPr lang="en-US" sz="1200" dirty="0">
                          <a:solidFill>
                            <a:schemeClr val="tx1"/>
                          </a:solidFill>
                          <a:effectLst/>
                        </a:rPr>
                        <a:t> </a:t>
                      </a:r>
                      <a:r>
                        <a:rPr lang="en-US" sz="1200" dirty="0" err="1">
                          <a:solidFill>
                            <a:schemeClr val="tx1"/>
                          </a:solidFill>
                          <a:effectLst/>
                        </a:rPr>
                        <a:t>dõi</a:t>
                      </a:r>
                      <a:r>
                        <a:rPr lang="en-US" sz="1200" dirty="0">
                          <a:solidFill>
                            <a:schemeClr val="tx1"/>
                          </a:solidFill>
                          <a:effectLst/>
                        </a:rPr>
                        <a:t> </a:t>
                      </a:r>
                      <a:r>
                        <a:rPr lang="en-US" sz="1200" dirty="0" err="1">
                          <a:solidFill>
                            <a:schemeClr val="tx1"/>
                          </a:solidFill>
                          <a:effectLst/>
                        </a:rPr>
                        <a:t>chặc</a:t>
                      </a:r>
                      <a:r>
                        <a:rPr lang="en-US" sz="1200" dirty="0">
                          <a:solidFill>
                            <a:schemeClr val="tx1"/>
                          </a:solidFill>
                          <a:effectLst/>
                        </a:rPr>
                        <a:t> </a:t>
                      </a:r>
                      <a:r>
                        <a:rPr lang="en-US" sz="1200" dirty="0" err="1" smtClean="0">
                          <a:solidFill>
                            <a:schemeClr val="tx1"/>
                          </a:solidFill>
                          <a:effectLst/>
                        </a:rPr>
                        <a:t>chẽ</a:t>
                      </a:r>
                      <a:r>
                        <a:rPr lang="en-US" sz="1200" dirty="0" smtClean="0">
                          <a:solidFill>
                            <a:schemeClr val="tx1"/>
                          </a:solidFill>
                          <a:effectLst/>
                        </a:rPr>
                        <a:t>  </a:t>
                      </a:r>
                      <a:r>
                        <a:rPr lang="en-US" sz="1200" dirty="0" err="1">
                          <a:solidFill>
                            <a:schemeClr val="tx1"/>
                          </a:solidFill>
                          <a:effectLst/>
                        </a:rPr>
                        <a:t>hạ</a:t>
                      </a:r>
                      <a:r>
                        <a:rPr lang="en-US" sz="1200" dirty="0">
                          <a:solidFill>
                            <a:schemeClr val="tx1"/>
                          </a:solidFill>
                          <a:effectLst/>
                        </a:rPr>
                        <a:t> </a:t>
                      </a:r>
                      <a:r>
                        <a:rPr lang="en-US" sz="1200" dirty="0" err="1">
                          <a:solidFill>
                            <a:schemeClr val="tx1"/>
                          </a:solidFill>
                          <a:effectLst/>
                        </a:rPr>
                        <a:t>huyết</a:t>
                      </a:r>
                      <a:r>
                        <a:rPr lang="en-US" sz="1200" dirty="0">
                          <a:solidFill>
                            <a:schemeClr val="tx1"/>
                          </a:solidFill>
                          <a:effectLst/>
                        </a:rPr>
                        <a:t> </a:t>
                      </a:r>
                      <a:r>
                        <a:rPr lang="en-US" sz="1200" dirty="0" err="1">
                          <a:solidFill>
                            <a:schemeClr val="tx1"/>
                          </a:solidFill>
                          <a:effectLst/>
                        </a:rPr>
                        <a:t>áp</a:t>
                      </a:r>
                      <a:r>
                        <a:rPr lang="en-US" sz="1200" dirty="0">
                          <a:solidFill>
                            <a:schemeClr val="tx1"/>
                          </a:solidFill>
                          <a:effectLst/>
                        </a:rPr>
                        <a:t>, </a:t>
                      </a:r>
                      <a:r>
                        <a:rPr lang="en-US" sz="1200" dirty="0" err="1">
                          <a:solidFill>
                            <a:schemeClr val="tx1"/>
                          </a:solidFill>
                          <a:effectLst/>
                        </a:rPr>
                        <a:t>phù</a:t>
                      </a:r>
                      <a:r>
                        <a:rPr lang="en-US" sz="1200" dirty="0">
                          <a:solidFill>
                            <a:schemeClr val="tx1"/>
                          </a:solidFill>
                          <a:effectLst/>
                        </a:rPr>
                        <a:t> </a:t>
                      </a:r>
                      <a:r>
                        <a:rPr lang="en-US" sz="1200" dirty="0" err="1">
                          <a:solidFill>
                            <a:schemeClr val="tx1"/>
                          </a:solidFill>
                          <a:effectLst/>
                        </a:rPr>
                        <a:t>nề</a:t>
                      </a:r>
                      <a:r>
                        <a:rPr lang="en-US" sz="1200" dirty="0">
                          <a:solidFill>
                            <a:schemeClr val="tx1"/>
                          </a:solidFill>
                          <a:effectLst/>
                        </a:rPr>
                        <a:t> </a:t>
                      </a:r>
                      <a:r>
                        <a:rPr lang="en-US" sz="1200" dirty="0" err="1">
                          <a:solidFill>
                            <a:schemeClr val="tx1"/>
                          </a:solidFill>
                          <a:effectLst/>
                        </a:rPr>
                        <a:t>chức</a:t>
                      </a:r>
                      <a:r>
                        <a:rPr lang="en-US" sz="1200" dirty="0">
                          <a:solidFill>
                            <a:schemeClr val="tx1"/>
                          </a:solidFill>
                          <a:effectLst/>
                        </a:rPr>
                        <a:t> </a:t>
                      </a:r>
                      <a:r>
                        <a:rPr lang="en-US" sz="1200" dirty="0" err="1">
                          <a:solidFill>
                            <a:schemeClr val="tx1"/>
                          </a:solidFill>
                          <a:effectLst/>
                        </a:rPr>
                        <a:t>năng</a:t>
                      </a:r>
                      <a:r>
                        <a:rPr lang="en-US" sz="1200" dirty="0">
                          <a:solidFill>
                            <a:schemeClr val="tx1"/>
                          </a:solidFill>
                          <a:effectLst/>
                        </a:rPr>
                        <a:t> </a:t>
                      </a:r>
                      <a:r>
                        <a:rPr lang="en-US" sz="1200" dirty="0" err="1">
                          <a:solidFill>
                            <a:schemeClr val="tx1"/>
                          </a:solidFill>
                          <a:effectLst/>
                        </a:rPr>
                        <a:t>thận</a:t>
                      </a:r>
                      <a:r>
                        <a:rPr lang="en-US" sz="1200" dirty="0">
                          <a:solidFill>
                            <a:schemeClr val="tx1"/>
                          </a:solidFill>
                          <a:effectLst/>
                        </a:rPr>
                        <a:t>. </a:t>
                      </a:r>
                      <a:r>
                        <a:rPr lang="en-US" sz="1200" dirty="0" err="1">
                          <a:solidFill>
                            <a:schemeClr val="tx1"/>
                          </a:solidFill>
                          <a:effectLst/>
                        </a:rPr>
                        <a:t>Khi</a:t>
                      </a:r>
                      <a:r>
                        <a:rPr lang="en-US" sz="1200" dirty="0">
                          <a:solidFill>
                            <a:schemeClr val="tx1"/>
                          </a:solidFill>
                          <a:effectLst/>
                        </a:rPr>
                        <a:t> </a:t>
                      </a:r>
                      <a:r>
                        <a:rPr lang="en-US" sz="1200" dirty="0" err="1">
                          <a:solidFill>
                            <a:schemeClr val="tx1"/>
                          </a:solidFill>
                          <a:effectLst/>
                        </a:rPr>
                        <a:t>cần</a:t>
                      </a:r>
                      <a:r>
                        <a:rPr lang="en-US" sz="1200" dirty="0">
                          <a:solidFill>
                            <a:schemeClr val="tx1"/>
                          </a:solidFill>
                          <a:effectLst/>
                        </a:rPr>
                        <a:t> </a:t>
                      </a:r>
                      <a:r>
                        <a:rPr lang="en-US" sz="1200" dirty="0" err="1">
                          <a:solidFill>
                            <a:schemeClr val="tx1"/>
                          </a:solidFill>
                          <a:effectLst/>
                        </a:rPr>
                        <a:t>thiết</a:t>
                      </a:r>
                      <a:r>
                        <a:rPr lang="en-US" sz="1200" dirty="0">
                          <a:solidFill>
                            <a:schemeClr val="tx1"/>
                          </a:solidFill>
                          <a:effectLst/>
                        </a:rPr>
                        <a:t> </a:t>
                      </a:r>
                      <a:r>
                        <a:rPr lang="en-US" sz="1200" dirty="0" err="1">
                          <a:solidFill>
                            <a:schemeClr val="tx1"/>
                          </a:solidFill>
                          <a:effectLst/>
                        </a:rPr>
                        <a:t>giảm</a:t>
                      </a:r>
                      <a:r>
                        <a:rPr lang="en-US" sz="1200" dirty="0">
                          <a:solidFill>
                            <a:schemeClr val="tx1"/>
                          </a:solidFill>
                          <a:effectLst/>
                        </a:rPr>
                        <a:t> </a:t>
                      </a:r>
                      <a:r>
                        <a:rPr lang="en-US" sz="1200" dirty="0" err="1">
                          <a:solidFill>
                            <a:schemeClr val="tx1"/>
                          </a:solidFill>
                          <a:effectLst/>
                        </a:rPr>
                        <a:t>liều</a:t>
                      </a:r>
                      <a:r>
                        <a:rPr lang="en-US" sz="1200" dirty="0">
                          <a:solidFill>
                            <a:schemeClr val="tx1"/>
                          </a:solidFill>
                          <a:effectLst/>
                        </a:rPr>
                        <a:t> </a:t>
                      </a:r>
                      <a:r>
                        <a:rPr lang="en-US" sz="1200" dirty="0" err="1">
                          <a:solidFill>
                            <a:schemeClr val="tx1"/>
                          </a:solidFill>
                          <a:effectLst/>
                        </a:rPr>
                        <a:t>Amlodipin</a:t>
                      </a:r>
                      <a:endParaRPr lang="en-US" sz="1200" dirty="0">
                        <a:solidFill>
                          <a:schemeClr val="tx1"/>
                        </a:solidFill>
                        <a:effectLst/>
                        <a:latin typeface="Times New Roman"/>
                        <a:ea typeface="Times New Roman"/>
                      </a:endParaRPr>
                    </a:p>
                  </a:txBody>
                  <a:tcPr marL="39162" marR="39162" marT="0" marB="0" anchor="ctr">
                    <a:solidFill>
                      <a:srgbClr val="FF6600"/>
                    </a:solidFill>
                  </a:tcPr>
                </a:tc>
              </a:tr>
              <a:tr h="1232559">
                <a:tc>
                  <a:txBody>
                    <a:bodyPr/>
                    <a:lstStyle/>
                    <a:p>
                      <a:pPr algn="ctr">
                        <a:lnSpc>
                          <a:spcPct val="150000"/>
                        </a:lnSpc>
                        <a:spcAft>
                          <a:spcPts val="0"/>
                        </a:spcAft>
                      </a:pPr>
                      <a:r>
                        <a:rPr lang="en-US" sz="1200" dirty="0" err="1">
                          <a:solidFill>
                            <a:schemeClr val="tx1"/>
                          </a:solidFill>
                          <a:effectLst/>
                        </a:rPr>
                        <a:t>Nifedipin</a:t>
                      </a:r>
                      <a:endParaRPr lang="en-US" sz="1200" dirty="0">
                        <a:solidFill>
                          <a:schemeClr val="tx1"/>
                        </a:solidFill>
                        <a:effectLst/>
                        <a:latin typeface="Times New Roman"/>
                        <a:ea typeface="Times New Roman"/>
                      </a:endParaRPr>
                    </a:p>
                  </a:txBody>
                  <a:tcPr marL="39162" marR="39162" marT="0" marB="0" anchor="ctr">
                    <a:solidFill>
                      <a:schemeClr val="bg2">
                        <a:lumMod val="75000"/>
                      </a:schemeClr>
                    </a:solidFill>
                  </a:tcPr>
                </a:tc>
                <a:tc>
                  <a:txBody>
                    <a:bodyPr/>
                    <a:lstStyle/>
                    <a:p>
                      <a:pPr algn="ctr">
                        <a:lnSpc>
                          <a:spcPct val="150000"/>
                        </a:lnSpc>
                        <a:spcAft>
                          <a:spcPts val="0"/>
                        </a:spcAft>
                      </a:pPr>
                      <a:r>
                        <a:rPr lang="en-US" sz="1200" dirty="0" err="1">
                          <a:solidFill>
                            <a:schemeClr val="tx1"/>
                          </a:solidFill>
                          <a:effectLst/>
                        </a:rPr>
                        <a:t>Cimetidin</a:t>
                      </a:r>
                      <a:endParaRPr lang="en-US" sz="1200" dirty="0">
                        <a:solidFill>
                          <a:schemeClr val="tx1"/>
                        </a:solidFill>
                        <a:effectLst/>
                        <a:latin typeface="Times New Roman"/>
                        <a:ea typeface="Times New Roman"/>
                      </a:endParaRPr>
                    </a:p>
                  </a:txBody>
                  <a:tcPr marL="39162" marR="39162" marT="0" marB="0" anchor="ctr">
                    <a:solidFill>
                      <a:schemeClr val="bg2">
                        <a:lumMod val="75000"/>
                      </a:schemeClr>
                    </a:solidFill>
                  </a:tcPr>
                </a:tc>
                <a:tc>
                  <a:txBody>
                    <a:bodyPr/>
                    <a:lstStyle/>
                    <a:p>
                      <a:pPr algn="ctr">
                        <a:lnSpc>
                          <a:spcPct val="150000"/>
                        </a:lnSpc>
                        <a:spcAft>
                          <a:spcPts val="0"/>
                        </a:spcAft>
                      </a:pPr>
                      <a:r>
                        <a:rPr lang="en-US" sz="1200" dirty="0" smtClean="0">
                          <a:solidFill>
                            <a:schemeClr val="tx1"/>
                          </a:solidFill>
                          <a:effectLst/>
                        </a:rPr>
                        <a:t>TB</a:t>
                      </a:r>
                      <a:endParaRPr lang="en-US" sz="1200" dirty="0">
                        <a:solidFill>
                          <a:schemeClr val="tx1"/>
                        </a:solidFill>
                        <a:effectLst/>
                        <a:latin typeface="Times New Roman"/>
                        <a:ea typeface="Times New Roman"/>
                      </a:endParaRPr>
                    </a:p>
                  </a:txBody>
                  <a:tcPr marL="39162" marR="39162" marT="0" marB="0" anchor="ctr">
                    <a:solidFill>
                      <a:schemeClr val="bg2">
                        <a:lumMod val="75000"/>
                      </a:schemeClr>
                    </a:solidFill>
                  </a:tcPr>
                </a:tc>
                <a:tc>
                  <a:txBody>
                    <a:bodyPr/>
                    <a:lstStyle/>
                    <a:p>
                      <a:pPr algn="just">
                        <a:lnSpc>
                          <a:spcPct val="150000"/>
                        </a:lnSpc>
                        <a:spcAft>
                          <a:spcPts val="0"/>
                        </a:spcAft>
                      </a:pPr>
                      <a:r>
                        <a:rPr lang="en-US" sz="1200" dirty="0" err="1">
                          <a:solidFill>
                            <a:schemeClr val="tx1"/>
                          </a:solidFill>
                          <a:effectLst/>
                        </a:rPr>
                        <a:t>Có</a:t>
                      </a:r>
                      <a:r>
                        <a:rPr lang="en-US" sz="1200" dirty="0">
                          <a:solidFill>
                            <a:schemeClr val="tx1"/>
                          </a:solidFill>
                          <a:effectLst/>
                        </a:rPr>
                        <a:t> </a:t>
                      </a:r>
                      <a:r>
                        <a:rPr lang="en-US" sz="1200" dirty="0" err="1">
                          <a:solidFill>
                            <a:schemeClr val="tx1"/>
                          </a:solidFill>
                          <a:effectLst/>
                        </a:rPr>
                        <a:t>thể</a:t>
                      </a:r>
                      <a:r>
                        <a:rPr lang="en-US" sz="1200" dirty="0">
                          <a:solidFill>
                            <a:schemeClr val="tx1"/>
                          </a:solidFill>
                          <a:effectLst/>
                        </a:rPr>
                        <a:t> </a:t>
                      </a:r>
                      <a:r>
                        <a:rPr lang="en-US" sz="1200" dirty="0" err="1">
                          <a:solidFill>
                            <a:schemeClr val="tx1"/>
                          </a:solidFill>
                          <a:effectLst/>
                        </a:rPr>
                        <a:t>gây</a:t>
                      </a:r>
                      <a:r>
                        <a:rPr lang="en-US" sz="1200" dirty="0">
                          <a:solidFill>
                            <a:schemeClr val="tx1"/>
                          </a:solidFill>
                          <a:effectLst/>
                        </a:rPr>
                        <a:t> </a:t>
                      </a:r>
                      <a:r>
                        <a:rPr lang="en-US" sz="1200" dirty="0" err="1">
                          <a:solidFill>
                            <a:schemeClr val="tx1"/>
                          </a:solidFill>
                          <a:effectLst/>
                        </a:rPr>
                        <a:t>hạ</a:t>
                      </a:r>
                      <a:r>
                        <a:rPr lang="en-US" sz="1200" dirty="0">
                          <a:solidFill>
                            <a:schemeClr val="tx1"/>
                          </a:solidFill>
                          <a:effectLst/>
                        </a:rPr>
                        <a:t> </a:t>
                      </a:r>
                      <a:r>
                        <a:rPr lang="en-US" sz="1200" dirty="0" err="1">
                          <a:solidFill>
                            <a:schemeClr val="tx1"/>
                          </a:solidFill>
                          <a:effectLst/>
                        </a:rPr>
                        <a:t>huyết</a:t>
                      </a:r>
                      <a:r>
                        <a:rPr lang="en-US" sz="1200" dirty="0">
                          <a:solidFill>
                            <a:schemeClr val="tx1"/>
                          </a:solidFill>
                          <a:effectLst/>
                        </a:rPr>
                        <a:t> </a:t>
                      </a:r>
                      <a:r>
                        <a:rPr lang="en-US" sz="1200" dirty="0" err="1">
                          <a:solidFill>
                            <a:schemeClr val="tx1"/>
                          </a:solidFill>
                          <a:effectLst/>
                        </a:rPr>
                        <a:t>áp</a:t>
                      </a:r>
                      <a:r>
                        <a:rPr lang="en-US" sz="1200" dirty="0">
                          <a:solidFill>
                            <a:schemeClr val="tx1"/>
                          </a:solidFill>
                          <a:effectLst/>
                        </a:rPr>
                        <a:t> </a:t>
                      </a:r>
                      <a:r>
                        <a:rPr lang="en-US" sz="1200" dirty="0" err="1">
                          <a:solidFill>
                            <a:schemeClr val="tx1"/>
                          </a:solidFill>
                          <a:effectLst/>
                        </a:rPr>
                        <a:t>quá</a:t>
                      </a:r>
                      <a:r>
                        <a:rPr lang="en-US" sz="1200" dirty="0">
                          <a:solidFill>
                            <a:schemeClr val="tx1"/>
                          </a:solidFill>
                          <a:effectLst/>
                        </a:rPr>
                        <a:t> </a:t>
                      </a:r>
                      <a:r>
                        <a:rPr lang="en-US" sz="1200" dirty="0" err="1">
                          <a:solidFill>
                            <a:schemeClr val="tx1"/>
                          </a:solidFill>
                          <a:effectLst/>
                        </a:rPr>
                        <a:t>mức</a:t>
                      </a:r>
                      <a:r>
                        <a:rPr lang="en-US" sz="1200" dirty="0">
                          <a:solidFill>
                            <a:schemeClr val="tx1"/>
                          </a:solidFill>
                          <a:effectLst/>
                        </a:rPr>
                        <a:t>, </a:t>
                      </a:r>
                      <a:r>
                        <a:rPr lang="en-US" sz="1200" dirty="0" err="1">
                          <a:solidFill>
                            <a:schemeClr val="tx1"/>
                          </a:solidFill>
                          <a:effectLst/>
                        </a:rPr>
                        <a:t>nhịp</a:t>
                      </a:r>
                      <a:r>
                        <a:rPr lang="en-US" sz="1200" dirty="0">
                          <a:solidFill>
                            <a:schemeClr val="tx1"/>
                          </a:solidFill>
                          <a:effectLst/>
                        </a:rPr>
                        <a:t> </a:t>
                      </a:r>
                      <a:r>
                        <a:rPr lang="en-US" sz="1200" dirty="0" smtClean="0">
                          <a:solidFill>
                            <a:schemeClr val="tx1"/>
                          </a:solidFill>
                          <a:effectLst/>
                        </a:rPr>
                        <a:t>    </a:t>
                      </a:r>
                      <a:r>
                        <a:rPr lang="en-US" sz="1200" dirty="0" err="1" smtClean="0">
                          <a:solidFill>
                            <a:schemeClr val="tx1"/>
                          </a:solidFill>
                          <a:effectLst/>
                        </a:rPr>
                        <a:t>tim</a:t>
                      </a:r>
                      <a:r>
                        <a:rPr lang="en-US" sz="1200" dirty="0" smtClean="0">
                          <a:solidFill>
                            <a:schemeClr val="tx1"/>
                          </a:solidFill>
                          <a:effectLst/>
                        </a:rPr>
                        <a:t> </a:t>
                      </a:r>
                      <a:r>
                        <a:rPr lang="en-US" sz="1200" dirty="0" err="1">
                          <a:solidFill>
                            <a:schemeClr val="tx1"/>
                          </a:solidFill>
                          <a:effectLst/>
                        </a:rPr>
                        <a:t>chậm</a:t>
                      </a:r>
                      <a:r>
                        <a:rPr lang="en-US" sz="1200" dirty="0">
                          <a:solidFill>
                            <a:schemeClr val="tx1"/>
                          </a:solidFill>
                          <a:effectLst/>
                        </a:rPr>
                        <a:t>, </a:t>
                      </a:r>
                      <a:r>
                        <a:rPr lang="en-US" sz="1200" dirty="0" err="1">
                          <a:solidFill>
                            <a:schemeClr val="tx1"/>
                          </a:solidFill>
                          <a:effectLst/>
                        </a:rPr>
                        <a:t>phù</a:t>
                      </a:r>
                      <a:r>
                        <a:rPr lang="en-US" sz="1200" dirty="0">
                          <a:solidFill>
                            <a:schemeClr val="tx1"/>
                          </a:solidFill>
                          <a:effectLst/>
                        </a:rPr>
                        <a:t> </a:t>
                      </a:r>
                      <a:r>
                        <a:rPr lang="en-US" sz="1200" dirty="0" err="1">
                          <a:solidFill>
                            <a:schemeClr val="tx1"/>
                          </a:solidFill>
                          <a:effectLst/>
                        </a:rPr>
                        <a:t>nề</a:t>
                      </a:r>
                      <a:r>
                        <a:rPr lang="en-US" sz="1200" dirty="0">
                          <a:solidFill>
                            <a:schemeClr val="tx1"/>
                          </a:solidFill>
                          <a:effectLst/>
                        </a:rPr>
                        <a:t> </a:t>
                      </a:r>
                      <a:endParaRPr lang="en-US" sz="1200" dirty="0">
                        <a:solidFill>
                          <a:schemeClr val="tx1"/>
                        </a:solidFill>
                        <a:effectLst/>
                        <a:latin typeface="Times New Roman"/>
                        <a:ea typeface="Times New Roman"/>
                      </a:endParaRPr>
                    </a:p>
                  </a:txBody>
                  <a:tcPr marL="39162" marR="39162" marT="0" marB="0" anchor="ctr">
                    <a:solidFill>
                      <a:schemeClr val="bg2">
                        <a:lumMod val="75000"/>
                      </a:schemeClr>
                    </a:solidFill>
                  </a:tcPr>
                </a:tc>
                <a:tc>
                  <a:txBody>
                    <a:bodyPr/>
                    <a:lstStyle/>
                    <a:p>
                      <a:pPr algn="just">
                        <a:lnSpc>
                          <a:spcPct val="150000"/>
                        </a:lnSpc>
                        <a:spcAft>
                          <a:spcPts val="0"/>
                        </a:spcAft>
                      </a:pPr>
                      <a:r>
                        <a:rPr lang="en-US" sz="1200" dirty="0">
                          <a:solidFill>
                            <a:schemeClr val="tx1"/>
                          </a:solidFill>
                          <a:effectLst/>
                        </a:rPr>
                        <a:t>- </a:t>
                      </a:r>
                      <a:r>
                        <a:rPr lang="en-US" sz="1200" dirty="0" err="1">
                          <a:solidFill>
                            <a:schemeClr val="tx1"/>
                          </a:solidFill>
                          <a:effectLst/>
                        </a:rPr>
                        <a:t>Thận</a:t>
                      </a:r>
                      <a:r>
                        <a:rPr lang="en-US" sz="1200" dirty="0">
                          <a:solidFill>
                            <a:schemeClr val="tx1"/>
                          </a:solidFill>
                          <a:effectLst/>
                        </a:rPr>
                        <a:t> </a:t>
                      </a:r>
                      <a:r>
                        <a:rPr lang="en-US" sz="1200" dirty="0" err="1">
                          <a:solidFill>
                            <a:schemeClr val="tx1"/>
                          </a:solidFill>
                          <a:effectLst/>
                        </a:rPr>
                        <a:t>trọng</a:t>
                      </a:r>
                      <a:r>
                        <a:rPr lang="en-US" sz="1200" dirty="0">
                          <a:solidFill>
                            <a:schemeClr val="tx1"/>
                          </a:solidFill>
                          <a:effectLst/>
                        </a:rPr>
                        <a:t> </a:t>
                      </a:r>
                      <a:r>
                        <a:rPr lang="en-US" sz="1200" dirty="0" err="1">
                          <a:solidFill>
                            <a:schemeClr val="tx1"/>
                          </a:solidFill>
                          <a:effectLst/>
                        </a:rPr>
                        <a:t>khi</a:t>
                      </a:r>
                      <a:r>
                        <a:rPr lang="en-US" sz="1200" dirty="0">
                          <a:solidFill>
                            <a:schemeClr val="tx1"/>
                          </a:solidFill>
                          <a:effectLst/>
                        </a:rPr>
                        <a:t> </a:t>
                      </a:r>
                      <a:r>
                        <a:rPr lang="en-US" sz="1200" dirty="0" err="1">
                          <a:solidFill>
                            <a:schemeClr val="tx1"/>
                          </a:solidFill>
                          <a:effectLst/>
                        </a:rPr>
                        <a:t>phối</a:t>
                      </a:r>
                      <a:r>
                        <a:rPr lang="en-US" sz="1200" dirty="0">
                          <a:solidFill>
                            <a:schemeClr val="tx1"/>
                          </a:solidFill>
                          <a:effectLst/>
                        </a:rPr>
                        <a:t> </a:t>
                      </a:r>
                      <a:r>
                        <a:rPr lang="en-US" sz="1200" dirty="0" err="1">
                          <a:solidFill>
                            <a:schemeClr val="tx1"/>
                          </a:solidFill>
                          <a:effectLst/>
                        </a:rPr>
                        <a:t>hợp</a:t>
                      </a:r>
                      <a:endParaRPr lang="en-US" sz="1200" dirty="0">
                        <a:solidFill>
                          <a:schemeClr val="tx1"/>
                        </a:solidFill>
                        <a:effectLst/>
                      </a:endParaRPr>
                    </a:p>
                    <a:p>
                      <a:pPr algn="just">
                        <a:lnSpc>
                          <a:spcPct val="150000"/>
                        </a:lnSpc>
                        <a:spcAft>
                          <a:spcPts val="0"/>
                        </a:spcAft>
                      </a:pPr>
                      <a:r>
                        <a:rPr lang="en-US" sz="1200" dirty="0">
                          <a:solidFill>
                            <a:schemeClr val="tx1"/>
                          </a:solidFill>
                          <a:effectLst/>
                        </a:rPr>
                        <a:t>- </a:t>
                      </a:r>
                      <a:r>
                        <a:rPr lang="en-US" sz="1200" dirty="0" err="1">
                          <a:solidFill>
                            <a:schemeClr val="tx1"/>
                          </a:solidFill>
                          <a:effectLst/>
                        </a:rPr>
                        <a:t>Nếu</a:t>
                      </a:r>
                      <a:r>
                        <a:rPr lang="en-US" sz="1200" dirty="0">
                          <a:solidFill>
                            <a:schemeClr val="tx1"/>
                          </a:solidFill>
                          <a:effectLst/>
                        </a:rPr>
                        <a:t> </a:t>
                      </a:r>
                      <a:r>
                        <a:rPr lang="en-US" sz="1200" dirty="0" err="1">
                          <a:solidFill>
                            <a:schemeClr val="tx1"/>
                          </a:solidFill>
                          <a:effectLst/>
                        </a:rPr>
                        <a:t>phối</a:t>
                      </a:r>
                      <a:r>
                        <a:rPr lang="en-US" sz="1200" dirty="0">
                          <a:solidFill>
                            <a:schemeClr val="tx1"/>
                          </a:solidFill>
                          <a:effectLst/>
                        </a:rPr>
                        <a:t> </a:t>
                      </a:r>
                      <a:r>
                        <a:rPr lang="en-US" sz="1200" dirty="0" err="1">
                          <a:solidFill>
                            <a:schemeClr val="tx1"/>
                          </a:solidFill>
                          <a:effectLst/>
                        </a:rPr>
                        <a:t>hợp</a:t>
                      </a:r>
                      <a:r>
                        <a:rPr lang="en-US" sz="1200" dirty="0">
                          <a:solidFill>
                            <a:schemeClr val="tx1"/>
                          </a:solidFill>
                          <a:effectLst/>
                        </a:rPr>
                        <a:t> </a:t>
                      </a:r>
                      <a:r>
                        <a:rPr lang="en-US" sz="1200" dirty="0" err="1">
                          <a:solidFill>
                            <a:schemeClr val="tx1"/>
                          </a:solidFill>
                          <a:effectLst/>
                        </a:rPr>
                        <a:t>thì</a:t>
                      </a:r>
                      <a:r>
                        <a:rPr lang="en-US" sz="1200" dirty="0">
                          <a:solidFill>
                            <a:schemeClr val="tx1"/>
                          </a:solidFill>
                          <a:effectLst/>
                        </a:rPr>
                        <a:t> </a:t>
                      </a:r>
                      <a:r>
                        <a:rPr lang="en-US" sz="1200" dirty="0" err="1">
                          <a:solidFill>
                            <a:schemeClr val="tx1"/>
                          </a:solidFill>
                          <a:effectLst/>
                        </a:rPr>
                        <a:t>theo</a:t>
                      </a:r>
                      <a:r>
                        <a:rPr lang="en-US" sz="1200" dirty="0">
                          <a:solidFill>
                            <a:schemeClr val="tx1"/>
                          </a:solidFill>
                          <a:effectLst/>
                        </a:rPr>
                        <a:t> </a:t>
                      </a:r>
                      <a:r>
                        <a:rPr lang="en-US" sz="1200" dirty="0" err="1">
                          <a:solidFill>
                            <a:schemeClr val="tx1"/>
                          </a:solidFill>
                          <a:effectLst/>
                        </a:rPr>
                        <a:t>dõi</a:t>
                      </a:r>
                      <a:r>
                        <a:rPr lang="en-US" sz="1200" dirty="0">
                          <a:solidFill>
                            <a:schemeClr val="tx1"/>
                          </a:solidFill>
                          <a:effectLst/>
                        </a:rPr>
                        <a:t> </a:t>
                      </a:r>
                      <a:r>
                        <a:rPr lang="en-US" sz="1200" dirty="0" err="1">
                          <a:solidFill>
                            <a:schemeClr val="tx1"/>
                          </a:solidFill>
                          <a:effectLst/>
                        </a:rPr>
                        <a:t>tác</a:t>
                      </a:r>
                      <a:r>
                        <a:rPr lang="en-US" sz="1200" dirty="0">
                          <a:solidFill>
                            <a:schemeClr val="tx1"/>
                          </a:solidFill>
                          <a:effectLst/>
                        </a:rPr>
                        <a:t> </a:t>
                      </a:r>
                      <a:r>
                        <a:rPr lang="en-US" sz="1200" dirty="0" smtClean="0">
                          <a:solidFill>
                            <a:schemeClr val="tx1"/>
                          </a:solidFill>
                          <a:effectLst/>
                        </a:rPr>
                        <a:t>     </a:t>
                      </a:r>
                      <a:r>
                        <a:rPr lang="en-US" sz="1200" dirty="0" err="1" smtClean="0">
                          <a:solidFill>
                            <a:schemeClr val="tx1"/>
                          </a:solidFill>
                          <a:effectLst/>
                        </a:rPr>
                        <a:t>dụng</a:t>
                      </a:r>
                      <a:r>
                        <a:rPr lang="en-US" sz="1200" dirty="0" smtClean="0">
                          <a:solidFill>
                            <a:schemeClr val="tx1"/>
                          </a:solidFill>
                          <a:effectLst/>
                        </a:rPr>
                        <a:t> </a:t>
                      </a:r>
                      <a:r>
                        <a:rPr lang="en-US" sz="1200" dirty="0" err="1">
                          <a:solidFill>
                            <a:schemeClr val="tx1"/>
                          </a:solidFill>
                          <a:effectLst/>
                        </a:rPr>
                        <a:t>và</a:t>
                      </a:r>
                      <a:r>
                        <a:rPr lang="en-US" sz="1200" dirty="0">
                          <a:solidFill>
                            <a:schemeClr val="tx1"/>
                          </a:solidFill>
                          <a:effectLst/>
                        </a:rPr>
                        <a:t> </a:t>
                      </a:r>
                      <a:r>
                        <a:rPr lang="en-US" sz="1200" dirty="0" err="1">
                          <a:solidFill>
                            <a:schemeClr val="tx1"/>
                          </a:solidFill>
                          <a:effectLst/>
                        </a:rPr>
                        <a:t>độc</a:t>
                      </a:r>
                      <a:r>
                        <a:rPr lang="en-US" sz="1200" dirty="0">
                          <a:solidFill>
                            <a:schemeClr val="tx1"/>
                          </a:solidFill>
                          <a:effectLst/>
                        </a:rPr>
                        <a:t> </a:t>
                      </a:r>
                      <a:r>
                        <a:rPr lang="en-US" sz="1200" dirty="0" err="1">
                          <a:solidFill>
                            <a:schemeClr val="tx1"/>
                          </a:solidFill>
                          <a:effectLst/>
                        </a:rPr>
                        <a:t>tính</a:t>
                      </a:r>
                      <a:r>
                        <a:rPr lang="en-US" sz="1200" dirty="0">
                          <a:solidFill>
                            <a:schemeClr val="tx1"/>
                          </a:solidFill>
                          <a:effectLst/>
                        </a:rPr>
                        <a:t> </a:t>
                      </a:r>
                      <a:r>
                        <a:rPr lang="en-US" sz="1200" dirty="0" err="1">
                          <a:solidFill>
                            <a:schemeClr val="tx1"/>
                          </a:solidFill>
                          <a:effectLst/>
                        </a:rPr>
                        <a:t>của</a:t>
                      </a:r>
                      <a:r>
                        <a:rPr lang="en-US" sz="1200" dirty="0">
                          <a:solidFill>
                            <a:schemeClr val="tx1"/>
                          </a:solidFill>
                          <a:effectLst/>
                        </a:rPr>
                        <a:t> </a:t>
                      </a:r>
                      <a:r>
                        <a:rPr lang="en-US" sz="1200" dirty="0" err="1">
                          <a:solidFill>
                            <a:schemeClr val="tx1"/>
                          </a:solidFill>
                          <a:effectLst/>
                        </a:rPr>
                        <a:t>Nifedipin</a:t>
                      </a:r>
                      <a:r>
                        <a:rPr lang="en-US" sz="1200" dirty="0">
                          <a:solidFill>
                            <a:schemeClr val="tx1"/>
                          </a:solidFill>
                          <a:effectLst/>
                        </a:rPr>
                        <a:t>( </a:t>
                      </a:r>
                      <a:r>
                        <a:rPr lang="en-US" sz="1200" dirty="0" err="1">
                          <a:solidFill>
                            <a:schemeClr val="tx1"/>
                          </a:solidFill>
                          <a:effectLst/>
                        </a:rPr>
                        <a:t>hạ</a:t>
                      </a:r>
                      <a:r>
                        <a:rPr lang="en-US" sz="1200" dirty="0">
                          <a:solidFill>
                            <a:schemeClr val="tx1"/>
                          </a:solidFill>
                          <a:effectLst/>
                        </a:rPr>
                        <a:t> </a:t>
                      </a:r>
                      <a:r>
                        <a:rPr lang="en-US" sz="1200" dirty="0" err="1">
                          <a:solidFill>
                            <a:schemeClr val="tx1"/>
                          </a:solidFill>
                          <a:effectLst/>
                        </a:rPr>
                        <a:t>huyết</a:t>
                      </a:r>
                      <a:r>
                        <a:rPr lang="en-US" sz="1200" dirty="0">
                          <a:solidFill>
                            <a:schemeClr val="tx1"/>
                          </a:solidFill>
                          <a:effectLst/>
                        </a:rPr>
                        <a:t> </a:t>
                      </a:r>
                      <a:r>
                        <a:rPr lang="en-US" sz="1200" dirty="0" err="1">
                          <a:solidFill>
                            <a:schemeClr val="tx1"/>
                          </a:solidFill>
                          <a:effectLst/>
                        </a:rPr>
                        <a:t>áp</a:t>
                      </a:r>
                      <a:r>
                        <a:rPr lang="en-US" sz="1200" dirty="0">
                          <a:solidFill>
                            <a:schemeClr val="tx1"/>
                          </a:solidFill>
                          <a:effectLst/>
                        </a:rPr>
                        <a:t>, </a:t>
                      </a:r>
                      <a:r>
                        <a:rPr lang="en-US" sz="1200" dirty="0" err="1">
                          <a:solidFill>
                            <a:schemeClr val="tx1"/>
                          </a:solidFill>
                          <a:effectLst/>
                        </a:rPr>
                        <a:t>nhịp</a:t>
                      </a:r>
                      <a:r>
                        <a:rPr lang="en-US" sz="1200" dirty="0">
                          <a:solidFill>
                            <a:schemeClr val="tx1"/>
                          </a:solidFill>
                          <a:effectLst/>
                        </a:rPr>
                        <a:t> </a:t>
                      </a:r>
                      <a:r>
                        <a:rPr lang="en-US" sz="1200" dirty="0" err="1">
                          <a:solidFill>
                            <a:schemeClr val="tx1"/>
                          </a:solidFill>
                          <a:effectLst/>
                        </a:rPr>
                        <a:t>tim</a:t>
                      </a:r>
                      <a:r>
                        <a:rPr lang="en-US" sz="1200" dirty="0">
                          <a:solidFill>
                            <a:schemeClr val="tx1"/>
                          </a:solidFill>
                          <a:effectLst/>
                        </a:rPr>
                        <a:t> </a:t>
                      </a:r>
                      <a:r>
                        <a:rPr lang="en-US" sz="1200" dirty="0" err="1">
                          <a:solidFill>
                            <a:schemeClr val="tx1"/>
                          </a:solidFill>
                          <a:effectLst/>
                        </a:rPr>
                        <a:t>chậm</a:t>
                      </a:r>
                      <a:r>
                        <a:rPr lang="en-US" sz="1200" dirty="0">
                          <a:solidFill>
                            <a:schemeClr val="tx1"/>
                          </a:solidFill>
                          <a:effectLst/>
                        </a:rPr>
                        <a:t>, </a:t>
                      </a:r>
                      <a:r>
                        <a:rPr lang="en-US" sz="1200" dirty="0" err="1">
                          <a:solidFill>
                            <a:schemeClr val="tx1"/>
                          </a:solidFill>
                          <a:effectLst/>
                        </a:rPr>
                        <a:t>phù</a:t>
                      </a:r>
                      <a:r>
                        <a:rPr lang="en-US" sz="1200" dirty="0">
                          <a:solidFill>
                            <a:schemeClr val="tx1"/>
                          </a:solidFill>
                          <a:effectLst/>
                        </a:rPr>
                        <a:t> </a:t>
                      </a:r>
                      <a:r>
                        <a:rPr lang="en-US" sz="1200" dirty="0" err="1">
                          <a:solidFill>
                            <a:schemeClr val="tx1"/>
                          </a:solidFill>
                          <a:effectLst/>
                        </a:rPr>
                        <a:t>nề</a:t>
                      </a:r>
                      <a:r>
                        <a:rPr lang="en-US" sz="1200" dirty="0">
                          <a:solidFill>
                            <a:schemeClr val="tx1"/>
                          </a:solidFill>
                          <a:effectLst/>
                        </a:rPr>
                        <a:t>)</a:t>
                      </a:r>
                      <a:endParaRPr lang="en-US" sz="1200" dirty="0">
                        <a:solidFill>
                          <a:schemeClr val="tx1"/>
                        </a:solidFill>
                        <a:effectLst/>
                        <a:latin typeface="Times New Roman"/>
                        <a:ea typeface="Times New Roman"/>
                      </a:endParaRPr>
                    </a:p>
                  </a:txBody>
                  <a:tcPr marL="39162" marR="39162" marT="0" marB="0" anchor="ctr">
                    <a:solidFill>
                      <a:schemeClr val="bg2">
                        <a:lumMod val="75000"/>
                      </a:schemeClr>
                    </a:solidFill>
                  </a:tcPr>
                </a:tc>
              </a:tr>
            </a:tbl>
          </a:graphicData>
        </a:graphic>
      </p:graphicFrame>
    </p:spTree>
    <p:extLst>
      <p:ext uri="{BB962C8B-B14F-4D97-AF65-F5344CB8AC3E}">
        <p14:creationId xmlns:p14="http://schemas.microsoft.com/office/powerpoint/2010/main" val="3898352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8">
            <a:extLst>
              <a:ext uri="{FF2B5EF4-FFF2-40B4-BE49-F238E27FC236}">
                <a16:creationId xmlns="" xmlns:a16="http://schemas.microsoft.com/office/drawing/2014/main" id="{EF3C42FB-23CE-8EFC-A9F9-0B9D3B7346C8}"/>
              </a:ext>
            </a:extLst>
          </p:cNvPr>
          <p:cNvSpPr/>
          <p:nvPr/>
        </p:nvSpPr>
        <p:spPr>
          <a:xfrm>
            <a:off x="1034551" y="3219822"/>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 Same Side Corner Rectangle 20">
            <a:extLst>
              <a:ext uri="{FF2B5EF4-FFF2-40B4-BE49-F238E27FC236}">
                <a16:creationId xmlns="" xmlns:a16="http://schemas.microsoft.com/office/drawing/2014/main" id="{319CD4EB-F6C5-12E9-F86A-293ECEB61D07}"/>
              </a:ext>
            </a:extLst>
          </p:cNvPr>
          <p:cNvSpPr/>
          <p:nvPr/>
        </p:nvSpPr>
        <p:spPr>
          <a:xfrm rot="10800000">
            <a:off x="999513" y="1851670"/>
            <a:ext cx="354891" cy="7570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32">
            <a:extLst>
              <a:ext uri="{FF2B5EF4-FFF2-40B4-BE49-F238E27FC236}">
                <a16:creationId xmlns="" xmlns:a16="http://schemas.microsoft.com/office/drawing/2014/main" id="{AAF88C28-7897-AA87-DE5D-188DBCB54BD0}"/>
              </a:ext>
            </a:extLst>
          </p:cNvPr>
          <p:cNvSpPr txBox="1"/>
          <p:nvPr/>
        </p:nvSpPr>
        <p:spPr>
          <a:xfrm>
            <a:off x="1402420" y="2030141"/>
            <a:ext cx="865324"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37,3</a:t>
            </a:r>
            <a:r>
              <a:rPr lang="en-US" altLang="ko-KR" sz="1200" b="1" dirty="0">
                <a:solidFill>
                  <a:schemeClr val="bg1"/>
                </a:solidFill>
                <a:latin typeface="Arial" pitchFamily="34" charset="0"/>
                <a:cs typeface="Arial" pitchFamily="34" charset="0"/>
              </a:rPr>
              <a:t>%</a:t>
            </a:r>
            <a:endParaRPr lang="ko-KR" altLang="en-US" sz="1200" b="1" dirty="0">
              <a:solidFill>
                <a:schemeClr val="bg1"/>
              </a:solidFill>
              <a:latin typeface="Arial" pitchFamily="34" charset="0"/>
              <a:cs typeface="Arial" pitchFamily="34" charset="0"/>
            </a:endParaRPr>
          </a:p>
        </p:txBody>
      </p:sp>
      <p:sp>
        <p:nvSpPr>
          <p:cNvPr id="15" name="Rectangle 14">
            <a:extLst>
              <a:ext uri="{FF2B5EF4-FFF2-40B4-BE49-F238E27FC236}">
                <a16:creationId xmlns="" xmlns:a16="http://schemas.microsoft.com/office/drawing/2014/main" id="{568E722D-7BC8-2434-2CB4-6884CA6E703D}"/>
              </a:ext>
            </a:extLst>
          </p:cNvPr>
          <p:cNvSpPr/>
          <p:nvPr/>
        </p:nvSpPr>
        <p:spPr>
          <a:xfrm>
            <a:off x="8175325" y="4758809"/>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a:solidFill>
                  <a:schemeClr val="tx1"/>
                </a:solidFill>
              </a:rPr>
              <a:t>1</a:t>
            </a:r>
            <a:r>
              <a:rPr lang="en-US" sz="1100">
                <a:solidFill>
                  <a:schemeClr val="tx1"/>
                </a:solidFill>
              </a:rPr>
              <a:t>8</a:t>
            </a:r>
            <a:endParaRPr lang="en-US" sz="11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75829463"/>
              </p:ext>
            </p:extLst>
          </p:nvPr>
        </p:nvGraphicFramePr>
        <p:xfrm>
          <a:off x="179512" y="57349"/>
          <a:ext cx="8886067" cy="4937760"/>
        </p:xfrm>
        <a:graphic>
          <a:graphicData uri="http://schemas.openxmlformats.org/drawingml/2006/table">
            <a:tbl>
              <a:tblPr firstRow="1" firstCol="1" bandRow="1">
                <a:tableStyleId>{5C22544A-7EE6-4342-B048-85BDC9FD1C3A}</a:tableStyleId>
              </a:tblPr>
              <a:tblGrid>
                <a:gridCol w="482330"/>
                <a:gridCol w="1317871"/>
                <a:gridCol w="1664164"/>
                <a:gridCol w="772527"/>
                <a:gridCol w="2311578"/>
                <a:gridCol w="2337597"/>
              </a:tblGrid>
              <a:tr h="1345051">
                <a:tc>
                  <a:txBody>
                    <a:bodyPr/>
                    <a:lstStyle/>
                    <a:p>
                      <a:pPr algn="ctr">
                        <a:lnSpc>
                          <a:spcPct val="150000"/>
                        </a:lnSpc>
                        <a:spcAft>
                          <a:spcPts val="0"/>
                        </a:spcAft>
                      </a:pPr>
                      <a:r>
                        <a:rPr lang="en-US" sz="1200" b="0" dirty="0">
                          <a:solidFill>
                            <a:schemeClr val="tx1"/>
                          </a:solidFill>
                          <a:effectLst/>
                        </a:rPr>
                        <a:t>9</a:t>
                      </a:r>
                      <a:endParaRPr lang="en-US" sz="1200" b="0" dirty="0">
                        <a:solidFill>
                          <a:schemeClr val="tx1"/>
                        </a:solidFill>
                        <a:effectLst/>
                        <a:latin typeface="Times New Roman"/>
                        <a:ea typeface="Times New Roman"/>
                      </a:endParaRPr>
                    </a:p>
                  </a:txBody>
                  <a:tcPr marL="35602" marR="35602" marT="0" marB="0" anchor="ctr">
                    <a:solidFill>
                      <a:srgbClr val="FFC000"/>
                    </a:solidFill>
                  </a:tcPr>
                </a:tc>
                <a:tc>
                  <a:txBody>
                    <a:bodyPr/>
                    <a:lstStyle/>
                    <a:p>
                      <a:pPr algn="ctr">
                        <a:lnSpc>
                          <a:spcPct val="150000"/>
                        </a:lnSpc>
                        <a:spcAft>
                          <a:spcPts val="0"/>
                        </a:spcAft>
                      </a:pPr>
                      <a:r>
                        <a:rPr lang="en-US" sz="1200" b="0" dirty="0" err="1">
                          <a:solidFill>
                            <a:schemeClr val="tx1"/>
                          </a:solidFill>
                          <a:effectLst/>
                        </a:rPr>
                        <a:t>Colchicin</a:t>
                      </a:r>
                      <a:endParaRPr lang="en-US" sz="1200" b="0" dirty="0">
                        <a:solidFill>
                          <a:schemeClr val="tx1"/>
                        </a:solidFill>
                        <a:effectLst/>
                        <a:latin typeface="Times New Roman"/>
                        <a:ea typeface="Times New Roman"/>
                      </a:endParaRPr>
                    </a:p>
                  </a:txBody>
                  <a:tcPr marL="35602" marR="35602" marT="0" marB="0" anchor="ctr">
                    <a:solidFill>
                      <a:srgbClr val="FFC000"/>
                    </a:solidFill>
                  </a:tcPr>
                </a:tc>
                <a:tc>
                  <a:txBody>
                    <a:bodyPr/>
                    <a:lstStyle/>
                    <a:p>
                      <a:pPr algn="ctr">
                        <a:lnSpc>
                          <a:spcPct val="150000"/>
                        </a:lnSpc>
                        <a:spcAft>
                          <a:spcPts val="0"/>
                        </a:spcAft>
                      </a:pPr>
                      <a:r>
                        <a:rPr lang="en-US" sz="1200" b="0" dirty="0" err="1">
                          <a:solidFill>
                            <a:schemeClr val="tx1"/>
                          </a:solidFill>
                          <a:effectLst/>
                        </a:rPr>
                        <a:t>Các</a:t>
                      </a:r>
                      <a:r>
                        <a:rPr lang="en-US" sz="1200" b="0" dirty="0">
                          <a:solidFill>
                            <a:schemeClr val="tx1"/>
                          </a:solidFill>
                          <a:effectLst/>
                        </a:rPr>
                        <a:t> </a:t>
                      </a:r>
                      <a:r>
                        <a:rPr lang="en-US" sz="1200" b="0" dirty="0" err="1">
                          <a:solidFill>
                            <a:schemeClr val="tx1"/>
                          </a:solidFill>
                          <a:effectLst/>
                        </a:rPr>
                        <a:t>hoạt</a:t>
                      </a:r>
                      <a:r>
                        <a:rPr lang="en-US" sz="1200" b="0" dirty="0">
                          <a:solidFill>
                            <a:schemeClr val="tx1"/>
                          </a:solidFill>
                          <a:effectLst/>
                        </a:rPr>
                        <a:t> </a:t>
                      </a:r>
                      <a:r>
                        <a:rPr lang="en-US" sz="1200" b="0" dirty="0" err="1">
                          <a:solidFill>
                            <a:schemeClr val="tx1"/>
                          </a:solidFill>
                          <a:effectLst/>
                        </a:rPr>
                        <a:t>chất</a:t>
                      </a:r>
                      <a:r>
                        <a:rPr lang="en-US" sz="1200" b="0" dirty="0">
                          <a:solidFill>
                            <a:schemeClr val="tx1"/>
                          </a:solidFill>
                          <a:effectLst/>
                        </a:rPr>
                        <a:t> </a:t>
                      </a:r>
                      <a:r>
                        <a:rPr lang="en-US" sz="1200" b="0" dirty="0" err="1" smtClean="0">
                          <a:solidFill>
                            <a:schemeClr val="tx1"/>
                          </a:solidFill>
                          <a:effectLst/>
                        </a:rPr>
                        <a:t>nhóm</a:t>
                      </a:r>
                      <a:r>
                        <a:rPr lang="en-US" sz="1200" b="0" dirty="0" smtClean="0">
                          <a:solidFill>
                            <a:schemeClr val="tx1"/>
                          </a:solidFill>
                          <a:effectLst/>
                        </a:rPr>
                        <a:t>     </a:t>
                      </a:r>
                      <a:r>
                        <a:rPr lang="en-US" sz="1200" b="0" dirty="0">
                          <a:solidFill>
                            <a:schemeClr val="tx1"/>
                          </a:solidFill>
                          <a:effectLst/>
                        </a:rPr>
                        <a:t>Statin (lovastatin, </a:t>
                      </a:r>
                      <a:r>
                        <a:rPr lang="en-US" sz="1200" b="0" dirty="0" smtClean="0">
                          <a:solidFill>
                            <a:schemeClr val="tx1"/>
                          </a:solidFill>
                          <a:effectLst/>
                        </a:rPr>
                        <a:t>           atorvastatin</a:t>
                      </a:r>
                      <a:r>
                        <a:rPr lang="en-US" sz="1200" b="0" dirty="0">
                          <a:solidFill>
                            <a:schemeClr val="tx1"/>
                          </a:solidFill>
                          <a:effectLst/>
                        </a:rPr>
                        <a:t>)</a:t>
                      </a:r>
                      <a:endParaRPr lang="en-US" sz="1200" b="0" dirty="0">
                        <a:solidFill>
                          <a:schemeClr val="tx1"/>
                        </a:solidFill>
                        <a:effectLst/>
                        <a:latin typeface="Times New Roman"/>
                        <a:ea typeface="Times New Roman"/>
                      </a:endParaRPr>
                    </a:p>
                  </a:txBody>
                  <a:tcPr marL="35602" marR="35602" marT="0" marB="0" anchor="ctr">
                    <a:solidFill>
                      <a:srgbClr val="FFC000"/>
                    </a:solidFill>
                  </a:tcPr>
                </a:tc>
                <a:tc>
                  <a:txBody>
                    <a:bodyPr/>
                    <a:lstStyle/>
                    <a:p>
                      <a:pPr algn="ctr">
                        <a:lnSpc>
                          <a:spcPct val="150000"/>
                        </a:lnSpc>
                        <a:spcAft>
                          <a:spcPts val="0"/>
                        </a:spcAft>
                      </a:pPr>
                      <a:r>
                        <a:rPr lang="en-US" sz="1200" b="0" dirty="0">
                          <a:solidFill>
                            <a:schemeClr val="tx1"/>
                          </a:solidFill>
                          <a:effectLst/>
                        </a:rPr>
                        <a:t>NT</a:t>
                      </a:r>
                      <a:endParaRPr lang="en-US" sz="1200" b="0" dirty="0">
                        <a:solidFill>
                          <a:schemeClr val="tx1"/>
                        </a:solidFill>
                        <a:effectLst/>
                        <a:latin typeface="Times New Roman"/>
                        <a:ea typeface="Times New Roman"/>
                      </a:endParaRPr>
                    </a:p>
                  </a:txBody>
                  <a:tcPr marL="35602" marR="35602" marT="0" marB="0" anchor="ctr">
                    <a:solidFill>
                      <a:srgbClr val="FFC000"/>
                    </a:solidFill>
                  </a:tcPr>
                </a:tc>
                <a:tc>
                  <a:txBody>
                    <a:bodyPr/>
                    <a:lstStyle/>
                    <a:p>
                      <a:pPr algn="just">
                        <a:lnSpc>
                          <a:spcPct val="150000"/>
                        </a:lnSpc>
                        <a:spcAft>
                          <a:spcPts val="0"/>
                        </a:spcAft>
                      </a:pPr>
                      <a:r>
                        <a:rPr lang="en-US" sz="1200" b="0" dirty="0" err="1">
                          <a:solidFill>
                            <a:schemeClr val="tx1"/>
                          </a:solidFill>
                          <a:effectLst/>
                        </a:rPr>
                        <a:t>Sử</a:t>
                      </a:r>
                      <a:r>
                        <a:rPr lang="en-US" sz="1200" b="0" dirty="0">
                          <a:solidFill>
                            <a:schemeClr val="tx1"/>
                          </a:solidFill>
                          <a:effectLst/>
                        </a:rPr>
                        <a:t> </a:t>
                      </a:r>
                      <a:r>
                        <a:rPr lang="en-US" sz="1200" b="0" dirty="0" err="1">
                          <a:solidFill>
                            <a:schemeClr val="tx1"/>
                          </a:solidFill>
                          <a:effectLst/>
                        </a:rPr>
                        <a:t>dụng</a:t>
                      </a:r>
                      <a:r>
                        <a:rPr lang="en-US" sz="1200" b="0" dirty="0">
                          <a:solidFill>
                            <a:schemeClr val="tx1"/>
                          </a:solidFill>
                          <a:effectLst/>
                        </a:rPr>
                        <a:t> </a:t>
                      </a:r>
                      <a:r>
                        <a:rPr lang="en-US" sz="1200" b="0" dirty="0" err="1">
                          <a:solidFill>
                            <a:schemeClr val="tx1"/>
                          </a:solidFill>
                          <a:effectLst/>
                        </a:rPr>
                        <a:t>đồng</a:t>
                      </a:r>
                      <a:r>
                        <a:rPr lang="en-US" sz="1200" b="0" dirty="0">
                          <a:solidFill>
                            <a:schemeClr val="tx1"/>
                          </a:solidFill>
                          <a:effectLst/>
                        </a:rPr>
                        <a:t> </a:t>
                      </a:r>
                      <a:r>
                        <a:rPr lang="en-US" sz="1200" b="0" dirty="0" err="1">
                          <a:solidFill>
                            <a:schemeClr val="tx1"/>
                          </a:solidFill>
                          <a:effectLst/>
                        </a:rPr>
                        <a:t>thời</a:t>
                      </a:r>
                      <a:r>
                        <a:rPr lang="en-US" sz="1200" b="0" dirty="0">
                          <a:solidFill>
                            <a:schemeClr val="tx1"/>
                          </a:solidFill>
                          <a:effectLst/>
                        </a:rPr>
                        <a:t> </a:t>
                      </a:r>
                      <a:r>
                        <a:rPr lang="en-US" sz="1200" b="0" dirty="0" err="1">
                          <a:solidFill>
                            <a:schemeClr val="tx1"/>
                          </a:solidFill>
                          <a:effectLst/>
                        </a:rPr>
                        <a:t>có</a:t>
                      </a:r>
                      <a:r>
                        <a:rPr lang="en-US" sz="1200" b="0" dirty="0">
                          <a:solidFill>
                            <a:schemeClr val="tx1"/>
                          </a:solidFill>
                          <a:effectLst/>
                        </a:rPr>
                        <a:t> </a:t>
                      </a:r>
                      <a:r>
                        <a:rPr lang="en-US" sz="1200" b="0" dirty="0" err="1">
                          <a:solidFill>
                            <a:schemeClr val="tx1"/>
                          </a:solidFill>
                          <a:effectLst/>
                        </a:rPr>
                        <a:t>thể</a:t>
                      </a:r>
                      <a:r>
                        <a:rPr lang="en-US" sz="1200" b="0" dirty="0">
                          <a:solidFill>
                            <a:schemeClr val="tx1"/>
                          </a:solidFill>
                          <a:effectLst/>
                        </a:rPr>
                        <a:t> </a:t>
                      </a:r>
                      <a:r>
                        <a:rPr lang="en-US" sz="1200" b="0" dirty="0" err="1">
                          <a:solidFill>
                            <a:schemeClr val="tx1"/>
                          </a:solidFill>
                          <a:effectLst/>
                        </a:rPr>
                        <a:t>dẫn</a:t>
                      </a:r>
                      <a:r>
                        <a:rPr lang="en-US" sz="1200" b="0" dirty="0">
                          <a:solidFill>
                            <a:schemeClr val="tx1"/>
                          </a:solidFill>
                          <a:effectLst/>
                        </a:rPr>
                        <a:t> </a:t>
                      </a:r>
                      <a:r>
                        <a:rPr lang="en-US" sz="1200" b="0" dirty="0" smtClean="0">
                          <a:solidFill>
                            <a:schemeClr val="tx1"/>
                          </a:solidFill>
                          <a:effectLst/>
                        </a:rPr>
                        <a:t>   </a:t>
                      </a:r>
                      <a:r>
                        <a:rPr lang="en-US" sz="1200" b="0" dirty="0" err="1" smtClean="0">
                          <a:solidFill>
                            <a:schemeClr val="tx1"/>
                          </a:solidFill>
                          <a:effectLst/>
                        </a:rPr>
                        <a:t>đến</a:t>
                      </a:r>
                      <a:r>
                        <a:rPr lang="en-US" sz="1200" b="0" dirty="0" smtClean="0">
                          <a:solidFill>
                            <a:schemeClr val="tx1"/>
                          </a:solidFill>
                          <a:effectLst/>
                        </a:rPr>
                        <a:t> </a:t>
                      </a:r>
                      <a:r>
                        <a:rPr lang="en-US" sz="1200" b="0" dirty="0" err="1">
                          <a:solidFill>
                            <a:schemeClr val="tx1"/>
                          </a:solidFill>
                          <a:effectLst/>
                        </a:rPr>
                        <a:t>bệnh</a:t>
                      </a:r>
                      <a:r>
                        <a:rPr lang="en-US" sz="1200" b="0" dirty="0">
                          <a:solidFill>
                            <a:schemeClr val="tx1"/>
                          </a:solidFill>
                          <a:effectLst/>
                        </a:rPr>
                        <a:t> </a:t>
                      </a:r>
                      <a:r>
                        <a:rPr lang="en-US" sz="1200" b="0" dirty="0" err="1">
                          <a:solidFill>
                            <a:schemeClr val="tx1"/>
                          </a:solidFill>
                          <a:effectLst/>
                        </a:rPr>
                        <a:t>cơ</a:t>
                      </a:r>
                      <a:r>
                        <a:rPr lang="en-US" sz="1200" b="0" dirty="0">
                          <a:solidFill>
                            <a:schemeClr val="tx1"/>
                          </a:solidFill>
                          <a:effectLst/>
                        </a:rPr>
                        <a:t> </a:t>
                      </a:r>
                      <a:r>
                        <a:rPr lang="en-US" sz="1200" b="0" dirty="0" err="1">
                          <a:solidFill>
                            <a:schemeClr val="tx1"/>
                          </a:solidFill>
                          <a:effectLst/>
                        </a:rPr>
                        <a:t>và</a:t>
                      </a:r>
                      <a:r>
                        <a:rPr lang="en-US" sz="1200" b="0" dirty="0">
                          <a:solidFill>
                            <a:schemeClr val="tx1"/>
                          </a:solidFill>
                          <a:effectLst/>
                        </a:rPr>
                        <a:t> </a:t>
                      </a:r>
                      <a:r>
                        <a:rPr lang="en-US" sz="1200" b="0" dirty="0" err="1">
                          <a:solidFill>
                            <a:schemeClr val="tx1"/>
                          </a:solidFill>
                          <a:effectLst/>
                        </a:rPr>
                        <a:t>tiêu</a:t>
                      </a:r>
                      <a:r>
                        <a:rPr lang="en-US" sz="1200" b="0" dirty="0">
                          <a:solidFill>
                            <a:schemeClr val="tx1"/>
                          </a:solidFill>
                          <a:effectLst/>
                        </a:rPr>
                        <a:t> </a:t>
                      </a:r>
                      <a:r>
                        <a:rPr lang="en-US" sz="1200" b="0" dirty="0" err="1">
                          <a:solidFill>
                            <a:schemeClr val="tx1"/>
                          </a:solidFill>
                          <a:effectLst/>
                        </a:rPr>
                        <a:t>cơ</a:t>
                      </a:r>
                      <a:r>
                        <a:rPr lang="en-US" sz="1200" b="0" dirty="0">
                          <a:solidFill>
                            <a:schemeClr val="tx1"/>
                          </a:solidFill>
                          <a:effectLst/>
                        </a:rPr>
                        <a:t> </a:t>
                      </a:r>
                      <a:r>
                        <a:rPr lang="en-US" sz="1200" b="0" dirty="0" err="1">
                          <a:solidFill>
                            <a:schemeClr val="tx1"/>
                          </a:solidFill>
                          <a:effectLst/>
                        </a:rPr>
                        <a:t>vân</a:t>
                      </a:r>
                      <a:endParaRPr lang="en-US" sz="1200" b="0" dirty="0">
                        <a:solidFill>
                          <a:schemeClr val="tx1"/>
                        </a:solidFill>
                        <a:effectLst/>
                        <a:latin typeface="Times New Roman"/>
                        <a:ea typeface="Times New Roman"/>
                      </a:endParaRPr>
                    </a:p>
                  </a:txBody>
                  <a:tcPr marL="35602" marR="35602" marT="0" marB="0" anchor="ctr">
                    <a:solidFill>
                      <a:srgbClr val="FFC000"/>
                    </a:solidFill>
                  </a:tcPr>
                </a:tc>
                <a:tc>
                  <a:txBody>
                    <a:bodyPr/>
                    <a:lstStyle/>
                    <a:p>
                      <a:pPr algn="just">
                        <a:lnSpc>
                          <a:spcPct val="150000"/>
                        </a:lnSpc>
                        <a:spcAft>
                          <a:spcPts val="0"/>
                        </a:spcAft>
                      </a:pPr>
                      <a:r>
                        <a:rPr lang="en-US" sz="1200" b="0" dirty="0">
                          <a:solidFill>
                            <a:schemeClr val="tx1"/>
                          </a:solidFill>
                          <a:effectLst/>
                        </a:rPr>
                        <a:t>- </a:t>
                      </a:r>
                      <a:r>
                        <a:rPr lang="en-US" sz="1200" b="0" dirty="0" err="1">
                          <a:solidFill>
                            <a:schemeClr val="tx1"/>
                          </a:solidFill>
                          <a:effectLst/>
                        </a:rPr>
                        <a:t>Tránh</a:t>
                      </a:r>
                      <a:r>
                        <a:rPr lang="en-US" sz="1200" b="0" dirty="0">
                          <a:solidFill>
                            <a:schemeClr val="tx1"/>
                          </a:solidFill>
                          <a:effectLst/>
                        </a:rPr>
                        <a:t> </a:t>
                      </a:r>
                      <a:r>
                        <a:rPr lang="en-US" sz="1200" b="0" dirty="0" err="1">
                          <a:solidFill>
                            <a:schemeClr val="tx1"/>
                          </a:solidFill>
                          <a:effectLst/>
                        </a:rPr>
                        <a:t>phối</a:t>
                      </a:r>
                      <a:r>
                        <a:rPr lang="en-US" sz="1200" b="0" dirty="0">
                          <a:solidFill>
                            <a:schemeClr val="tx1"/>
                          </a:solidFill>
                          <a:effectLst/>
                        </a:rPr>
                        <a:t> </a:t>
                      </a:r>
                      <a:r>
                        <a:rPr lang="en-US" sz="1200" b="0" dirty="0" err="1">
                          <a:solidFill>
                            <a:schemeClr val="tx1"/>
                          </a:solidFill>
                          <a:effectLst/>
                        </a:rPr>
                        <a:t>hợp</a:t>
                      </a:r>
                      <a:r>
                        <a:rPr lang="en-US" sz="1200" b="0" dirty="0">
                          <a:solidFill>
                            <a:schemeClr val="tx1"/>
                          </a:solidFill>
                          <a:effectLst/>
                        </a:rPr>
                        <a:t>/ </a:t>
                      </a:r>
                      <a:r>
                        <a:rPr lang="en-US" sz="1200" b="0" dirty="0" err="1">
                          <a:solidFill>
                            <a:schemeClr val="tx1"/>
                          </a:solidFill>
                          <a:effectLst/>
                        </a:rPr>
                        <a:t>thay</a:t>
                      </a:r>
                      <a:r>
                        <a:rPr lang="en-US" sz="1200" b="0" dirty="0">
                          <a:solidFill>
                            <a:schemeClr val="tx1"/>
                          </a:solidFill>
                          <a:effectLst/>
                        </a:rPr>
                        <a:t> </a:t>
                      </a:r>
                      <a:r>
                        <a:rPr lang="en-US" sz="1200" b="0" dirty="0" err="1">
                          <a:solidFill>
                            <a:schemeClr val="tx1"/>
                          </a:solidFill>
                          <a:effectLst/>
                        </a:rPr>
                        <a:t>thế</a:t>
                      </a:r>
                      <a:r>
                        <a:rPr lang="en-US" sz="1200" b="0" dirty="0">
                          <a:solidFill>
                            <a:schemeClr val="tx1"/>
                          </a:solidFill>
                          <a:effectLst/>
                        </a:rPr>
                        <a:t> </a:t>
                      </a:r>
                      <a:r>
                        <a:rPr lang="en-US" sz="1200" b="0" dirty="0" smtClean="0">
                          <a:solidFill>
                            <a:schemeClr val="tx1"/>
                          </a:solidFill>
                          <a:effectLst/>
                        </a:rPr>
                        <a:t> </a:t>
                      </a:r>
                      <a:r>
                        <a:rPr lang="en-US" sz="1200" b="0" dirty="0" err="1" smtClean="0">
                          <a:solidFill>
                            <a:schemeClr val="tx1"/>
                          </a:solidFill>
                          <a:effectLst/>
                        </a:rPr>
                        <a:t>thuốc</a:t>
                      </a:r>
                      <a:r>
                        <a:rPr lang="en-US" sz="1200" b="0" dirty="0">
                          <a:solidFill>
                            <a:schemeClr val="tx1"/>
                          </a:solidFill>
                          <a:effectLst/>
                        </a:rPr>
                        <a:t>/ </a:t>
                      </a:r>
                      <a:r>
                        <a:rPr lang="en-US" sz="1200" b="0" dirty="0" err="1">
                          <a:solidFill>
                            <a:schemeClr val="tx1"/>
                          </a:solidFill>
                          <a:effectLst/>
                        </a:rPr>
                        <a:t>hết</a:t>
                      </a:r>
                      <a:r>
                        <a:rPr lang="en-US" sz="1200" b="0" dirty="0">
                          <a:solidFill>
                            <a:schemeClr val="tx1"/>
                          </a:solidFill>
                          <a:effectLst/>
                        </a:rPr>
                        <a:t> </a:t>
                      </a:r>
                      <a:r>
                        <a:rPr lang="en-US" sz="1200" b="0" dirty="0" err="1">
                          <a:solidFill>
                            <a:schemeClr val="tx1"/>
                          </a:solidFill>
                          <a:effectLst/>
                        </a:rPr>
                        <a:t>sức</a:t>
                      </a:r>
                      <a:r>
                        <a:rPr lang="en-US" sz="1200" b="0" dirty="0">
                          <a:solidFill>
                            <a:schemeClr val="tx1"/>
                          </a:solidFill>
                          <a:effectLst/>
                        </a:rPr>
                        <a:t> </a:t>
                      </a:r>
                      <a:r>
                        <a:rPr lang="en-US" sz="1200" b="0" dirty="0" err="1">
                          <a:solidFill>
                            <a:schemeClr val="tx1"/>
                          </a:solidFill>
                          <a:effectLst/>
                        </a:rPr>
                        <a:t>thận</a:t>
                      </a:r>
                      <a:r>
                        <a:rPr lang="en-US" sz="1200" b="0" dirty="0">
                          <a:solidFill>
                            <a:schemeClr val="tx1"/>
                          </a:solidFill>
                          <a:effectLst/>
                        </a:rPr>
                        <a:t> </a:t>
                      </a:r>
                      <a:r>
                        <a:rPr lang="en-US" sz="1200" b="0" dirty="0" err="1">
                          <a:solidFill>
                            <a:schemeClr val="tx1"/>
                          </a:solidFill>
                          <a:effectLst/>
                        </a:rPr>
                        <a:t>trọng</a:t>
                      </a:r>
                      <a:endParaRPr lang="en-US" sz="1200" b="0" dirty="0">
                        <a:solidFill>
                          <a:schemeClr val="tx1"/>
                        </a:solidFill>
                        <a:effectLst/>
                      </a:endParaRPr>
                    </a:p>
                    <a:p>
                      <a:pPr algn="just">
                        <a:lnSpc>
                          <a:spcPct val="150000"/>
                        </a:lnSpc>
                        <a:spcAft>
                          <a:spcPts val="0"/>
                        </a:spcAft>
                      </a:pPr>
                      <a:r>
                        <a:rPr lang="en-US" sz="1200" b="0" dirty="0">
                          <a:solidFill>
                            <a:schemeClr val="tx1"/>
                          </a:solidFill>
                          <a:effectLst/>
                        </a:rPr>
                        <a:t>- </a:t>
                      </a:r>
                      <a:r>
                        <a:rPr lang="en-US" sz="1200" b="0" dirty="0" err="1">
                          <a:solidFill>
                            <a:schemeClr val="tx1"/>
                          </a:solidFill>
                          <a:effectLst/>
                        </a:rPr>
                        <a:t>Nếu</a:t>
                      </a:r>
                      <a:r>
                        <a:rPr lang="en-US" sz="1200" b="0" dirty="0">
                          <a:solidFill>
                            <a:schemeClr val="tx1"/>
                          </a:solidFill>
                          <a:effectLst/>
                        </a:rPr>
                        <a:t> </a:t>
                      </a:r>
                      <a:r>
                        <a:rPr lang="en-US" sz="1200" b="0" dirty="0" err="1">
                          <a:solidFill>
                            <a:schemeClr val="tx1"/>
                          </a:solidFill>
                          <a:effectLst/>
                        </a:rPr>
                        <a:t>việc</a:t>
                      </a:r>
                      <a:r>
                        <a:rPr lang="en-US" sz="1200" b="0" dirty="0">
                          <a:solidFill>
                            <a:schemeClr val="tx1"/>
                          </a:solidFill>
                          <a:effectLst/>
                        </a:rPr>
                        <a:t> </a:t>
                      </a:r>
                      <a:r>
                        <a:rPr lang="en-US" sz="1200" b="0" dirty="0" err="1">
                          <a:solidFill>
                            <a:schemeClr val="tx1"/>
                          </a:solidFill>
                          <a:effectLst/>
                        </a:rPr>
                        <a:t>sử</a:t>
                      </a:r>
                      <a:r>
                        <a:rPr lang="en-US" sz="1200" b="0" dirty="0">
                          <a:solidFill>
                            <a:schemeClr val="tx1"/>
                          </a:solidFill>
                          <a:effectLst/>
                        </a:rPr>
                        <a:t> </a:t>
                      </a:r>
                      <a:r>
                        <a:rPr lang="en-US" sz="1200" b="0" dirty="0" err="1">
                          <a:solidFill>
                            <a:schemeClr val="tx1"/>
                          </a:solidFill>
                          <a:effectLst/>
                        </a:rPr>
                        <a:t>dụng</a:t>
                      </a:r>
                      <a:r>
                        <a:rPr lang="en-US" sz="1200" b="0" dirty="0">
                          <a:solidFill>
                            <a:schemeClr val="tx1"/>
                          </a:solidFill>
                          <a:effectLst/>
                        </a:rPr>
                        <a:t> </a:t>
                      </a:r>
                      <a:r>
                        <a:rPr lang="en-US" sz="1200" b="0" dirty="0" err="1">
                          <a:solidFill>
                            <a:schemeClr val="tx1"/>
                          </a:solidFill>
                          <a:effectLst/>
                        </a:rPr>
                        <a:t>đồng</a:t>
                      </a:r>
                      <a:r>
                        <a:rPr lang="en-US" sz="1200" b="0" dirty="0">
                          <a:solidFill>
                            <a:schemeClr val="tx1"/>
                          </a:solidFill>
                          <a:effectLst/>
                        </a:rPr>
                        <a:t> </a:t>
                      </a:r>
                      <a:r>
                        <a:rPr lang="en-US" sz="1200" b="0" dirty="0" err="1">
                          <a:solidFill>
                            <a:schemeClr val="tx1"/>
                          </a:solidFill>
                          <a:effectLst/>
                        </a:rPr>
                        <a:t>thời</a:t>
                      </a:r>
                      <a:r>
                        <a:rPr lang="en-US" sz="1200" b="0" dirty="0">
                          <a:solidFill>
                            <a:schemeClr val="tx1"/>
                          </a:solidFill>
                          <a:effectLst/>
                        </a:rPr>
                        <a:t> </a:t>
                      </a:r>
                      <a:r>
                        <a:rPr lang="en-US" sz="1200" b="0" dirty="0" err="1">
                          <a:solidFill>
                            <a:schemeClr val="tx1"/>
                          </a:solidFill>
                          <a:effectLst/>
                        </a:rPr>
                        <a:t>các</a:t>
                      </a:r>
                      <a:r>
                        <a:rPr lang="en-US" sz="1200" b="0" dirty="0">
                          <a:solidFill>
                            <a:schemeClr val="tx1"/>
                          </a:solidFill>
                          <a:effectLst/>
                        </a:rPr>
                        <a:t> </a:t>
                      </a:r>
                      <a:r>
                        <a:rPr lang="en-US" sz="1200" b="0" dirty="0" err="1">
                          <a:solidFill>
                            <a:schemeClr val="tx1"/>
                          </a:solidFill>
                          <a:effectLst/>
                        </a:rPr>
                        <a:t>thuốc</a:t>
                      </a:r>
                      <a:r>
                        <a:rPr lang="en-US" sz="1200" b="0" dirty="0">
                          <a:solidFill>
                            <a:schemeClr val="tx1"/>
                          </a:solidFill>
                          <a:effectLst/>
                        </a:rPr>
                        <a:t> </a:t>
                      </a:r>
                      <a:r>
                        <a:rPr lang="en-US" sz="1200" b="0" dirty="0" err="1">
                          <a:solidFill>
                            <a:schemeClr val="tx1"/>
                          </a:solidFill>
                          <a:effectLst/>
                        </a:rPr>
                        <a:t>này</a:t>
                      </a:r>
                      <a:r>
                        <a:rPr lang="en-US" sz="1200" b="0" dirty="0">
                          <a:solidFill>
                            <a:schemeClr val="tx1"/>
                          </a:solidFill>
                          <a:effectLst/>
                        </a:rPr>
                        <a:t> </a:t>
                      </a:r>
                      <a:r>
                        <a:rPr lang="en-US" sz="1200" b="0" dirty="0" err="1">
                          <a:solidFill>
                            <a:schemeClr val="tx1"/>
                          </a:solidFill>
                          <a:effectLst/>
                        </a:rPr>
                        <a:t>là</a:t>
                      </a:r>
                      <a:r>
                        <a:rPr lang="en-US" sz="1200" b="0" dirty="0">
                          <a:solidFill>
                            <a:schemeClr val="tx1"/>
                          </a:solidFill>
                          <a:effectLst/>
                        </a:rPr>
                        <a:t> </a:t>
                      </a:r>
                      <a:r>
                        <a:rPr lang="en-US" sz="1200" b="0" dirty="0" err="1">
                          <a:solidFill>
                            <a:schemeClr val="tx1"/>
                          </a:solidFill>
                          <a:effectLst/>
                        </a:rPr>
                        <a:t>cần</a:t>
                      </a:r>
                      <a:r>
                        <a:rPr lang="en-US" sz="1200" b="0" dirty="0">
                          <a:solidFill>
                            <a:schemeClr val="tx1"/>
                          </a:solidFill>
                          <a:effectLst/>
                        </a:rPr>
                        <a:t> </a:t>
                      </a:r>
                      <a:r>
                        <a:rPr lang="en-US" sz="1200" b="0" dirty="0" err="1">
                          <a:solidFill>
                            <a:schemeClr val="tx1"/>
                          </a:solidFill>
                          <a:effectLst/>
                        </a:rPr>
                        <a:t>thiết</a:t>
                      </a:r>
                      <a:r>
                        <a:rPr lang="en-US" sz="1200" b="0" dirty="0">
                          <a:solidFill>
                            <a:schemeClr val="tx1"/>
                          </a:solidFill>
                          <a:effectLst/>
                        </a:rPr>
                        <a:t>, </a:t>
                      </a:r>
                      <a:r>
                        <a:rPr lang="en-US" sz="1200" b="0" dirty="0" err="1">
                          <a:solidFill>
                            <a:schemeClr val="tx1"/>
                          </a:solidFill>
                          <a:effectLst/>
                        </a:rPr>
                        <a:t>hãy</a:t>
                      </a:r>
                      <a:r>
                        <a:rPr lang="en-US" sz="1200" b="0" dirty="0">
                          <a:solidFill>
                            <a:schemeClr val="tx1"/>
                          </a:solidFill>
                          <a:effectLst/>
                        </a:rPr>
                        <a:t> </a:t>
                      </a:r>
                      <a:r>
                        <a:rPr lang="en-US" sz="1200" b="0" dirty="0" err="1">
                          <a:solidFill>
                            <a:schemeClr val="tx1"/>
                          </a:solidFill>
                          <a:effectLst/>
                        </a:rPr>
                        <a:t>theo</a:t>
                      </a:r>
                      <a:r>
                        <a:rPr lang="en-US" sz="1200" b="0" dirty="0">
                          <a:solidFill>
                            <a:schemeClr val="tx1"/>
                          </a:solidFill>
                          <a:effectLst/>
                        </a:rPr>
                        <a:t> </a:t>
                      </a:r>
                      <a:r>
                        <a:rPr lang="en-US" sz="1200" b="0" dirty="0" smtClean="0">
                          <a:solidFill>
                            <a:schemeClr val="tx1"/>
                          </a:solidFill>
                          <a:effectLst/>
                        </a:rPr>
                        <a:t> </a:t>
                      </a:r>
                      <a:r>
                        <a:rPr lang="en-US" sz="1200" b="0" dirty="0" err="1" smtClean="0">
                          <a:solidFill>
                            <a:schemeClr val="tx1"/>
                          </a:solidFill>
                          <a:effectLst/>
                        </a:rPr>
                        <a:t>dõi</a:t>
                      </a:r>
                      <a:r>
                        <a:rPr lang="en-US" sz="1200" b="0" dirty="0" smtClean="0">
                          <a:solidFill>
                            <a:schemeClr val="tx1"/>
                          </a:solidFill>
                          <a:effectLst/>
                        </a:rPr>
                        <a:t> </a:t>
                      </a:r>
                      <a:r>
                        <a:rPr lang="en-US" sz="1200" b="0" dirty="0" err="1">
                          <a:solidFill>
                            <a:schemeClr val="tx1"/>
                          </a:solidFill>
                          <a:effectLst/>
                        </a:rPr>
                        <a:t>bệnh</a:t>
                      </a:r>
                      <a:r>
                        <a:rPr lang="en-US" sz="1200" b="0" dirty="0">
                          <a:solidFill>
                            <a:schemeClr val="tx1"/>
                          </a:solidFill>
                          <a:effectLst/>
                        </a:rPr>
                        <a:t> </a:t>
                      </a:r>
                      <a:r>
                        <a:rPr lang="en-US" sz="1200" b="0" dirty="0" err="1">
                          <a:solidFill>
                            <a:schemeClr val="tx1"/>
                          </a:solidFill>
                          <a:effectLst/>
                        </a:rPr>
                        <a:t>nhân</a:t>
                      </a:r>
                      <a:r>
                        <a:rPr lang="en-US" sz="1200" b="0" dirty="0">
                          <a:solidFill>
                            <a:schemeClr val="tx1"/>
                          </a:solidFill>
                          <a:effectLst/>
                        </a:rPr>
                        <a:t> </a:t>
                      </a:r>
                      <a:r>
                        <a:rPr lang="en-US" sz="1200" b="0" dirty="0" err="1">
                          <a:solidFill>
                            <a:schemeClr val="tx1"/>
                          </a:solidFill>
                          <a:effectLst/>
                        </a:rPr>
                        <a:t>về</a:t>
                      </a:r>
                      <a:r>
                        <a:rPr lang="en-US" sz="1200" b="0" dirty="0">
                          <a:solidFill>
                            <a:schemeClr val="tx1"/>
                          </a:solidFill>
                          <a:effectLst/>
                        </a:rPr>
                        <a:t> </a:t>
                      </a:r>
                      <a:r>
                        <a:rPr lang="en-US" sz="1200" b="0" dirty="0" err="1">
                          <a:solidFill>
                            <a:schemeClr val="tx1"/>
                          </a:solidFill>
                          <a:effectLst/>
                        </a:rPr>
                        <a:t>các</a:t>
                      </a:r>
                      <a:r>
                        <a:rPr lang="en-US" sz="1200" b="0" dirty="0">
                          <a:solidFill>
                            <a:schemeClr val="tx1"/>
                          </a:solidFill>
                          <a:effectLst/>
                        </a:rPr>
                        <a:t> </a:t>
                      </a:r>
                      <a:r>
                        <a:rPr lang="en-US" sz="1200" b="0" dirty="0" err="1">
                          <a:solidFill>
                            <a:schemeClr val="tx1"/>
                          </a:solidFill>
                          <a:effectLst/>
                        </a:rPr>
                        <a:t>dấu</a:t>
                      </a:r>
                      <a:r>
                        <a:rPr lang="en-US" sz="1200" b="0" dirty="0">
                          <a:solidFill>
                            <a:schemeClr val="tx1"/>
                          </a:solidFill>
                          <a:effectLst/>
                        </a:rPr>
                        <a:t> </a:t>
                      </a:r>
                      <a:r>
                        <a:rPr lang="en-US" sz="1200" b="0" dirty="0" err="1">
                          <a:solidFill>
                            <a:schemeClr val="tx1"/>
                          </a:solidFill>
                          <a:effectLst/>
                        </a:rPr>
                        <a:t>hiệu</a:t>
                      </a:r>
                      <a:r>
                        <a:rPr lang="en-US" sz="1200" b="0" dirty="0">
                          <a:solidFill>
                            <a:schemeClr val="tx1"/>
                          </a:solidFill>
                          <a:effectLst/>
                        </a:rPr>
                        <a:t> </a:t>
                      </a:r>
                      <a:r>
                        <a:rPr lang="en-US" sz="1200" b="0" dirty="0" smtClean="0">
                          <a:solidFill>
                            <a:schemeClr val="tx1"/>
                          </a:solidFill>
                          <a:effectLst/>
                        </a:rPr>
                        <a:t>  </a:t>
                      </a:r>
                      <a:r>
                        <a:rPr lang="en-US" sz="1200" b="0" dirty="0" err="1" smtClean="0">
                          <a:solidFill>
                            <a:schemeClr val="tx1"/>
                          </a:solidFill>
                          <a:effectLst/>
                        </a:rPr>
                        <a:t>và</a:t>
                      </a:r>
                      <a:r>
                        <a:rPr lang="en-US" sz="1200" b="0" dirty="0" smtClean="0">
                          <a:solidFill>
                            <a:schemeClr val="tx1"/>
                          </a:solidFill>
                          <a:effectLst/>
                        </a:rPr>
                        <a:t> </a:t>
                      </a:r>
                      <a:r>
                        <a:rPr lang="en-US" sz="1200" b="0" dirty="0" err="1">
                          <a:solidFill>
                            <a:schemeClr val="tx1"/>
                          </a:solidFill>
                          <a:effectLst/>
                        </a:rPr>
                        <a:t>triệu</a:t>
                      </a:r>
                      <a:r>
                        <a:rPr lang="en-US" sz="1200" b="0" dirty="0">
                          <a:solidFill>
                            <a:schemeClr val="tx1"/>
                          </a:solidFill>
                          <a:effectLst/>
                        </a:rPr>
                        <a:t> </a:t>
                      </a:r>
                      <a:r>
                        <a:rPr lang="en-US" sz="1200" b="0" dirty="0" err="1">
                          <a:solidFill>
                            <a:schemeClr val="tx1"/>
                          </a:solidFill>
                          <a:effectLst/>
                        </a:rPr>
                        <a:t>chứng</a:t>
                      </a:r>
                      <a:r>
                        <a:rPr lang="en-US" sz="1200" b="0" dirty="0">
                          <a:solidFill>
                            <a:schemeClr val="tx1"/>
                          </a:solidFill>
                          <a:effectLst/>
                        </a:rPr>
                        <a:t> </a:t>
                      </a:r>
                      <a:r>
                        <a:rPr lang="en-US" sz="1200" b="0" dirty="0" err="1">
                          <a:solidFill>
                            <a:schemeClr val="tx1"/>
                          </a:solidFill>
                          <a:effectLst/>
                        </a:rPr>
                        <a:t>của</a:t>
                      </a:r>
                      <a:r>
                        <a:rPr lang="en-US" sz="1200" b="0" dirty="0">
                          <a:solidFill>
                            <a:schemeClr val="tx1"/>
                          </a:solidFill>
                          <a:effectLst/>
                        </a:rPr>
                        <a:t> </a:t>
                      </a:r>
                      <a:r>
                        <a:rPr lang="en-US" sz="1200" b="0" dirty="0" err="1">
                          <a:solidFill>
                            <a:schemeClr val="tx1"/>
                          </a:solidFill>
                          <a:effectLst/>
                        </a:rPr>
                        <a:t>bệnh</a:t>
                      </a:r>
                      <a:r>
                        <a:rPr lang="en-US" sz="1200" b="0" dirty="0">
                          <a:solidFill>
                            <a:schemeClr val="tx1"/>
                          </a:solidFill>
                          <a:effectLst/>
                        </a:rPr>
                        <a:t> </a:t>
                      </a:r>
                      <a:r>
                        <a:rPr lang="en-US" sz="1200" b="0" dirty="0" err="1">
                          <a:solidFill>
                            <a:schemeClr val="tx1"/>
                          </a:solidFill>
                          <a:effectLst/>
                        </a:rPr>
                        <a:t>cơ</a:t>
                      </a:r>
                      <a:r>
                        <a:rPr lang="en-US" sz="1200" b="0" dirty="0">
                          <a:solidFill>
                            <a:schemeClr val="tx1"/>
                          </a:solidFill>
                          <a:effectLst/>
                        </a:rPr>
                        <a:t> </a:t>
                      </a:r>
                      <a:r>
                        <a:rPr lang="en-US" sz="1200" b="0" dirty="0" err="1">
                          <a:solidFill>
                            <a:schemeClr val="tx1"/>
                          </a:solidFill>
                          <a:effectLst/>
                        </a:rPr>
                        <a:t>hoặc</a:t>
                      </a:r>
                      <a:r>
                        <a:rPr lang="en-US" sz="1200" b="0" dirty="0">
                          <a:solidFill>
                            <a:schemeClr val="tx1"/>
                          </a:solidFill>
                          <a:effectLst/>
                        </a:rPr>
                        <a:t> </a:t>
                      </a:r>
                      <a:r>
                        <a:rPr lang="en-US" sz="1200" b="0" dirty="0" err="1">
                          <a:solidFill>
                            <a:schemeClr val="tx1"/>
                          </a:solidFill>
                          <a:effectLst/>
                        </a:rPr>
                        <a:t>tiêu</a:t>
                      </a:r>
                      <a:r>
                        <a:rPr lang="en-US" sz="1200" b="0" dirty="0">
                          <a:solidFill>
                            <a:schemeClr val="tx1"/>
                          </a:solidFill>
                          <a:effectLst/>
                        </a:rPr>
                        <a:t> </a:t>
                      </a:r>
                      <a:r>
                        <a:rPr lang="en-US" sz="1200" b="0" dirty="0" err="1">
                          <a:solidFill>
                            <a:schemeClr val="tx1"/>
                          </a:solidFill>
                          <a:effectLst/>
                        </a:rPr>
                        <a:t>cơ</a:t>
                      </a:r>
                      <a:r>
                        <a:rPr lang="en-US" sz="1200" b="0" dirty="0">
                          <a:solidFill>
                            <a:schemeClr val="tx1"/>
                          </a:solidFill>
                          <a:effectLst/>
                        </a:rPr>
                        <a:t> </a:t>
                      </a:r>
                      <a:r>
                        <a:rPr lang="en-US" sz="1200" b="0" dirty="0" err="1">
                          <a:solidFill>
                            <a:schemeClr val="tx1"/>
                          </a:solidFill>
                          <a:effectLst/>
                        </a:rPr>
                        <a:t>vân</a:t>
                      </a:r>
                      <a:r>
                        <a:rPr lang="en-US" sz="1200" b="0" dirty="0">
                          <a:solidFill>
                            <a:schemeClr val="tx1"/>
                          </a:solidFill>
                          <a:effectLst/>
                        </a:rPr>
                        <a:t> (</a:t>
                      </a:r>
                      <a:r>
                        <a:rPr lang="en-US" sz="1200" b="0" dirty="0" err="1">
                          <a:solidFill>
                            <a:schemeClr val="tx1"/>
                          </a:solidFill>
                          <a:effectLst/>
                        </a:rPr>
                        <a:t>nước</a:t>
                      </a:r>
                      <a:r>
                        <a:rPr lang="en-US" sz="1200" b="0" dirty="0">
                          <a:solidFill>
                            <a:schemeClr val="tx1"/>
                          </a:solidFill>
                          <a:effectLst/>
                        </a:rPr>
                        <a:t> </a:t>
                      </a:r>
                      <a:r>
                        <a:rPr lang="en-US" sz="1200" b="0" dirty="0" err="1">
                          <a:solidFill>
                            <a:schemeClr val="tx1"/>
                          </a:solidFill>
                          <a:effectLst/>
                        </a:rPr>
                        <a:t>tiểu</a:t>
                      </a:r>
                      <a:r>
                        <a:rPr lang="en-US" sz="1200" b="0" dirty="0">
                          <a:solidFill>
                            <a:schemeClr val="tx1"/>
                          </a:solidFill>
                          <a:effectLst/>
                        </a:rPr>
                        <a:t> </a:t>
                      </a:r>
                      <a:r>
                        <a:rPr lang="en-US" sz="1200" b="0" dirty="0" err="1">
                          <a:solidFill>
                            <a:schemeClr val="tx1"/>
                          </a:solidFill>
                          <a:effectLst/>
                        </a:rPr>
                        <a:t>sẫm</a:t>
                      </a:r>
                      <a:r>
                        <a:rPr lang="en-US" sz="1200" b="0" dirty="0">
                          <a:solidFill>
                            <a:schemeClr val="tx1"/>
                          </a:solidFill>
                          <a:effectLst/>
                        </a:rPr>
                        <a:t> </a:t>
                      </a:r>
                      <a:r>
                        <a:rPr lang="en-US" sz="1200" b="0" dirty="0" err="1">
                          <a:solidFill>
                            <a:schemeClr val="tx1"/>
                          </a:solidFill>
                          <a:effectLst/>
                        </a:rPr>
                        <a:t>màu</a:t>
                      </a:r>
                      <a:r>
                        <a:rPr lang="en-US" sz="1200" b="0" dirty="0">
                          <a:solidFill>
                            <a:schemeClr val="tx1"/>
                          </a:solidFill>
                          <a:effectLst/>
                        </a:rPr>
                        <a:t> </a:t>
                      </a:r>
                      <a:r>
                        <a:rPr lang="en-US" sz="1200" b="0" dirty="0" err="1">
                          <a:solidFill>
                            <a:schemeClr val="tx1"/>
                          </a:solidFill>
                          <a:effectLst/>
                        </a:rPr>
                        <a:t>và</a:t>
                      </a:r>
                      <a:r>
                        <a:rPr lang="en-US" sz="1200" b="0" dirty="0">
                          <a:solidFill>
                            <a:schemeClr val="tx1"/>
                          </a:solidFill>
                          <a:effectLst/>
                        </a:rPr>
                        <a:t> </a:t>
                      </a:r>
                      <a:r>
                        <a:rPr lang="en-US" sz="1200" b="0" dirty="0" err="1">
                          <a:solidFill>
                            <a:schemeClr val="tx1"/>
                          </a:solidFill>
                          <a:effectLst/>
                        </a:rPr>
                        <a:t>hoặc</a:t>
                      </a:r>
                      <a:r>
                        <a:rPr lang="en-US" sz="1200" b="0" dirty="0">
                          <a:solidFill>
                            <a:schemeClr val="tx1"/>
                          </a:solidFill>
                          <a:effectLst/>
                        </a:rPr>
                        <a:t> </a:t>
                      </a:r>
                      <a:r>
                        <a:rPr lang="en-US" sz="1200" b="0" dirty="0" err="1">
                          <a:solidFill>
                            <a:schemeClr val="tx1"/>
                          </a:solidFill>
                          <a:effectLst/>
                        </a:rPr>
                        <a:t>đau</a:t>
                      </a:r>
                      <a:r>
                        <a:rPr lang="en-US" sz="1200" b="0" dirty="0">
                          <a:solidFill>
                            <a:schemeClr val="tx1"/>
                          </a:solidFill>
                          <a:effectLst/>
                        </a:rPr>
                        <a:t> </a:t>
                      </a:r>
                      <a:r>
                        <a:rPr lang="en-US" sz="1200" b="0" dirty="0" err="1">
                          <a:solidFill>
                            <a:schemeClr val="tx1"/>
                          </a:solidFill>
                          <a:effectLst/>
                        </a:rPr>
                        <a:t>cơ</a:t>
                      </a:r>
                      <a:r>
                        <a:rPr lang="en-US" sz="1200" b="0" dirty="0">
                          <a:solidFill>
                            <a:schemeClr val="tx1"/>
                          </a:solidFill>
                          <a:effectLst/>
                        </a:rPr>
                        <a:t>, </a:t>
                      </a:r>
                      <a:r>
                        <a:rPr lang="en-US" sz="1200" b="0" dirty="0" err="1">
                          <a:solidFill>
                            <a:schemeClr val="tx1"/>
                          </a:solidFill>
                          <a:effectLst/>
                        </a:rPr>
                        <a:t>đau</a:t>
                      </a:r>
                      <a:r>
                        <a:rPr lang="en-US" sz="1200" b="0" dirty="0">
                          <a:solidFill>
                            <a:schemeClr val="tx1"/>
                          </a:solidFill>
                          <a:effectLst/>
                        </a:rPr>
                        <a:t>, </a:t>
                      </a:r>
                      <a:r>
                        <a:rPr lang="en-US" sz="1200" b="0" dirty="0" err="1">
                          <a:solidFill>
                            <a:schemeClr val="tx1"/>
                          </a:solidFill>
                          <a:effectLst/>
                        </a:rPr>
                        <a:t>hoặc</a:t>
                      </a:r>
                      <a:r>
                        <a:rPr lang="en-US" sz="1200" b="0" dirty="0">
                          <a:solidFill>
                            <a:schemeClr val="tx1"/>
                          </a:solidFill>
                          <a:effectLst/>
                        </a:rPr>
                        <a:t> </a:t>
                      </a:r>
                      <a:r>
                        <a:rPr lang="en-US" sz="1200" b="0" dirty="0" err="1">
                          <a:solidFill>
                            <a:schemeClr val="tx1"/>
                          </a:solidFill>
                          <a:effectLst/>
                        </a:rPr>
                        <a:t>yếu</a:t>
                      </a:r>
                      <a:r>
                        <a:rPr lang="en-US" sz="1200" b="0" dirty="0">
                          <a:solidFill>
                            <a:schemeClr val="tx1"/>
                          </a:solidFill>
                          <a:effectLst/>
                        </a:rPr>
                        <a:t>)</a:t>
                      </a:r>
                      <a:endParaRPr lang="en-US" sz="1200" b="0" dirty="0">
                        <a:solidFill>
                          <a:schemeClr val="tx1"/>
                        </a:solidFill>
                        <a:effectLst/>
                        <a:latin typeface="Times New Roman"/>
                        <a:ea typeface="Times New Roman"/>
                      </a:endParaRPr>
                    </a:p>
                  </a:txBody>
                  <a:tcPr marL="35602" marR="35602" marT="0" marB="0" anchor="ctr">
                    <a:solidFill>
                      <a:srgbClr val="FFC000"/>
                    </a:solidFill>
                  </a:tcPr>
                </a:tc>
              </a:tr>
              <a:tr h="462828">
                <a:tc>
                  <a:txBody>
                    <a:bodyPr/>
                    <a:lstStyle/>
                    <a:p>
                      <a:pPr algn="ctr">
                        <a:lnSpc>
                          <a:spcPct val="150000"/>
                        </a:lnSpc>
                        <a:spcAft>
                          <a:spcPts val="0"/>
                        </a:spcAft>
                      </a:pPr>
                      <a:r>
                        <a:rPr lang="en-US" sz="1200" dirty="0">
                          <a:solidFill>
                            <a:schemeClr val="tx1"/>
                          </a:solidFill>
                          <a:effectLst/>
                        </a:rPr>
                        <a:t>10</a:t>
                      </a:r>
                      <a:endParaRPr lang="en-US" sz="1200" dirty="0">
                        <a:solidFill>
                          <a:schemeClr val="tx1"/>
                        </a:solidFill>
                        <a:effectLst/>
                        <a:latin typeface="Times New Roman"/>
                        <a:ea typeface="Times New Roman"/>
                      </a:endParaRPr>
                    </a:p>
                  </a:txBody>
                  <a:tcPr marL="35602" marR="35602" marT="0" marB="0" anchor="ctr">
                    <a:solidFill>
                      <a:srgbClr val="99FF33"/>
                    </a:solidFill>
                  </a:tcPr>
                </a:tc>
                <a:tc>
                  <a:txBody>
                    <a:bodyPr/>
                    <a:lstStyle/>
                    <a:p>
                      <a:pPr algn="ctr">
                        <a:lnSpc>
                          <a:spcPct val="150000"/>
                        </a:lnSpc>
                        <a:spcAft>
                          <a:spcPts val="0"/>
                        </a:spcAft>
                      </a:pPr>
                      <a:r>
                        <a:rPr lang="en-US" sz="1200" dirty="0" err="1">
                          <a:solidFill>
                            <a:schemeClr val="tx1"/>
                          </a:solidFill>
                          <a:effectLst/>
                        </a:rPr>
                        <a:t>Cefuroxim</a:t>
                      </a:r>
                      <a:endParaRPr lang="en-US" sz="1200" dirty="0">
                        <a:solidFill>
                          <a:schemeClr val="tx1"/>
                        </a:solidFill>
                        <a:effectLst/>
                        <a:latin typeface="Times New Roman"/>
                        <a:ea typeface="Times New Roman"/>
                      </a:endParaRPr>
                    </a:p>
                  </a:txBody>
                  <a:tcPr marL="35602" marR="35602" marT="0" marB="0" anchor="ctr">
                    <a:solidFill>
                      <a:srgbClr val="99FF33"/>
                    </a:solidFill>
                  </a:tcPr>
                </a:tc>
                <a:tc>
                  <a:txBody>
                    <a:bodyPr/>
                    <a:lstStyle/>
                    <a:p>
                      <a:pPr algn="ctr">
                        <a:lnSpc>
                          <a:spcPct val="150000"/>
                        </a:lnSpc>
                        <a:spcAft>
                          <a:spcPts val="0"/>
                        </a:spcAft>
                      </a:pPr>
                      <a:r>
                        <a:rPr lang="en-US" sz="1200" dirty="0" err="1">
                          <a:solidFill>
                            <a:schemeClr val="tx1"/>
                          </a:solidFill>
                          <a:effectLst/>
                        </a:rPr>
                        <a:t>Omeprazol</a:t>
                      </a:r>
                      <a:endParaRPr lang="en-US" sz="1200" dirty="0">
                        <a:solidFill>
                          <a:schemeClr val="tx1"/>
                        </a:solidFill>
                        <a:effectLst/>
                        <a:latin typeface="Times New Roman"/>
                        <a:ea typeface="Times New Roman"/>
                      </a:endParaRPr>
                    </a:p>
                  </a:txBody>
                  <a:tcPr marL="35602" marR="35602" marT="0" marB="0" anchor="ctr">
                    <a:solidFill>
                      <a:srgbClr val="99FF33"/>
                    </a:solidFill>
                  </a:tcPr>
                </a:tc>
                <a:tc>
                  <a:txBody>
                    <a:bodyPr/>
                    <a:lstStyle/>
                    <a:p>
                      <a:pPr algn="ctr">
                        <a:lnSpc>
                          <a:spcPct val="150000"/>
                        </a:lnSpc>
                        <a:spcAft>
                          <a:spcPts val="0"/>
                        </a:spcAft>
                      </a:pPr>
                      <a:r>
                        <a:rPr lang="en-US" sz="1200" dirty="0" smtClean="0">
                          <a:solidFill>
                            <a:schemeClr val="tx1"/>
                          </a:solidFill>
                          <a:effectLst/>
                        </a:rPr>
                        <a:t>TB</a:t>
                      </a:r>
                      <a:endParaRPr lang="en-US" sz="1200" dirty="0">
                        <a:solidFill>
                          <a:schemeClr val="tx1"/>
                        </a:solidFill>
                        <a:effectLst/>
                        <a:latin typeface="Times New Roman"/>
                        <a:ea typeface="Times New Roman"/>
                      </a:endParaRPr>
                    </a:p>
                  </a:txBody>
                  <a:tcPr marL="35602" marR="35602" marT="0" marB="0" anchor="ctr">
                    <a:solidFill>
                      <a:srgbClr val="99FF33"/>
                    </a:solidFill>
                  </a:tcPr>
                </a:tc>
                <a:tc>
                  <a:txBody>
                    <a:bodyPr/>
                    <a:lstStyle/>
                    <a:p>
                      <a:pPr algn="just">
                        <a:lnSpc>
                          <a:spcPct val="150000"/>
                        </a:lnSpc>
                        <a:spcAft>
                          <a:spcPts val="0"/>
                        </a:spcAft>
                      </a:pPr>
                      <a:r>
                        <a:rPr lang="en-US" sz="1200" dirty="0" err="1">
                          <a:solidFill>
                            <a:schemeClr val="tx1"/>
                          </a:solidFill>
                          <a:effectLst/>
                        </a:rPr>
                        <a:t>Các</a:t>
                      </a:r>
                      <a:r>
                        <a:rPr lang="en-US" sz="1200" dirty="0">
                          <a:solidFill>
                            <a:schemeClr val="tx1"/>
                          </a:solidFill>
                          <a:effectLst/>
                        </a:rPr>
                        <a:t> </a:t>
                      </a:r>
                      <a:r>
                        <a:rPr lang="en-US" sz="1200" dirty="0" err="1">
                          <a:solidFill>
                            <a:schemeClr val="tx1"/>
                          </a:solidFill>
                          <a:effectLst/>
                        </a:rPr>
                        <a:t>thuốc</a:t>
                      </a:r>
                      <a:r>
                        <a:rPr lang="en-US" sz="1200" dirty="0">
                          <a:solidFill>
                            <a:schemeClr val="tx1"/>
                          </a:solidFill>
                          <a:effectLst/>
                        </a:rPr>
                        <a:t> </a:t>
                      </a:r>
                      <a:r>
                        <a:rPr lang="en-US" sz="1200" dirty="0" err="1">
                          <a:solidFill>
                            <a:schemeClr val="tx1"/>
                          </a:solidFill>
                          <a:effectLst/>
                        </a:rPr>
                        <a:t>ức</a:t>
                      </a:r>
                      <a:r>
                        <a:rPr lang="en-US" sz="1200" dirty="0">
                          <a:solidFill>
                            <a:schemeClr val="tx1"/>
                          </a:solidFill>
                          <a:effectLst/>
                        </a:rPr>
                        <a:t> </a:t>
                      </a:r>
                      <a:r>
                        <a:rPr lang="en-US" sz="1200" dirty="0" err="1">
                          <a:solidFill>
                            <a:schemeClr val="tx1"/>
                          </a:solidFill>
                          <a:effectLst/>
                        </a:rPr>
                        <a:t>chế</a:t>
                      </a:r>
                      <a:r>
                        <a:rPr lang="en-US" sz="1200" dirty="0">
                          <a:solidFill>
                            <a:schemeClr val="tx1"/>
                          </a:solidFill>
                          <a:effectLst/>
                        </a:rPr>
                        <a:t> </a:t>
                      </a:r>
                      <a:r>
                        <a:rPr lang="en-US" sz="1200" dirty="0" err="1">
                          <a:solidFill>
                            <a:schemeClr val="tx1"/>
                          </a:solidFill>
                          <a:effectLst/>
                        </a:rPr>
                        <a:t>bơm</a:t>
                      </a:r>
                      <a:r>
                        <a:rPr lang="en-US" sz="1200" dirty="0">
                          <a:solidFill>
                            <a:schemeClr val="tx1"/>
                          </a:solidFill>
                          <a:effectLst/>
                        </a:rPr>
                        <a:t> proton </a:t>
                      </a:r>
                      <a:r>
                        <a:rPr lang="en-US" sz="1200" dirty="0" smtClean="0">
                          <a:solidFill>
                            <a:schemeClr val="tx1"/>
                          </a:solidFill>
                          <a:effectLst/>
                        </a:rPr>
                        <a:t>    </a:t>
                      </a:r>
                      <a:r>
                        <a:rPr lang="en-US" sz="1200" dirty="0" err="1" smtClean="0">
                          <a:solidFill>
                            <a:schemeClr val="tx1"/>
                          </a:solidFill>
                          <a:effectLst/>
                        </a:rPr>
                        <a:t>làm</a:t>
                      </a:r>
                      <a:r>
                        <a:rPr lang="en-US" sz="1200" dirty="0" smtClean="0">
                          <a:solidFill>
                            <a:schemeClr val="tx1"/>
                          </a:solidFill>
                          <a:effectLst/>
                        </a:rPr>
                        <a:t> </a:t>
                      </a:r>
                      <a:r>
                        <a:rPr lang="en-US" sz="1200" dirty="0" err="1">
                          <a:solidFill>
                            <a:schemeClr val="tx1"/>
                          </a:solidFill>
                          <a:effectLst/>
                        </a:rPr>
                        <a:t>giảm</a:t>
                      </a:r>
                      <a:r>
                        <a:rPr lang="en-US" sz="1200" dirty="0">
                          <a:solidFill>
                            <a:schemeClr val="tx1"/>
                          </a:solidFill>
                          <a:effectLst/>
                        </a:rPr>
                        <a:t> SKD </a:t>
                      </a:r>
                      <a:r>
                        <a:rPr lang="en-US" sz="1200" dirty="0" err="1">
                          <a:solidFill>
                            <a:schemeClr val="tx1"/>
                          </a:solidFill>
                          <a:effectLst/>
                        </a:rPr>
                        <a:t>của</a:t>
                      </a:r>
                      <a:r>
                        <a:rPr lang="en-US" sz="1200" dirty="0">
                          <a:solidFill>
                            <a:schemeClr val="tx1"/>
                          </a:solidFill>
                          <a:effectLst/>
                        </a:rPr>
                        <a:t> </a:t>
                      </a:r>
                      <a:r>
                        <a:rPr lang="en-US" sz="1200" dirty="0" err="1">
                          <a:solidFill>
                            <a:schemeClr val="tx1"/>
                          </a:solidFill>
                          <a:effectLst/>
                        </a:rPr>
                        <a:t>cefuroxim</a:t>
                      </a:r>
                      <a:r>
                        <a:rPr lang="en-US" sz="1200" dirty="0">
                          <a:solidFill>
                            <a:schemeClr val="tx1"/>
                          </a:solidFill>
                          <a:effectLst/>
                        </a:rPr>
                        <a:t> </a:t>
                      </a:r>
                      <a:r>
                        <a:rPr lang="en-US" sz="1200" dirty="0" smtClean="0">
                          <a:solidFill>
                            <a:schemeClr val="tx1"/>
                          </a:solidFill>
                          <a:effectLst/>
                        </a:rPr>
                        <a:t>do    </a:t>
                      </a:r>
                      <a:r>
                        <a:rPr lang="en-US" sz="1200" dirty="0" err="1">
                          <a:solidFill>
                            <a:schemeClr val="tx1"/>
                          </a:solidFill>
                          <a:effectLst/>
                        </a:rPr>
                        <a:t>giảm</a:t>
                      </a:r>
                      <a:r>
                        <a:rPr lang="en-US" sz="1200" dirty="0">
                          <a:solidFill>
                            <a:schemeClr val="tx1"/>
                          </a:solidFill>
                          <a:effectLst/>
                        </a:rPr>
                        <a:t> </a:t>
                      </a:r>
                      <a:r>
                        <a:rPr lang="en-US" sz="1200" dirty="0" err="1">
                          <a:solidFill>
                            <a:schemeClr val="tx1"/>
                          </a:solidFill>
                          <a:effectLst/>
                        </a:rPr>
                        <a:t>hấp</a:t>
                      </a:r>
                      <a:r>
                        <a:rPr lang="en-US" sz="1200" dirty="0">
                          <a:solidFill>
                            <a:schemeClr val="tx1"/>
                          </a:solidFill>
                          <a:effectLst/>
                        </a:rPr>
                        <a:t> </a:t>
                      </a:r>
                      <a:r>
                        <a:rPr lang="en-US" sz="1200" dirty="0" err="1">
                          <a:solidFill>
                            <a:schemeClr val="tx1"/>
                          </a:solidFill>
                          <a:effectLst/>
                        </a:rPr>
                        <a:t>thu</a:t>
                      </a:r>
                      <a:endParaRPr lang="en-US" sz="1200" dirty="0">
                        <a:solidFill>
                          <a:schemeClr val="tx1"/>
                        </a:solidFill>
                        <a:effectLst/>
                        <a:latin typeface="Times New Roman"/>
                        <a:ea typeface="Times New Roman"/>
                      </a:endParaRPr>
                    </a:p>
                  </a:txBody>
                  <a:tcPr marL="35602" marR="35602" marT="0" marB="0" anchor="ctr">
                    <a:solidFill>
                      <a:srgbClr val="99FF33"/>
                    </a:solidFill>
                  </a:tcPr>
                </a:tc>
                <a:tc>
                  <a:txBody>
                    <a:bodyPr/>
                    <a:lstStyle/>
                    <a:p>
                      <a:pPr algn="just">
                        <a:lnSpc>
                          <a:spcPct val="150000"/>
                        </a:lnSpc>
                        <a:spcAft>
                          <a:spcPts val="0"/>
                        </a:spcAft>
                      </a:pPr>
                      <a:r>
                        <a:rPr lang="en-US" sz="1200" dirty="0">
                          <a:solidFill>
                            <a:schemeClr val="tx1"/>
                          </a:solidFill>
                          <a:effectLst/>
                        </a:rPr>
                        <a:t>- </a:t>
                      </a:r>
                      <a:r>
                        <a:rPr lang="en-US" sz="1200" dirty="0" err="1">
                          <a:solidFill>
                            <a:schemeClr val="tx1"/>
                          </a:solidFill>
                          <a:effectLst/>
                        </a:rPr>
                        <a:t>Tránh</a:t>
                      </a:r>
                      <a:r>
                        <a:rPr lang="en-US" sz="1200" dirty="0">
                          <a:solidFill>
                            <a:schemeClr val="tx1"/>
                          </a:solidFill>
                          <a:effectLst/>
                        </a:rPr>
                        <a:t> </a:t>
                      </a:r>
                      <a:r>
                        <a:rPr lang="en-US" sz="1200" dirty="0" err="1">
                          <a:solidFill>
                            <a:schemeClr val="tx1"/>
                          </a:solidFill>
                          <a:effectLst/>
                        </a:rPr>
                        <a:t>dùng</a:t>
                      </a:r>
                      <a:r>
                        <a:rPr lang="en-US" sz="1200" dirty="0">
                          <a:solidFill>
                            <a:schemeClr val="tx1"/>
                          </a:solidFill>
                          <a:effectLst/>
                        </a:rPr>
                        <a:t> </a:t>
                      </a:r>
                      <a:r>
                        <a:rPr lang="en-US" sz="1200" dirty="0" err="1">
                          <a:solidFill>
                            <a:schemeClr val="tx1"/>
                          </a:solidFill>
                          <a:effectLst/>
                        </a:rPr>
                        <a:t>đồng</a:t>
                      </a:r>
                      <a:r>
                        <a:rPr lang="en-US" sz="1200" dirty="0">
                          <a:solidFill>
                            <a:schemeClr val="tx1"/>
                          </a:solidFill>
                          <a:effectLst/>
                        </a:rPr>
                        <a:t> </a:t>
                      </a:r>
                      <a:r>
                        <a:rPr lang="en-US" sz="1200" dirty="0" err="1">
                          <a:solidFill>
                            <a:schemeClr val="tx1"/>
                          </a:solidFill>
                          <a:effectLst/>
                        </a:rPr>
                        <a:t>thời</a:t>
                      </a:r>
                      <a:endParaRPr lang="en-US" sz="1200" dirty="0">
                        <a:solidFill>
                          <a:schemeClr val="tx1"/>
                        </a:solidFill>
                        <a:effectLst/>
                      </a:endParaRPr>
                    </a:p>
                    <a:p>
                      <a:pPr algn="just">
                        <a:lnSpc>
                          <a:spcPct val="150000"/>
                        </a:lnSpc>
                        <a:spcAft>
                          <a:spcPts val="0"/>
                        </a:spcAft>
                      </a:pPr>
                      <a:r>
                        <a:rPr lang="en-US" sz="1200" dirty="0">
                          <a:solidFill>
                            <a:schemeClr val="tx1"/>
                          </a:solidFill>
                          <a:effectLst/>
                        </a:rPr>
                        <a:t>- </a:t>
                      </a:r>
                      <a:r>
                        <a:rPr lang="en-US" sz="1200" dirty="0" err="1">
                          <a:solidFill>
                            <a:schemeClr val="tx1"/>
                          </a:solidFill>
                          <a:effectLst/>
                        </a:rPr>
                        <a:t>Nếu</a:t>
                      </a:r>
                      <a:r>
                        <a:rPr lang="en-US" sz="1200" dirty="0">
                          <a:solidFill>
                            <a:schemeClr val="tx1"/>
                          </a:solidFill>
                          <a:effectLst/>
                        </a:rPr>
                        <a:t> </a:t>
                      </a:r>
                      <a:r>
                        <a:rPr lang="en-US" sz="1200" dirty="0" err="1">
                          <a:solidFill>
                            <a:schemeClr val="tx1"/>
                          </a:solidFill>
                          <a:effectLst/>
                        </a:rPr>
                        <a:t>phối</a:t>
                      </a:r>
                      <a:r>
                        <a:rPr lang="en-US" sz="1200" dirty="0">
                          <a:solidFill>
                            <a:schemeClr val="tx1"/>
                          </a:solidFill>
                          <a:effectLst/>
                        </a:rPr>
                        <a:t> </a:t>
                      </a:r>
                      <a:r>
                        <a:rPr lang="en-US" sz="1200" dirty="0" err="1">
                          <a:solidFill>
                            <a:schemeClr val="tx1"/>
                          </a:solidFill>
                          <a:effectLst/>
                        </a:rPr>
                        <a:t>hợp</a:t>
                      </a:r>
                      <a:r>
                        <a:rPr lang="en-US" sz="1200" dirty="0">
                          <a:solidFill>
                            <a:schemeClr val="tx1"/>
                          </a:solidFill>
                          <a:effectLst/>
                        </a:rPr>
                        <a:t> </a:t>
                      </a:r>
                      <a:r>
                        <a:rPr lang="en-US" sz="1200" dirty="0" err="1">
                          <a:solidFill>
                            <a:schemeClr val="tx1"/>
                          </a:solidFill>
                          <a:effectLst/>
                        </a:rPr>
                        <a:t>thì</a:t>
                      </a:r>
                      <a:r>
                        <a:rPr lang="en-US" sz="1200" dirty="0">
                          <a:solidFill>
                            <a:schemeClr val="tx1"/>
                          </a:solidFill>
                          <a:effectLst/>
                        </a:rPr>
                        <a:t> </a:t>
                      </a:r>
                      <a:r>
                        <a:rPr lang="en-US" sz="1200" dirty="0" err="1">
                          <a:solidFill>
                            <a:schemeClr val="tx1"/>
                          </a:solidFill>
                          <a:effectLst/>
                        </a:rPr>
                        <a:t>uống</a:t>
                      </a:r>
                      <a:r>
                        <a:rPr lang="en-US" sz="1200" dirty="0">
                          <a:solidFill>
                            <a:schemeClr val="tx1"/>
                          </a:solidFill>
                          <a:effectLst/>
                        </a:rPr>
                        <a:t> </a:t>
                      </a:r>
                      <a:r>
                        <a:rPr lang="en-US" sz="1200" dirty="0" err="1">
                          <a:solidFill>
                            <a:schemeClr val="tx1"/>
                          </a:solidFill>
                          <a:effectLst/>
                        </a:rPr>
                        <a:t>cách</a:t>
                      </a:r>
                      <a:r>
                        <a:rPr lang="en-US" sz="1200" dirty="0">
                          <a:solidFill>
                            <a:schemeClr val="tx1"/>
                          </a:solidFill>
                          <a:effectLst/>
                        </a:rPr>
                        <a:t> </a:t>
                      </a:r>
                      <a:r>
                        <a:rPr lang="en-US" sz="1200" dirty="0" err="1">
                          <a:solidFill>
                            <a:schemeClr val="tx1"/>
                          </a:solidFill>
                          <a:effectLst/>
                        </a:rPr>
                        <a:t>xa</a:t>
                      </a:r>
                      <a:r>
                        <a:rPr lang="en-US" sz="1200" dirty="0">
                          <a:solidFill>
                            <a:schemeClr val="tx1"/>
                          </a:solidFill>
                          <a:effectLst/>
                        </a:rPr>
                        <a:t> </a:t>
                      </a:r>
                      <a:r>
                        <a:rPr lang="en-US" sz="1200" dirty="0" err="1">
                          <a:solidFill>
                            <a:schemeClr val="tx1"/>
                          </a:solidFill>
                          <a:effectLst/>
                        </a:rPr>
                        <a:t>nhau</a:t>
                      </a:r>
                      <a:r>
                        <a:rPr lang="en-US" sz="1200" dirty="0">
                          <a:solidFill>
                            <a:schemeClr val="tx1"/>
                          </a:solidFill>
                          <a:effectLst/>
                        </a:rPr>
                        <a:t> </a:t>
                      </a:r>
                      <a:r>
                        <a:rPr lang="en-US" sz="1200" dirty="0" err="1">
                          <a:solidFill>
                            <a:schemeClr val="tx1"/>
                          </a:solidFill>
                          <a:effectLst/>
                        </a:rPr>
                        <a:t>ít</a:t>
                      </a:r>
                      <a:r>
                        <a:rPr lang="en-US" sz="1200" dirty="0">
                          <a:solidFill>
                            <a:schemeClr val="tx1"/>
                          </a:solidFill>
                          <a:effectLst/>
                        </a:rPr>
                        <a:t> </a:t>
                      </a:r>
                      <a:r>
                        <a:rPr lang="en-US" sz="1200" dirty="0" err="1">
                          <a:solidFill>
                            <a:schemeClr val="tx1"/>
                          </a:solidFill>
                          <a:effectLst/>
                        </a:rPr>
                        <a:t>nhất</a:t>
                      </a:r>
                      <a:r>
                        <a:rPr lang="en-US" sz="1200" dirty="0">
                          <a:solidFill>
                            <a:schemeClr val="tx1"/>
                          </a:solidFill>
                          <a:effectLst/>
                        </a:rPr>
                        <a:t> 2 </a:t>
                      </a:r>
                      <a:r>
                        <a:rPr lang="en-US" sz="1200" dirty="0" err="1">
                          <a:solidFill>
                            <a:schemeClr val="tx1"/>
                          </a:solidFill>
                          <a:effectLst/>
                        </a:rPr>
                        <a:t>giờ</a:t>
                      </a:r>
                      <a:endParaRPr lang="en-US" sz="1200" dirty="0">
                        <a:solidFill>
                          <a:schemeClr val="tx1"/>
                        </a:solidFill>
                        <a:effectLst/>
                        <a:latin typeface="Times New Roman"/>
                        <a:ea typeface="Times New Roman"/>
                      </a:endParaRPr>
                    </a:p>
                  </a:txBody>
                  <a:tcPr marL="35602" marR="35602" marT="0" marB="0" anchor="ctr">
                    <a:solidFill>
                      <a:srgbClr val="99FF33"/>
                    </a:solidFill>
                  </a:tcPr>
                </a:tc>
              </a:tr>
              <a:tr h="1388485">
                <a:tc>
                  <a:txBody>
                    <a:bodyPr/>
                    <a:lstStyle/>
                    <a:p>
                      <a:pPr algn="ctr">
                        <a:lnSpc>
                          <a:spcPct val="150000"/>
                        </a:lnSpc>
                        <a:spcAft>
                          <a:spcPts val="0"/>
                        </a:spcAft>
                      </a:pPr>
                      <a:r>
                        <a:rPr lang="en-US" sz="1200" dirty="0">
                          <a:solidFill>
                            <a:schemeClr val="tx1"/>
                          </a:solidFill>
                          <a:effectLst/>
                        </a:rPr>
                        <a:t>11</a:t>
                      </a:r>
                      <a:endParaRPr lang="en-US" sz="1200" dirty="0">
                        <a:solidFill>
                          <a:schemeClr val="tx1"/>
                        </a:solidFill>
                        <a:effectLst/>
                        <a:latin typeface="Times New Roman"/>
                        <a:ea typeface="Times New Roman"/>
                      </a:endParaRPr>
                    </a:p>
                  </a:txBody>
                  <a:tcPr marL="35602" marR="35602" marT="0" marB="0" anchor="ctr">
                    <a:solidFill>
                      <a:schemeClr val="bg2">
                        <a:lumMod val="75000"/>
                      </a:schemeClr>
                    </a:solidFill>
                  </a:tcPr>
                </a:tc>
                <a:tc>
                  <a:txBody>
                    <a:bodyPr/>
                    <a:lstStyle/>
                    <a:p>
                      <a:pPr algn="ctr">
                        <a:lnSpc>
                          <a:spcPct val="150000"/>
                        </a:lnSpc>
                        <a:spcAft>
                          <a:spcPts val="0"/>
                        </a:spcAft>
                      </a:pPr>
                      <a:r>
                        <a:rPr lang="en-US" sz="1200" dirty="0">
                          <a:solidFill>
                            <a:schemeClr val="tx1"/>
                          </a:solidFill>
                          <a:effectLst/>
                        </a:rPr>
                        <a:t>Antacid (</a:t>
                      </a:r>
                      <a:r>
                        <a:rPr lang="en-US" sz="1200" dirty="0" err="1">
                          <a:solidFill>
                            <a:schemeClr val="tx1"/>
                          </a:solidFill>
                          <a:effectLst/>
                        </a:rPr>
                        <a:t>Magnesi</a:t>
                      </a:r>
                      <a:r>
                        <a:rPr lang="en-US" sz="1200" dirty="0">
                          <a:solidFill>
                            <a:schemeClr val="tx1"/>
                          </a:solidFill>
                          <a:effectLst/>
                        </a:rPr>
                        <a:t> </a:t>
                      </a:r>
                      <a:r>
                        <a:rPr lang="en-US" sz="1200" dirty="0" err="1">
                          <a:solidFill>
                            <a:schemeClr val="tx1"/>
                          </a:solidFill>
                          <a:effectLst/>
                        </a:rPr>
                        <a:t>hydroxyd</a:t>
                      </a:r>
                      <a:r>
                        <a:rPr lang="en-US" sz="1200" dirty="0">
                          <a:solidFill>
                            <a:schemeClr val="tx1"/>
                          </a:solidFill>
                          <a:effectLst/>
                        </a:rPr>
                        <a:t>, </a:t>
                      </a:r>
                      <a:r>
                        <a:rPr lang="en-US" sz="1200" dirty="0" err="1">
                          <a:solidFill>
                            <a:schemeClr val="tx1"/>
                          </a:solidFill>
                          <a:effectLst/>
                        </a:rPr>
                        <a:t>Nhôm</a:t>
                      </a:r>
                      <a:r>
                        <a:rPr lang="en-US" sz="1200" dirty="0">
                          <a:solidFill>
                            <a:schemeClr val="tx1"/>
                          </a:solidFill>
                          <a:effectLst/>
                        </a:rPr>
                        <a:t> </a:t>
                      </a:r>
                      <a:endParaRPr lang="en-US" sz="1200" dirty="0" smtClean="0">
                        <a:solidFill>
                          <a:schemeClr val="tx1"/>
                        </a:solidFill>
                        <a:effectLst/>
                      </a:endParaRPr>
                    </a:p>
                    <a:p>
                      <a:pPr algn="ctr">
                        <a:lnSpc>
                          <a:spcPct val="150000"/>
                        </a:lnSpc>
                        <a:spcAft>
                          <a:spcPts val="0"/>
                        </a:spcAft>
                      </a:pPr>
                      <a:r>
                        <a:rPr lang="en-US" sz="1200" dirty="0" err="1" smtClean="0">
                          <a:solidFill>
                            <a:schemeClr val="tx1"/>
                          </a:solidFill>
                          <a:effectLst/>
                        </a:rPr>
                        <a:t>hydroxyd</a:t>
                      </a:r>
                      <a:r>
                        <a:rPr lang="en-US" sz="1200" dirty="0">
                          <a:solidFill>
                            <a:schemeClr val="tx1"/>
                          </a:solidFill>
                          <a:effectLst/>
                        </a:rPr>
                        <a:t>)</a:t>
                      </a:r>
                      <a:endParaRPr lang="en-US" sz="1200" dirty="0">
                        <a:solidFill>
                          <a:schemeClr val="tx1"/>
                        </a:solidFill>
                        <a:effectLst/>
                        <a:latin typeface="Times New Roman"/>
                        <a:ea typeface="Times New Roman"/>
                      </a:endParaRPr>
                    </a:p>
                  </a:txBody>
                  <a:tcPr marL="35602" marR="35602" marT="0" marB="0" anchor="ctr">
                    <a:solidFill>
                      <a:schemeClr val="bg2">
                        <a:lumMod val="75000"/>
                      </a:schemeClr>
                    </a:solidFill>
                  </a:tcPr>
                </a:tc>
                <a:tc>
                  <a:txBody>
                    <a:bodyPr/>
                    <a:lstStyle/>
                    <a:p>
                      <a:pPr algn="ctr">
                        <a:lnSpc>
                          <a:spcPct val="150000"/>
                        </a:lnSpc>
                        <a:spcAft>
                          <a:spcPts val="0"/>
                        </a:spcAft>
                      </a:pPr>
                      <a:r>
                        <a:rPr lang="en-US" sz="1200" dirty="0" err="1">
                          <a:solidFill>
                            <a:schemeClr val="tx1"/>
                          </a:solidFill>
                          <a:effectLst/>
                        </a:rPr>
                        <a:t>Quinolon</a:t>
                      </a:r>
                      <a:r>
                        <a:rPr lang="en-US" sz="1200" dirty="0">
                          <a:solidFill>
                            <a:schemeClr val="tx1"/>
                          </a:solidFill>
                          <a:effectLst/>
                        </a:rPr>
                        <a:t> </a:t>
                      </a:r>
                    </a:p>
                    <a:p>
                      <a:pPr algn="ctr">
                        <a:lnSpc>
                          <a:spcPct val="150000"/>
                        </a:lnSpc>
                        <a:spcAft>
                          <a:spcPts val="0"/>
                        </a:spcAft>
                      </a:pPr>
                      <a:r>
                        <a:rPr lang="en-US" sz="1200" dirty="0">
                          <a:solidFill>
                            <a:schemeClr val="tx1"/>
                          </a:solidFill>
                          <a:effectLst/>
                        </a:rPr>
                        <a:t>( Levoﬂoxacin, </a:t>
                      </a:r>
                      <a:r>
                        <a:rPr lang="en-US" sz="1200" dirty="0" smtClean="0">
                          <a:solidFill>
                            <a:schemeClr val="tx1"/>
                          </a:solidFill>
                          <a:effectLst/>
                        </a:rPr>
                        <a:t>           Ciproﬂoxacin</a:t>
                      </a:r>
                      <a:r>
                        <a:rPr lang="en-US" sz="1200" dirty="0">
                          <a:solidFill>
                            <a:schemeClr val="tx1"/>
                          </a:solidFill>
                          <a:effectLst/>
                        </a:rPr>
                        <a:t>)</a:t>
                      </a:r>
                      <a:endParaRPr lang="en-US" sz="1200" dirty="0">
                        <a:solidFill>
                          <a:schemeClr val="tx1"/>
                        </a:solidFill>
                        <a:effectLst/>
                        <a:latin typeface="Times New Roman"/>
                        <a:ea typeface="Times New Roman"/>
                      </a:endParaRPr>
                    </a:p>
                  </a:txBody>
                  <a:tcPr marL="35602" marR="35602" marT="0" marB="0" anchor="ctr">
                    <a:solidFill>
                      <a:schemeClr val="bg2">
                        <a:lumMod val="75000"/>
                      </a:schemeClr>
                    </a:solidFill>
                  </a:tcPr>
                </a:tc>
                <a:tc>
                  <a:txBody>
                    <a:bodyPr/>
                    <a:lstStyle/>
                    <a:p>
                      <a:pPr algn="ctr">
                        <a:lnSpc>
                          <a:spcPct val="150000"/>
                        </a:lnSpc>
                        <a:spcAft>
                          <a:spcPts val="0"/>
                        </a:spcAft>
                      </a:pPr>
                      <a:r>
                        <a:rPr lang="en-US" sz="1200" dirty="0" smtClean="0">
                          <a:solidFill>
                            <a:schemeClr val="tx1"/>
                          </a:solidFill>
                          <a:effectLst/>
                        </a:rPr>
                        <a:t>TB</a:t>
                      </a:r>
                      <a:endParaRPr lang="en-US" sz="1200" dirty="0">
                        <a:solidFill>
                          <a:schemeClr val="tx1"/>
                        </a:solidFill>
                        <a:effectLst/>
                        <a:latin typeface="Times New Roman"/>
                        <a:ea typeface="Times New Roman"/>
                      </a:endParaRPr>
                    </a:p>
                  </a:txBody>
                  <a:tcPr marL="35602" marR="35602" marT="0" marB="0" anchor="ctr">
                    <a:solidFill>
                      <a:schemeClr val="bg2">
                        <a:lumMod val="75000"/>
                      </a:schemeClr>
                    </a:solidFill>
                  </a:tcPr>
                </a:tc>
                <a:tc>
                  <a:txBody>
                    <a:bodyPr/>
                    <a:lstStyle/>
                    <a:p>
                      <a:pPr algn="just">
                        <a:lnSpc>
                          <a:spcPct val="150000"/>
                        </a:lnSpc>
                        <a:spcAft>
                          <a:spcPts val="0"/>
                        </a:spcAft>
                      </a:pPr>
                      <a:r>
                        <a:rPr lang="en-US" sz="1200" dirty="0">
                          <a:solidFill>
                            <a:schemeClr val="tx1"/>
                          </a:solidFill>
                          <a:effectLst/>
                        </a:rPr>
                        <a:t> </a:t>
                      </a:r>
                    </a:p>
                    <a:p>
                      <a:pPr algn="just">
                        <a:lnSpc>
                          <a:spcPct val="150000"/>
                        </a:lnSpc>
                        <a:spcAft>
                          <a:spcPts val="0"/>
                        </a:spcAft>
                      </a:pPr>
                      <a:r>
                        <a:rPr lang="en-US" sz="1200" dirty="0" err="1">
                          <a:solidFill>
                            <a:schemeClr val="tx1"/>
                          </a:solidFill>
                          <a:effectLst/>
                        </a:rPr>
                        <a:t>Thuốc</a:t>
                      </a:r>
                      <a:r>
                        <a:rPr lang="en-US" sz="1200" dirty="0">
                          <a:solidFill>
                            <a:schemeClr val="tx1"/>
                          </a:solidFill>
                          <a:effectLst/>
                        </a:rPr>
                        <a:t> </a:t>
                      </a:r>
                      <a:r>
                        <a:rPr lang="en-US" sz="1200" dirty="0" err="1">
                          <a:solidFill>
                            <a:schemeClr val="tx1"/>
                          </a:solidFill>
                          <a:effectLst/>
                        </a:rPr>
                        <a:t>kháng</a:t>
                      </a:r>
                      <a:r>
                        <a:rPr lang="en-US" sz="1200" dirty="0">
                          <a:solidFill>
                            <a:schemeClr val="tx1"/>
                          </a:solidFill>
                          <a:effectLst/>
                        </a:rPr>
                        <a:t> acid </a:t>
                      </a:r>
                      <a:r>
                        <a:rPr lang="en-US" sz="1200" dirty="0" err="1">
                          <a:solidFill>
                            <a:schemeClr val="tx1"/>
                          </a:solidFill>
                          <a:effectLst/>
                        </a:rPr>
                        <a:t>làm</a:t>
                      </a:r>
                      <a:r>
                        <a:rPr lang="en-US" sz="1200" dirty="0">
                          <a:solidFill>
                            <a:schemeClr val="tx1"/>
                          </a:solidFill>
                          <a:effectLst/>
                        </a:rPr>
                        <a:t> </a:t>
                      </a:r>
                      <a:r>
                        <a:rPr lang="en-US" sz="1200" dirty="0" err="1">
                          <a:solidFill>
                            <a:schemeClr val="tx1"/>
                          </a:solidFill>
                          <a:effectLst/>
                        </a:rPr>
                        <a:t>giảm</a:t>
                      </a:r>
                      <a:r>
                        <a:rPr lang="en-US" sz="1200" dirty="0">
                          <a:solidFill>
                            <a:schemeClr val="tx1"/>
                          </a:solidFill>
                          <a:effectLst/>
                        </a:rPr>
                        <a:t> </a:t>
                      </a:r>
                      <a:r>
                        <a:rPr lang="en-US" sz="1200" dirty="0" err="1" smtClean="0">
                          <a:solidFill>
                            <a:schemeClr val="tx1"/>
                          </a:solidFill>
                          <a:effectLst/>
                        </a:rPr>
                        <a:t>hấp</a:t>
                      </a:r>
                      <a:r>
                        <a:rPr lang="en-US" sz="1200" dirty="0" smtClean="0">
                          <a:solidFill>
                            <a:schemeClr val="tx1"/>
                          </a:solidFill>
                          <a:effectLst/>
                        </a:rPr>
                        <a:t>   </a:t>
                      </a:r>
                      <a:r>
                        <a:rPr lang="en-US" sz="1200" dirty="0" err="1">
                          <a:solidFill>
                            <a:schemeClr val="tx1"/>
                          </a:solidFill>
                          <a:effectLst/>
                        </a:rPr>
                        <a:t>thu</a:t>
                      </a:r>
                      <a:r>
                        <a:rPr lang="en-US" sz="1200" dirty="0">
                          <a:solidFill>
                            <a:schemeClr val="tx1"/>
                          </a:solidFill>
                          <a:effectLst/>
                        </a:rPr>
                        <a:t> </a:t>
                      </a:r>
                      <a:r>
                        <a:rPr lang="en-US" sz="1200" dirty="0" err="1">
                          <a:solidFill>
                            <a:schemeClr val="tx1"/>
                          </a:solidFill>
                          <a:effectLst/>
                        </a:rPr>
                        <a:t>quinolon</a:t>
                      </a:r>
                      <a:r>
                        <a:rPr lang="en-US" sz="1200" dirty="0">
                          <a:solidFill>
                            <a:schemeClr val="tx1"/>
                          </a:solidFill>
                          <a:effectLst/>
                        </a:rPr>
                        <a:t>, </a:t>
                      </a:r>
                      <a:r>
                        <a:rPr lang="en-US" sz="1200" dirty="0" err="1">
                          <a:solidFill>
                            <a:schemeClr val="tx1"/>
                          </a:solidFill>
                          <a:effectLst/>
                        </a:rPr>
                        <a:t>giảm</a:t>
                      </a:r>
                      <a:r>
                        <a:rPr lang="en-US" sz="1200" dirty="0">
                          <a:solidFill>
                            <a:schemeClr val="tx1"/>
                          </a:solidFill>
                          <a:effectLst/>
                        </a:rPr>
                        <a:t> </a:t>
                      </a:r>
                      <a:r>
                        <a:rPr lang="en-US" sz="1200" dirty="0" err="1">
                          <a:solidFill>
                            <a:schemeClr val="tx1"/>
                          </a:solidFill>
                          <a:effectLst/>
                        </a:rPr>
                        <a:t>hiệu</a:t>
                      </a:r>
                      <a:r>
                        <a:rPr lang="en-US" sz="1200" dirty="0">
                          <a:solidFill>
                            <a:schemeClr val="tx1"/>
                          </a:solidFill>
                          <a:effectLst/>
                        </a:rPr>
                        <a:t> </a:t>
                      </a:r>
                      <a:r>
                        <a:rPr lang="en-US" sz="1200" dirty="0" err="1">
                          <a:solidFill>
                            <a:schemeClr val="tx1"/>
                          </a:solidFill>
                          <a:effectLst/>
                        </a:rPr>
                        <a:t>quả</a:t>
                      </a:r>
                      <a:r>
                        <a:rPr lang="en-US" sz="1200" dirty="0">
                          <a:solidFill>
                            <a:schemeClr val="tx1"/>
                          </a:solidFill>
                          <a:effectLst/>
                        </a:rPr>
                        <a:t>.</a:t>
                      </a:r>
                    </a:p>
                    <a:p>
                      <a:pPr algn="just">
                        <a:lnSpc>
                          <a:spcPct val="150000"/>
                        </a:lnSpc>
                        <a:spcAft>
                          <a:spcPts val="0"/>
                        </a:spcAft>
                      </a:pPr>
                      <a:r>
                        <a:rPr lang="en-US" sz="1200" dirty="0">
                          <a:solidFill>
                            <a:schemeClr val="tx1"/>
                          </a:solidFill>
                          <a:effectLst/>
                        </a:rPr>
                        <a:t> </a:t>
                      </a:r>
                      <a:endParaRPr lang="en-US" sz="1200" dirty="0">
                        <a:solidFill>
                          <a:schemeClr val="tx1"/>
                        </a:solidFill>
                        <a:effectLst/>
                        <a:latin typeface="Times New Roman"/>
                        <a:ea typeface="Times New Roman"/>
                      </a:endParaRPr>
                    </a:p>
                  </a:txBody>
                  <a:tcPr marL="35602" marR="35602" marT="0" marB="0" anchor="ctr">
                    <a:solidFill>
                      <a:schemeClr val="bg2">
                        <a:lumMod val="75000"/>
                      </a:schemeClr>
                    </a:solidFill>
                  </a:tcPr>
                </a:tc>
                <a:tc>
                  <a:txBody>
                    <a:bodyPr/>
                    <a:lstStyle/>
                    <a:p>
                      <a:pPr algn="just">
                        <a:lnSpc>
                          <a:spcPct val="150000"/>
                        </a:lnSpc>
                        <a:spcAft>
                          <a:spcPts val="0"/>
                        </a:spcAft>
                      </a:pPr>
                      <a:r>
                        <a:rPr lang="en-US" sz="1200" dirty="0">
                          <a:solidFill>
                            <a:schemeClr val="tx1"/>
                          </a:solidFill>
                          <a:effectLst/>
                        </a:rPr>
                        <a:t>- </a:t>
                      </a:r>
                      <a:r>
                        <a:rPr lang="en-US" sz="1200" dirty="0" err="1">
                          <a:solidFill>
                            <a:schemeClr val="tx1"/>
                          </a:solidFill>
                          <a:effectLst/>
                        </a:rPr>
                        <a:t>Tránh</a:t>
                      </a:r>
                      <a:r>
                        <a:rPr lang="en-US" sz="1200" dirty="0">
                          <a:solidFill>
                            <a:schemeClr val="tx1"/>
                          </a:solidFill>
                          <a:effectLst/>
                        </a:rPr>
                        <a:t> </a:t>
                      </a:r>
                      <a:r>
                        <a:rPr lang="en-US" sz="1200" dirty="0" err="1">
                          <a:solidFill>
                            <a:schemeClr val="tx1"/>
                          </a:solidFill>
                          <a:effectLst/>
                        </a:rPr>
                        <a:t>dùng</a:t>
                      </a:r>
                      <a:r>
                        <a:rPr lang="en-US" sz="1200" dirty="0">
                          <a:solidFill>
                            <a:schemeClr val="tx1"/>
                          </a:solidFill>
                          <a:effectLst/>
                        </a:rPr>
                        <a:t> </a:t>
                      </a:r>
                      <a:r>
                        <a:rPr lang="en-US" sz="1200" dirty="0" err="1">
                          <a:solidFill>
                            <a:schemeClr val="tx1"/>
                          </a:solidFill>
                          <a:effectLst/>
                        </a:rPr>
                        <a:t>đồng</a:t>
                      </a:r>
                      <a:r>
                        <a:rPr lang="en-US" sz="1200" dirty="0">
                          <a:solidFill>
                            <a:schemeClr val="tx1"/>
                          </a:solidFill>
                          <a:effectLst/>
                        </a:rPr>
                        <a:t> </a:t>
                      </a:r>
                      <a:r>
                        <a:rPr lang="en-US" sz="1200" dirty="0" err="1">
                          <a:solidFill>
                            <a:schemeClr val="tx1"/>
                          </a:solidFill>
                          <a:effectLst/>
                        </a:rPr>
                        <a:t>thời</a:t>
                      </a:r>
                      <a:endParaRPr lang="en-US" sz="1200" dirty="0">
                        <a:solidFill>
                          <a:schemeClr val="tx1"/>
                        </a:solidFill>
                        <a:effectLst/>
                      </a:endParaRPr>
                    </a:p>
                    <a:p>
                      <a:pPr algn="just">
                        <a:lnSpc>
                          <a:spcPct val="150000"/>
                        </a:lnSpc>
                        <a:spcAft>
                          <a:spcPts val="0"/>
                        </a:spcAft>
                      </a:pPr>
                      <a:r>
                        <a:rPr lang="en-US" sz="1200" dirty="0">
                          <a:solidFill>
                            <a:schemeClr val="tx1"/>
                          </a:solidFill>
                          <a:effectLst/>
                        </a:rPr>
                        <a:t>- </a:t>
                      </a:r>
                      <a:r>
                        <a:rPr lang="en-US" sz="1200" dirty="0" err="1">
                          <a:solidFill>
                            <a:schemeClr val="tx1"/>
                          </a:solidFill>
                          <a:effectLst/>
                        </a:rPr>
                        <a:t>Nếu</a:t>
                      </a:r>
                      <a:r>
                        <a:rPr lang="en-US" sz="1200" dirty="0">
                          <a:solidFill>
                            <a:schemeClr val="tx1"/>
                          </a:solidFill>
                          <a:effectLst/>
                        </a:rPr>
                        <a:t> </a:t>
                      </a:r>
                      <a:r>
                        <a:rPr lang="en-US" sz="1200" dirty="0" err="1">
                          <a:solidFill>
                            <a:schemeClr val="tx1"/>
                          </a:solidFill>
                          <a:effectLst/>
                        </a:rPr>
                        <a:t>phối</a:t>
                      </a:r>
                      <a:r>
                        <a:rPr lang="en-US" sz="1200" dirty="0">
                          <a:solidFill>
                            <a:schemeClr val="tx1"/>
                          </a:solidFill>
                          <a:effectLst/>
                        </a:rPr>
                        <a:t> </a:t>
                      </a:r>
                      <a:r>
                        <a:rPr lang="en-US" sz="1200" dirty="0" err="1">
                          <a:solidFill>
                            <a:schemeClr val="tx1"/>
                          </a:solidFill>
                          <a:effectLst/>
                        </a:rPr>
                        <a:t>hợp</a:t>
                      </a:r>
                      <a:r>
                        <a:rPr lang="en-US" sz="1200" dirty="0">
                          <a:solidFill>
                            <a:schemeClr val="tx1"/>
                          </a:solidFill>
                          <a:effectLst/>
                        </a:rPr>
                        <a:t> </a:t>
                      </a:r>
                      <a:r>
                        <a:rPr lang="en-US" sz="1200" dirty="0" err="1">
                          <a:solidFill>
                            <a:schemeClr val="tx1"/>
                          </a:solidFill>
                          <a:effectLst/>
                        </a:rPr>
                        <a:t>thì</a:t>
                      </a:r>
                      <a:r>
                        <a:rPr lang="en-US" sz="1200" dirty="0">
                          <a:solidFill>
                            <a:schemeClr val="tx1"/>
                          </a:solidFill>
                          <a:effectLst/>
                        </a:rPr>
                        <a:t> </a:t>
                      </a:r>
                      <a:r>
                        <a:rPr lang="en-US" sz="1200" dirty="0" smtClean="0">
                          <a:solidFill>
                            <a:schemeClr val="tx1"/>
                          </a:solidFill>
                          <a:effectLst/>
                        </a:rPr>
                        <a:t>Levoﬂoxacin  </a:t>
                      </a:r>
                      <a:r>
                        <a:rPr lang="en-US" sz="1200" dirty="0" err="1">
                          <a:solidFill>
                            <a:schemeClr val="tx1"/>
                          </a:solidFill>
                          <a:effectLst/>
                        </a:rPr>
                        <a:t>nên</a:t>
                      </a:r>
                      <a:r>
                        <a:rPr lang="en-US" sz="1200" dirty="0">
                          <a:solidFill>
                            <a:schemeClr val="tx1"/>
                          </a:solidFill>
                          <a:effectLst/>
                        </a:rPr>
                        <a:t> </a:t>
                      </a:r>
                      <a:r>
                        <a:rPr lang="en-US" sz="1200" dirty="0" err="1">
                          <a:solidFill>
                            <a:schemeClr val="tx1"/>
                          </a:solidFill>
                          <a:effectLst/>
                        </a:rPr>
                        <a:t>được</a:t>
                      </a:r>
                      <a:r>
                        <a:rPr lang="en-US" sz="1200" dirty="0">
                          <a:solidFill>
                            <a:schemeClr val="tx1"/>
                          </a:solidFill>
                          <a:effectLst/>
                        </a:rPr>
                        <a:t> </a:t>
                      </a:r>
                      <a:r>
                        <a:rPr lang="en-US" sz="1200" dirty="0" err="1">
                          <a:solidFill>
                            <a:schemeClr val="tx1"/>
                          </a:solidFill>
                          <a:effectLst/>
                        </a:rPr>
                        <a:t>dùng</a:t>
                      </a:r>
                      <a:r>
                        <a:rPr lang="en-US" sz="1200" dirty="0">
                          <a:solidFill>
                            <a:schemeClr val="tx1"/>
                          </a:solidFill>
                          <a:effectLst/>
                        </a:rPr>
                        <a:t> </a:t>
                      </a:r>
                      <a:r>
                        <a:rPr lang="en-US" sz="1200" dirty="0" err="1">
                          <a:solidFill>
                            <a:schemeClr val="tx1"/>
                          </a:solidFill>
                          <a:effectLst/>
                        </a:rPr>
                        <a:t>ít</a:t>
                      </a:r>
                      <a:r>
                        <a:rPr lang="en-US" sz="1200" dirty="0">
                          <a:solidFill>
                            <a:schemeClr val="tx1"/>
                          </a:solidFill>
                          <a:effectLst/>
                        </a:rPr>
                        <a:t> </a:t>
                      </a:r>
                      <a:r>
                        <a:rPr lang="en-US" sz="1200" dirty="0" err="1">
                          <a:solidFill>
                            <a:schemeClr val="tx1"/>
                          </a:solidFill>
                          <a:effectLst/>
                        </a:rPr>
                        <a:t>nhất</a:t>
                      </a:r>
                      <a:r>
                        <a:rPr lang="en-US" sz="1200" dirty="0">
                          <a:solidFill>
                            <a:schemeClr val="tx1"/>
                          </a:solidFill>
                          <a:effectLst/>
                        </a:rPr>
                        <a:t> 2 </a:t>
                      </a:r>
                      <a:r>
                        <a:rPr lang="en-US" sz="1200" dirty="0" err="1">
                          <a:solidFill>
                            <a:schemeClr val="tx1"/>
                          </a:solidFill>
                          <a:effectLst/>
                        </a:rPr>
                        <a:t>giờ</a:t>
                      </a:r>
                      <a:r>
                        <a:rPr lang="en-US" sz="1200" dirty="0">
                          <a:solidFill>
                            <a:schemeClr val="tx1"/>
                          </a:solidFill>
                          <a:effectLst/>
                        </a:rPr>
                        <a:t> </a:t>
                      </a:r>
                      <a:r>
                        <a:rPr lang="en-US" sz="1200" dirty="0" smtClean="0">
                          <a:solidFill>
                            <a:schemeClr val="tx1"/>
                          </a:solidFill>
                          <a:effectLst/>
                        </a:rPr>
                        <a:t>       </a:t>
                      </a:r>
                      <a:r>
                        <a:rPr lang="en-US" sz="1200" dirty="0" err="1" smtClean="0">
                          <a:solidFill>
                            <a:schemeClr val="tx1"/>
                          </a:solidFill>
                          <a:effectLst/>
                        </a:rPr>
                        <a:t>trước</a:t>
                      </a:r>
                      <a:r>
                        <a:rPr lang="en-US" sz="1200" dirty="0" smtClean="0">
                          <a:solidFill>
                            <a:schemeClr val="tx1"/>
                          </a:solidFill>
                          <a:effectLst/>
                        </a:rPr>
                        <a:t> </a:t>
                      </a:r>
                      <a:r>
                        <a:rPr lang="en-US" sz="1200" dirty="0" err="1">
                          <a:solidFill>
                            <a:schemeClr val="tx1"/>
                          </a:solidFill>
                          <a:effectLst/>
                        </a:rPr>
                        <a:t>hoặc</a:t>
                      </a:r>
                      <a:r>
                        <a:rPr lang="en-US" sz="1200" dirty="0">
                          <a:solidFill>
                            <a:schemeClr val="tx1"/>
                          </a:solidFill>
                          <a:effectLst/>
                        </a:rPr>
                        <a:t> </a:t>
                      </a:r>
                      <a:r>
                        <a:rPr lang="en-US" sz="1200" dirty="0" err="1">
                          <a:solidFill>
                            <a:schemeClr val="tx1"/>
                          </a:solidFill>
                          <a:effectLst/>
                        </a:rPr>
                        <a:t>sau</a:t>
                      </a:r>
                      <a:r>
                        <a:rPr lang="en-US" sz="1200" dirty="0">
                          <a:solidFill>
                            <a:schemeClr val="tx1"/>
                          </a:solidFill>
                          <a:effectLst/>
                        </a:rPr>
                        <a:t> </a:t>
                      </a:r>
                      <a:r>
                        <a:rPr lang="en-US" sz="1200" dirty="0" err="1">
                          <a:solidFill>
                            <a:schemeClr val="tx1"/>
                          </a:solidFill>
                          <a:effectLst/>
                        </a:rPr>
                        <a:t>khi</a:t>
                      </a:r>
                      <a:r>
                        <a:rPr lang="en-US" sz="1200" dirty="0">
                          <a:solidFill>
                            <a:schemeClr val="tx1"/>
                          </a:solidFill>
                          <a:effectLst/>
                        </a:rPr>
                        <a:t> </a:t>
                      </a:r>
                      <a:r>
                        <a:rPr lang="en-US" sz="1200" dirty="0" err="1">
                          <a:solidFill>
                            <a:schemeClr val="tx1"/>
                          </a:solidFill>
                          <a:effectLst/>
                        </a:rPr>
                        <a:t>dùng</a:t>
                      </a:r>
                      <a:r>
                        <a:rPr lang="en-US" sz="1200" dirty="0">
                          <a:solidFill>
                            <a:schemeClr val="tx1"/>
                          </a:solidFill>
                          <a:effectLst/>
                        </a:rPr>
                        <a:t> </a:t>
                      </a:r>
                      <a:r>
                        <a:rPr lang="en-US" sz="1200" dirty="0" err="1">
                          <a:solidFill>
                            <a:schemeClr val="tx1"/>
                          </a:solidFill>
                          <a:effectLst/>
                        </a:rPr>
                        <a:t>thuốc</a:t>
                      </a:r>
                      <a:r>
                        <a:rPr lang="en-US" sz="1200" dirty="0">
                          <a:solidFill>
                            <a:schemeClr val="tx1"/>
                          </a:solidFill>
                          <a:effectLst/>
                        </a:rPr>
                        <a:t> </a:t>
                      </a:r>
                      <a:r>
                        <a:rPr lang="en-US" sz="1200" dirty="0" smtClean="0">
                          <a:solidFill>
                            <a:schemeClr val="tx1"/>
                          </a:solidFill>
                          <a:effectLst/>
                        </a:rPr>
                        <a:t>   </a:t>
                      </a:r>
                      <a:r>
                        <a:rPr lang="en-US" sz="1200" dirty="0" err="1" smtClean="0">
                          <a:solidFill>
                            <a:schemeClr val="tx1"/>
                          </a:solidFill>
                          <a:effectLst/>
                        </a:rPr>
                        <a:t>kháng</a:t>
                      </a:r>
                      <a:r>
                        <a:rPr lang="en-US" sz="1200" dirty="0" smtClean="0">
                          <a:solidFill>
                            <a:schemeClr val="tx1"/>
                          </a:solidFill>
                          <a:effectLst/>
                        </a:rPr>
                        <a:t> </a:t>
                      </a:r>
                      <a:r>
                        <a:rPr lang="en-US" sz="1200" dirty="0">
                          <a:solidFill>
                            <a:schemeClr val="tx1"/>
                          </a:solidFill>
                          <a:effectLst/>
                        </a:rPr>
                        <a:t>acid. Ciproﬂoxacin </a:t>
                      </a:r>
                      <a:r>
                        <a:rPr lang="en-US" sz="1200" dirty="0" err="1" smtClean="0">
                          <a:solidFill>
                            <a:schemeClr val="tx1"/>
                          </a:solidFill>
                          <a:effectLst/>
                        </a:rPr>
                        <a:t>nên</a:t>
                      </a:r>
                      <a:r>
                        <a:rPr lang="en-US" sz="1200" dirty="0" smtClean="0">
                          <a:solidFill>
                            <a:schemeClr val="tx1"/>
                          </a:solidFill>
                          <a:effectLst/>
                        </a:rPr>
                        <a:t>     </a:t>
                      </a:r>
                      <a:r>
                        <a:rPr lang="en-US" sz="1200" dirty="0" err="1">
                          <a:solidFill>
                            <a:schemeClr val="tx1"/>
                          </a:solidFill>
                          <a:effectLst/>
                        </a:rPr>
                        <a:t>được</a:t>
                      </a:r>
                      <a:r>
                        <a:rPr lang="en-US" sz="1200" dirty="0">
                          <a:solidFill>
                            <a:schemeClr val="tx1"/>
                          </a:solidFill>
                          <a:effectLst/>
                        </a:rPr>
                        <a:t> </a:t>
                      </a:r>
                      <a:r>
                        <a:rPr lang="en-US" sz="1200" dirty="0" err="1" smtClean="0">
                          <a:solidFill>
                            <a:schemeClr val="tx1"/>
                          </a:solidFill>
                          <a:effectLst/>
                        </a:rPr>
                        <a:t>dùng</a:t>
                      </a:r>
                      <a:r>
                        <a:rPr lang="en-US" sz="1200" dirty="0" smtClean="0">
                          <a:solidFill>
                            <a:schemeClr val="tx1"/>
                          </a:solidFill>
                          <a:effectLst/>
                        </a:rPr>
                        <a:t> </a:t>
                      </a:r>
                      <a:r>
                        <a:rPr lang="en-US" sz="1200" dirty="0" err="1">
                          <a:solidFill>
                            <a:schemeClr val="tx1"/>
                          </a:solidFill>
                          <a:effectLst/>
                        </a:rPr>
                        <a:t>ít</a:t>
                      </a:r>
                      <a:r>
                        <a:rPr lang="en-US" sz="1200" dirty="0">
                          <a:solidFill>
                            <a:schemeClr val="tx1"/>
                          </a:solidFill>
                          <a:effectLst/>
                        </a:rPr>
                        <a:t> </a:t>
                      </a:r>
                      <a:r>
                        <a:rPr lang="en-US" sz="1200" dirty="0" err="1">
                          <a:solidFill>
                            <a:schemeClr val="tx1"/>
                          </a:solidFill>
                          <a:effectLst/>
                        </a:rPr>
                        <a:t>nhất</a:t>
                      </a:r>
                      <a:r>
                        <a:rPr lang="en-US" sz="1200" dirty="0">
                          <a:solidFill>
                            <a:schemeClr val="tx1"/>
                          </a:solidFill>
                          <a:effectLst/>
                        </a:rPr>
                        <a:t> 2h </a:t>
                      </a:r>
                      <a:r>
                        <a:rPr lang="en-US" sz="1200" dirty="0" err="1">
                          <a:solidFill>
                            <a:schemeClr val="tx1"/>
                          </a:solidFill>
                          <a:effectLst/>
                        </a:rPr>
                        <a:t>trước</a:t>
                      </a:r>
                      <a:r>
                        <a:rPr lang="en-US" sz="1200" dirty="0">
                          <a:solidFill>
                            <a:schemeClr val="tx1"/>
                          </a:solidFill>
                          <a:effectLst/>
                        </a:rPr>
                        <a:t> </a:t>
                      </a:r>
                      <a:r>
                        <a:rPr lang="en-US" sz="1200" dirty="0" err="1">
                          <a:solidFill>
                            <a:schemeClr val="tx1"/>
                          </a:solidFill>
                          <a:effectLst/>
                        </a:rPr>
                        <a:t>hoặc</a:t>
                      </a:r>
                      <a:r>
                        <a:rPr lang="en-US" sz="1200" dirty="0">
                          <a:solidFill>
                            <a:schemeClr val="tx1"/>
                          </a:solidFill>
                          <a:effectLst/>
                        </a:rPr>
                        <a:t> 6h </a:t>
                      </a:r>
                      <a:r>
                        <a:rPr lang="en-US" sz="1200" dirty="0" err="1">
                          <a:solidFill>
                            <a:schemeClr val="tx1"/>
                          </a:solidFill>
                          <a:effectLst/>
                        </a:rPr>
                        <a:t>sau</a:t>
                      </a:r>
                      <a:r>
                        <a:rPr lang="en-US" sz="1200" dirty="0">
                          <a:solidFill>
                            <a:schemeClr val="tx1"/>
                          </a:solidFill>
                          <a:effectLst/>
                        </a:rPr>
                        <a:t> </a:t>
                      </a:r>
                      <a:r>
                        <a:rPr lang="en-US" sz="1200" dirty="0" err="1">
                          <a:solidFill>
                            <a:schemeClr val="tx1"/>
                          </a:solidFill>
                          <a:effectLst/>
                        </a:rPr>
                        <a:t>khi</a:t>
                      </a:r>
                      <a:r>
                        <a:rPr lang="en-US" sz="1200" dirty="0">
                          <a:solidFill>
                            <a:schemeClr val="tx1"/>
                          </a:solidFill>
                          <a:effectLst/>
                        </a:rPr>
                        <a:t> </a:t>
                      </a:r>
                      <a:r>
                        <a:rPr lang="en-US" sz="1200" dirty="0" err="1">
                          <a:solidFill>
                            <a:schemeClr val="tx1"/>
                          </a:solidFill>
                          <a:effectLst/>
                        </a:rPr>
                        <a:t>dùng</a:t>
                      </a:r>
                      <a:r>
                        <a:rPr lang="en-US" sz="1200" dirty="0">
                          <a:solidFill>
                            <a:schemeClr val="tx1"/>
                          </a:solidFill>
                          <a:effectLst/>
                        </a:rPr>
                        <a:t> </a:t>
                      </a:r>
                      <a:r>
                        <a:rPr lang="en-US" sz="1200" dirty="0" err="1">
                          <a:solidFill>
                            <a:schemeClr val="tx1"/>
                          </a:solidFill>
                          <a:effectLst/>
                        </a:rPr>
                        <a:t>thuốc</a:t>
                      </a:r>
                      <a:r>
                        <a:rPr lang="en-US" sz="1200" dirty="0">
                          <a:solidFill>
                            <a:schemeClr val="tx1"/>
                          </a:solidFill>
                          <a:effectLst/>
                        </a:rPr>
                        <a:t> </a:t>
                      </a:r>
                      <a:r>
                        <a:rPr lang="en-US" sz="1200" dirty="0" err="1">
                          <a:solidFill>
                            <a:schemeClr val="tx1"/>
                          </a:solidFill>
                          <a:effectLst/>
                        </a:rPr>
                        <a:t>kháng</a:t>
                      </a:r>
                      <a:r>
                        <a:rPr lang="en-US" sz="1200" dirty="0">
                          <a:solidFill>
                            <a:schemeClr val="tx1"/>
                          </a:solidFill>
                          <a:effectLst/>
                        </a:rPr>
                        <a:t> acid</a:t>
                      </a:r>
                      <a:endParaRPr lang="en-US" sz="1200" dirty="0">
                        <a:solidFill>
                          <a:schemeClr val="tx1"/>
                        </a:solidFill>
                        <a:effectLst/>
                        <a:latin typeface="Times New Roman"/>
                        <a:ea typeface="Times New Roman"/>
                      </a:endParaRPr>
                    </a:p>
                  </a:txBody>
                  <a:tcPr marL="35602" marR="35602" marT="0" marB="0" anchor="ctr">
                    <a:solidFill>
                      <a:schemeClr val="bg2">
                        <a:lumMod val="75000"/>
                      </a:schemeClr>
                    </a:solidFill>
                  </a:tcPr>
                </a:tc>
              </a:tr>
            </a:tbl>
          </a:graphicData>
        </a:graphic>
      </p:graphicFrame>
    </p:spTree>
    <p:extLst>
      <p:ext uri="{BB962C8B-B14F-4D97-AF65-F5344CB8AC3E}">
        <p14:creationId xmlns:p14="http://schemas.microsoft.com/office/powerpoint/2010/main" val="2144712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sz="2800">
                <a:solidFill>
                  <a:schemeClr val="accent2"/>
                </a:solidFill>
              </a:rPr>
              <a:t>3. </a:t>
            </a:r>
            <a:r>
              <a:rPr lang="en-US" altLang="ko-KR" sz="2800" dirty="0">
                <a:solidFill>
                  <a:schemeClr val="accent2"/>
                </a:solidFill>
              </a:rPr>
              <a:t>KẾT QUẢ - BÀN LUẬN </a:t>
            </a:r>
            <a:endParaRPr lang="ko-KR" altLang="en-US" sz="2800" dirty="0"/>
          </a:p>
        </p:txBody>
      </p:sp>
      <p:pic>
        <p:nvPicPr>
          <p:cNvPr id="38" name="Picture 37">
            <a:extLst>
              <a:ext uri="{FF2B5EF4-FFF2-40B4-BE49-F238E27FC236}">
                <a16:creationId xmlns="" xmlns:a16="http://schemas.microsoft.com/office/drawing/2014/main" id="{C6C65314-0295-4C9A-A7E0-D018C1722FA3}"/>
              </a:ext>
            </a:extLst>
          </p:cNvPr>
          <p:cNvPicPr>
            <a:picLocks noChangeAspect="1"/>
          </p:cNvPicPr>
          <p:nvPr/>
        </p:nvPicPr>
        <p:blipFill>
          <a:blip r:embed="rId3"/>
          <a:stretch>
            <a:fillRect/>
          </a:stretch>
        </p:blipFill>
        <p:spPr>
          <a:xfrm>
            <a:off x="8428773" y="62737"/>
            <a:ext cx="636805" cy="636805"/>
          </a:xfrm>
          <a:prstGeom prst="rect">
            <a:avLst/>
          </a:prstGeom>
        </p:spPr>
      </p:pic>
      <p:sp>
        <p:nvSpPr>
          <p:cNvPr id="31" name="Round Same Side Corner Rectangle 8">
            <a:extLst>
              <a:ext uri="{FF2B5EF4-FFF2-40B4-BE49-F238E27FC236}">
                <a16:creationId xmlns="" xmlns:a16="http://schemas.microsoft.com/office/drawing/2014/main" id="{EF3C42FB-23CE-8EFC-A9F9-0B9D3B7346C8}"/>
              </a:ext>
            </a:extLst>
          </p:cNvPr>
          <p:cNvSpPr/>
          <p:nvPr/>
        </p:nvSpPr>
        <p:spPr>
          <a:xfrm>
            <a:off x="1034551" y="3219822"/>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 Same Side Corner Rectangle 20">
            <a:extLst>
              <a:ext uri="{FF2B5EF4-FFF2-40B4-BE49-F238E27FC236}">
                <a16:creationId xmlns="" xmlns:a16="http://schemas.microsoft.com/office/drawing/2014/main" id="{319CD4EB-F6C5-12E9-F86A-293ECEB61D07}"/>
              </a:ext>
            </a:extLst>
          </p:cNvPr>
          <p:cNvSpPr/>
          <p:nvPr/>
        </p:nvSpPr>
        <p:spPr>
          <a:xfrm rot="10800000">
            <a:off x="999513" y="1851670"/>
            <a:ext cx="354891" cy="7570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32">
            <a:extLst>
              <a:ext uri="{FF2B5EF4-FFF2-40B4-BE49-F238E27FC236}">
                <a16:creationId xmlns="" xmlns:a16="http://schemas.microsoft.com/office/drawing/2014/main" id="{AAF88C28-7897-AA87-DE5D-188DBCB54BD0}"/>
              </a:ext>
            </a:extLst>
          </p:cNvPr>
          <p:cNvSpPr txBox="1"/>
          <p:nvPr/>
        </p:nvSpPr>
        <p:spPr>
          <a:xfrm>
            <a:off x="1402420" y="2030141"/>
            <a:ext cx="865324"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37,3</a:t>
            </a:r>
            <a:r>
              <a:rPr lang="en-US" altLang="ko-KR" sz="1200" b="1" dirty="0">
                <a:solidFill>
                  <a:schemeClr val="bg1"/>
                </a:solidFill>
                <a:latin typeface="Arial" pitchFamily="34" charset="0"/>
                <a:cs typeface="Arial" pitchFamily="34" charset="0"/>
              </a:rPr>
              <a:t>%</a:t>
            </a:r>
            <a:endParaRPr lang="ko-KR" altLang="en-US" sz="1200" b="1" dirty="0">
              <a:solidFill>
                <a:schemeClr val="bg1"/>
              </a:solidFill>
              <a:latin typeface="Arial" pitchFamily="34" charset="0"/>
              <a:cs typeface="Arial" pitchFamily="34" charset="0"/>
            </a:endParaRPr>
          </a:p>
        </p:txBody>
      </p:sp>
      <p:sp>
        <p:nvSpPr>
          <p:cNvPr id="15" name="Rectangle 14">
            <a:extLst>
              <a:ext uri="{FF2B5EF4-FFF2-40B4-BE49-F238E27FC236}">
                <a16:creationId xmlns="" xmlns:a16="http://schemas.microsoft.com/office/drawing/2014/main" id="{568E722D-7BC8-2434-2CB4-6884CA6E703D}"/>
              </a:ext>
            </a:extLst>
          </p:cNvPr>
          <p:cNvSpPr/>
          <p:nvPr/>
        </p:nvSpPr>
        <p:spPr>
          <a:xfrm>
            <a:off x="8175325" y="4758809"/>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a:solidFill>
                  <a:schemeClr val="tx1"/>
                </a:solidFill>
              </a:rPr>
              <a:t>1</a:t>
            </a:r>
            <a:r>
              <a:rPr lang="en-US" sz="1100">
                <a:solidFill>
                  <a:schemeClr val="tx1"/>
                </a:solidFill>
              </a:rPr>
              <a:t>9</a:t>
            </a:r>
            <a:endParaRPr lang="en-US" sz="11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94452254"/>
              </p:ext>
            </p:extLst>
          </p:nvPr>
        </p:nvGraphicFramePr>
        <p:xfrm>
          <a:off x="0" y="53896"/>
          <a:ext cx="9144000" cy="5537015"/>
        </p:xfrm>
        <a:graphic>
          <a:graphicData uri="http://schemas.openxmlformats.org/drawingml/2006/table">
            <a:tbl>
              <a:tblPr firstRow="1" firstCol="1" bandRow="1">
                <a:tableStyleId>{5C22544A-7EE6-4342-B048-85BDC9FD1C3A}</a:tableStyleId>
              </a:tblPr>
              <a:tblGrid>
                <a:gridCol w="496330"/>
                <a:gridCol w="1544594"/>
                <a:gridCol w="1524000"/>
                <a:gridCol w="794951"/>
                <a:gridCol w="2378675"/>
                <a:gridCol w="2405450"/>
              </a:tblGrid>
              <a:tr h="1696535">
                <a:tc>
                  <a:txBody>
                    <a:bodyPr/>
                    <a:lstStyle/>
                    <a:p>
                      <a:pPr algn="ctr">
                        <a:lnSpc>
                          <a:spcPct val="150000"/>
                        </a:lnSpc>
                        <a:spcAft>
                          <a:spcPts val="0"/>
                        </a:spcAft>
                      </a:pPr>
                      <a:r>
                        <a:rPr lang="en-US" sz="1400" b="0" dirty="0">
                          <a:solidFill>
                            <a:schemeClr val="tx1"/>
                          </a:solidFill>
                          <a:effectLst/>
                        </a:rPr>
                        <a:t>12</a:t>
                      </a:r>
                      <a:endParaRPr lang="en-US" sz="1400" b="0" dirty="0">
                        <a:solidFill>
                          <a:schemeClr val="tx1"/>
                        </a:solidFill>
                        <a:effectLst/>
                        <a:latin typeface="Times New Roman"/>
                        <a:ea typeface="Times New Roman"/>
                      </a:endParaRPr>
                    </a:p>
                  </a:txBody>
                  <a:tcPr marL="43514" marR="43514" marT="0" marB="0" anchor="ctr">
                    <a:solidFill>
                      <a:srgbClr val="FFC000"/>
                    </a:solidFill>
                  </a:tcPr>
                </a:tc>
                <a:tc>
                  <a:txBody>
                    <a:bodyPr/>
                    <a:lstStyle/>
                    <a:p>
                      <a:pPr algn="ctr">
                        <a:lnSpc>
                          <a:spcPct val="150000"/>
                        </a:lnSpc>
                        <a:spcAft>
                          <a:spcPts val="0"/>
                        </a:spcAft>
                      </a:pPr>
                      <a:r>
                        <a:rPr lang="en-US" sz="1400" b="0" dirty="0" err="1" smtClean="0">
                          <a:solidFill>
                            <a:schemeClr val="tx1"/>
                          </a:solidFill>
                          <a:effectLst/>
                        </a:rPr>
                        <a:t>Sulfamethoxazol</a:t>
                      </a:r>
                      <a:r>
                        <a:rPr lang="en-US" sz="1400" b="0" dirty="0" smtClean="0">
                          <a:solidFill>
                            <a:schemeClr val="tx1"/>
                          </a:solidFill>
                          <a:effectLst/>
                        </a:rPr>
                        <a:t>/      Trimethoprim</a:t>
                      </a:r>
                      <a:endParaRPr lang="en-US" sz="1400" b="0" dirty="0">
                        <a:solidFill>
                          <a:schemeClr val="tx1"/>
                        </a:solidFill>
                        <a:effectLst/>
                        <a:latin typeface="Times New Roman"/>
                        <a:ea typeface="Times New Roman"/>
                      </a:endParaRPr>
                    </a:p>
                  </a:txBody>
                  <a:tcPr marL="43514" marR="43514" marT="0" marB="0" anchor="ctr">
                    <a:solidFill>
                      <a:srgbClr val="FFC000"/>
                    </a:solidFill>
                  </a:tcPr>
                </a:tc>
                <a:tc>
                  <a:txBody>
                    <a:bodyPr/>
                    <a:lstStyle/>
                    <a:p>
                      <a:pPr algn="ctr">
                        <a:lnSpc>
                          <a:spcPct val="150000"/>
                        </a:lnSpc>
                        <a:spcAft>
                          <a:spcPts val="0"/>
                        </a:spcAft>
                      </a:pPr>
                      <a:r>
                        <a:rPr lang="en-US" sz="1400" b="0" dirty="0" err="1">
                          <a:solidFill>
                            <a:schemeClr val="tx1"/>
                          </a:solidFill>
                          <a:effectLst/>
                        </a:rPr>
                        <a:t>Nhóm</a:t>
                      </a:r>
                      <a:r>
                        <a:rPr lang="en-US" sz="1400" b="0" dirty="0">
                          <a:solidFill>
                            <a:schemeClr val="tx1"/>
                          </a:solidFill>
                          <a:effectLst/>
                        </a:rPr>
                        <a:t> </a:t>
                      </a:r>
                      <a:r>
                        <a:rPr lang="en-US" sz="1400" b="0" dirty="0" err="1">
                          <a:solidFill>
                            <a:schemeClr val="tx1"/>
                          </a:solidFill>
                          <a:effectLst/>
                        </a:rPr>
                        <a:t>điều</a:t>
                      </a:r>
                      <a:r>
                        <a:rPr lang="en-US" sz="1400" b="0" dirty="0">
                          <a:solidFill>
                            <a:schemeClr val="tx1"/>
                          </a:solidFill>
                          <a:effectLst/>
                        </a:rPr>
                        <a:t> </a:t>
                      </a:r>
                      <a:r>
                        <a:rPr lang="en-US" sz="1400" b="0" dirty="0" err="1" smtClean="0">
                          <a:solidFill>
                            <a:schemeClr val="tx1"/>
                          </a:solidFill>
                          <a:effectLst/>
                        </a:rPr>
                        <a:t>trị</a:t>
                      </a:r>
                      <a:r>
                        <a:rPr lang="en-US" sz="1400" b="0" dirty="0" smtClean="0">
                          <a:solidFill>
                            <a:schemeClr val="tx1"/>
                          </a:solidFill>
                          <a:effectLst/>
                        </a:rPr>
                        <a:t>       </a:t>
                      </a:r>
                      <a:r>
                        <a:rPr lang="en-US" sz="1400" b="0" dirty="0" err="1">
                          <a:solidFill>
                            <a:schemeClr val="tx1"/>
                          </a:solidFill>
                          <a:effectLst/>
                        </a:rPr>
                        <a:t>tăng</a:t>
                      </a:r>
                      <a:r>
                        <a:rPr lang="en-US" sz="1400" b="0" dirty="0">
                          <a:solidFill>
                            <a:schemeClr val="tx1"/>
                          </a:solidFill>
                          <a:effectLst/>
                        </a:rPr>
                        <a:t> </a:t>
                      </a:r>
                      <a:r>
                        <a:rPr lang="en-US" sz="1400" b="0" dirty="0" smtClean="0">
                          <a:solidFill>
                            <a:schemeClr val="tx1"/>
                          </a:solidFill>
                          <a:effectLst/>
                        </a:rPr>
                        <a:t>  </a:t>
                      </a:r>
                      <a:r>
                        <a:rPr lang="en-US" sz="1400" b="0" dirty="0" err="1" smtClean="0">
                          <a:solidFill>
                            <a:schemeClr val="tx1"/>
                          </a:solidFill>
                          <a:effectLst/>
                        </a:rPr>
                        <a:t>huyết</a:t>
                      </a:r>
                      <a:r>
                        <a:rPr lang="en-US" sz="1400" b="0" dirty="0" smtClean="0">
                          <a:solidFill>
                            <a:schemeClr val="tx1"/>
                          </a:solidFill>
                          <a:effectLst/>
                        </a:rPr>
                        <a:t> </a:t>
                      </a:r>
                      <a:r>
                        <a:rPr lang="en-US" sz="1400" b="0" dirty="0" err="1">
                          <a:solidFill>
                            <a:schemeClr val="tx1"/>
                          </a:solidFill>
                          <a:effectLst/>
                        </a:rPr>
                        <a:t>áp</a:t>
                      </a:r>
                      <a:r>
                        <a:rPr lang="en-US" sz="1400" b="0" dirty="0">
                          <a:solidFill>
                            <a:schemeClr val="tx1"/>
                          </a:solidFill>
                          <a:effectLst/>
                        </a:rPr>
                        <a:t> </a:t>
                      </a:r>
                      <a:r>
                        <a:rPr lang="en-US" sz="1400" b="0" dirty="0" err="1" smtClean="0">
                          <a:solidFill>
                            <a:schemeClr val="tx1"/>
                          </a:solidFill>
                          <a:effectLst/>
                        </a:rPr>
                        <a:t>ức</a:t>
                      </a:r>
                      <a:r>
                        <a:rPr lang="en-US" sz="1400" b="0" dirty="0" smtClean="0">
                          <a:solidFill>
                            <a:schemeClr val="tx1"/>
                          </a:solidFill>
                          <a:effectLst/>
                        </a:rPr>
                        <a:t> </a:t>
                      </a:r>
                      <a:r>
                        <a:rPr lang="en-US" sz="1400" b="0" dirty="0" err="1">
                          <a:solidFill>
                            <a:schemeClr val="tx1"/>
                          </a:solidFill>
                          <a:effectLst/>
                        </a:rPr>
                        <a:t>chế</a:t>
                      </a:r>
                      <a:r>
                        <a:rPr lang="en-US" sz="1400" b="0" dirty="0">
                          <a:solidFill>
                            <a:schemeClr val="tx1"/>
                          </a:solidFill>
                          <a:effectLst/>
                        </a:rPr>
                        <a:t> men </a:t>
                      </a:r>
                      <a:r>
                        <a:rPr lang="en-US" sz="1400" b="0" dirty="0" smtClean="0">
                          <a:solidFill>
                            <a:schemeClr val="tx1"/>
                          </a:solidFill>
                          <a:effectLst/>
                        </a:rPr>
                        <a:t>  </a:t>
                      </a:r>
                      <a:r>
                        <a:rPr lang="en-US" sz="1400" b="0" dirty="0" err="1" smtClean="0">
                          <a:solidFill>
                            <a:schemeClr val="tx1"/>
                          </a:solidFill>
                          <a:effectLst/>
                        </a:rPr>
                        <a:t>chuyển</a:t>
                      </a:r>
                      <a:r>
                        <a:rPr lang="en-US" sz="1400" b="0" dirty="0" smtClean="0">
                          <a:solidFill>
                            <a:schemeClr val="tx1"/>
                          </a:solidFill>
                          <a:effectLst/>
                        </a:rPr>
                        <a:t> (     Captopril</a:t>
                      </a:r>
                      <a:r>
                        <a:rPr lang="en-US" sz="1400" b="0" dirty="0">
                          <a:solidFill>
                            <a:schemeClr val="tx1"/>
                          </a:solidFill>
                          <a:effectLst/>
                        </a:rPr>
                        <a:t>, </a:t>
                      </a:r>
                      <a:r>
                        <a:rPr lang="en-US" sz="1400" b="0" dirty="0" smtClean="0">
                          <a:solidFill>
                            <a:schemeClr val="tx1"/>
                          </a:solidFill>
                          <a:effectLst/>
                        </a:rPr>
                        <a:t> </a:t>
                      </a:r>
                    </a:p>
                    <a:p>
                      <a:pPr algn="ctr">
                        <a:lnSpc>
                          <a:spcPct val="150000"/>
                        </a:lnSpc>
                        <a:spcAft>
                          <a:spcPts val="0"/>
                        </a:spcAft>
                      </a:pPr>
                      <a:r>
                        <a:rPr lang="en-US" sz="1400" b="0" dirty="0" smtClean="0">
                          <a:solidFill>
                            <a:schemeClr val="tx1"/>
                          </a:solidFill>
                          <a:effectLst/>
                        </a:rPr>
                        <a:t>  </a:t>
                      </a:r>
                      <a:r>
                        <a:rPr lang="en-US" sz="1400" b="0" dirty="0" err="1" smtClean="0">
                          <a:solidFill>
                            <a:schemeClr val="tx1"/>
                          </a:solidFill>
                          <a:effectLst/>
                        </a:rPr>
                        <a:t>Enalapril</a:t>
                      </a: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43514" marR="43514" marT="0" marB="0" anchor="ctr">
                    <a:solidFill>
                      <a:srgbClr val="FFC000"/>
                    </a:solidFill>
                  </a:tcPr>
                </a:tc>
                <a:tc>
                  <a:txBody>
                    <a:bodyPr/>
                    <a:lstStyle/>
                    <a:p>
                      <a:pPr algn="ctr">
                        <a:lnSpc>
                          <a:spcPct val="150000"/>
                        </a:lnSpc>
                        <a:spcAft>
                          <a:spcPts val="0"/>
                        </a:spcAft>
                      </a:pPr>
                      <a:r>
                        <a:rPr lang="en-US" sz="1400" b="0" dirty="0" smtClean="0">
                          <a:solidFill>
                            <a:schemeClr val="tx1"/>
                          </a:solidFill>
                          <a:effectLst/>
                        </a:rPr>
                        <a:t>TB</a:t>
                      </a:r>
                      <a:endParaRPr lang="en-US" sz="1400" b="0" dirty="0">
                        <a:solidFill>
                          <a:schemeClr val="tx1"/>
                        </a:solidFill>
                        <a:effectLst/>
                        <a:latin typeface="Times New Roman"/>
                        <a:ea typeface="Times New Roman"/>
                      </a:endParaRPr>
                    </a:p>
                  </a:txBody>
                  <a:tcPr marL="43514" marR="43514" marT="0" marB="0" anchor="ctr">
                    <a:solidFill>
                      <a:srgbClr val="FFC000"/>
                    </a:solidFill>
                  </a:tcPr>
                </a:tc>
                <a:tc>
                  <a:txBody>
                    <a:bodyPr/>
                    <a:lstStyle/>
                    <a:p>
                      <a:pPr algn="just">
                        <a:lnSpc>
                          <a:spcPct val="150000"/>
                        </a:lnSpc>
                        <a:spcAft>
                          <a:spcPts val="0"/>
                        </a:spcAft>
                      </a:pPr>
                      <a:r>
                        <a:rPr lang="en-US" sz="1400" b="0" dirty="0" err="1">
                          <a:solidFill>
                            <a:schemeClr val="tx1"/>
                          </a:solidFill>
                          <a:effectLst/>
                        </a:rPr>
                        <a:t>Tăng</a:t>
                      </a:r>
                      <a:r>
                        <a:rPr lang="en-US" sz="1400" b="0" dirty="0">
                          <a:solidFill>
                            <a:schemeClr val="tx1"/>
                          </a:solidFill>
                          <a:effectLst/>
                        </a:rPr>
                        <a:t> kali </a:t>
                      </a:r>
                      <a:r>
                        <a:rPr lang="en-US" sz="1400" b="0" dirty="0" err="1">
                          <a:solidFill>
                            <a:schemeClr val="tx1"/>
                          </a:solidFill>
                          <a:effectLst/>
                        </a:rPr>
                        <a:t>huyết</a:t>
                      </a:r>
                      <a:endParaRPr lang="en-US" sz="1400" b="0" dirty="0">
                        <a:solidFill>
                          <a:schemeClr val="tx1"/>
                        </a:solidFill>
                        <a:effectLst/>
                        <a:latin typeface="Times New Roman"/>
                        <a:ea typeface="Times New Roman"/>
                      </a:endParaRPr>
                    </a:p>
                  </a:txBody>
                  <a:tcPr marL="43514" marR="43514" marT="0" marB="0" anchor="ctr">
                    <a:solidFill>
                      <a:srgbClr val="FFC000"/>
                    </a:solidFill>
                  </a:tcPr>
                </a:tc>
                <a:tc>
                  <a:txBody>
                    <a:bodyPr/>
                    <a:lstStyle/>
                    <a:p>
                      <a:pPr algn="just">
                        <a:lnSpc>
                          <a:spcPct val="150000"/>
                        </a:lnSpc>
                        <a:spcAft>
                          <a:spcPts val="0"/>
                        </a:spcAft>
                      </a:pPr>
                      <a:r>
                        <a:rPr lang="en-US" sz="1400" b="0" dirty="0">
                          <a:solidFill>
                            <a:schemeClr val="tx1"/>
                          </a:solidFill>
                          <a:effectLst/>
                        </a:rPr>
                        <a:t>-  </a:t>
                      </a:r>
                      <a:r>
                        <a:rPr lang="en-US" sz="1400" b="0" dirty="0" err="1">
                          <a:solidFill>
                            <a:schemeClr val="tx1"/>
                          </a:solidFill>
                          <a:effectLst/>
                        </a:rPr>
                        <a:t>Thận</a:t>
                      </a:r>
                      <a:r>
                        <a:rPr lang="en-US" sz="1400" b="0" dirty="0">
                          <a:solidFill>
                            <a:schemeClr val="tx1"/>
                          </a:solidFill>
                          <a:effectLst/>
                        </a:rPr>
                        <a:t> </a:t>
                      </a:r>
                      <a:r>
                        <a:rPr lang="en-US" sz="1400" b="0" dirty="0" err="1">
                          <a:solidFill>
                            <a:schemeClr val="tx1"/>
                          </a:solidFill>
                          <a:effectLst/>
                        </a:rPr>
                        <a:t>trọng</a:t>
                      </a:r>
                      <a:r>
                        <a:rPr lang="en-US" sz="1400" b="0" dirty="0">
                          <a:solidFill>
                            <a:schemeClr val="tx1"/>
                          </a:solidFill>
                          <a:effectLst/>
                        </a:rPr>
                        <a:t> </a:t>
                      </a:r>
                      <a:r>
                        <a:rPr lang="en-US" sz="1400" b="0" dirty="0" err="1">
                          <a:solidFill>
                            <a:schemeClr val="tx1"/>
                          </a:solidFill>
                          <a:effectLst/>
                        </a:rPr>
                        <a:t>khi</a:t>
                      </a:r>
                      <a:r>
                        <a:rPr lang="en-US" sz="1400" b="0" dirty="0">
                          <a:solidFill>
                            <a:schemeClr val="tx1"/>
                          </a:solidFill>
                          <a:effectLst/>
                        </a:rPr>
                        <a:t> </a:t>
                      </a:r>
                      <a:r>
                        <a:rPr lang="en-US" sz="1400" b="0" dirty="0" err="1">
                          <a:solidFill>
                            <a:schemeClr val="tx1"/>
                          </a:solidFill>
                          <a:effectLst/>
                        </a:rPr>
                        <a:t>phối</a:t>
                      </a:r>
                      <a:r>
                        <a:rPr lang="en-US" sz="1400" b="0" dirty="0">
                          <a:solidFill>
                            <a:schemeClr val="tx1"/>
                          </a:solidFill>
                          <a:effectLst/>
                        </a:rPr>
                        <a:t> </a:t>
                      </a:r>
                      <a:r>
                        <a:rPr lang="en-US" sz="1400" b="0" dirty="0" err="1">
                          <a:solidFill>
                            <a:schemeClr val="tx1"/>
                          </a:solidFill>
                          <a:effectLst/>
                        </a:rPr>
                        <a:t>hợp</a:t>
                      </a:r>
                      <a:endParaRPr lang="en-US" sz="1400" b="0" dirty="0">
                        <a:solidFill>
                          <a:schemeClr val="tx1"/>
                        </a:solidFill>
                        <a:effectLst/>
                      </a:endParaRPr>
                    </a:p>
                    <a:p>
                      <a:pPr algn="just">
                        <a:lnSpc>
                          <a:spcPct val="150000"/>
                        </a:lnSpc>
                        <a:spcAft>
                          <a:spcPts val="0"/>
                        </a:spcAft>
                      </a:pPr>
                      <a:r>
                        <a:rPr lang="en-US" sz="1400" b="0" dirty="0">
                          <a:solidFill>
                            <a:schemeClr val="tx1"/>
                          </a:solidFill>
                          <a:effectLst/>
                        </a:rPr>
                        <a:t>- </a:t>
                      </a:r>
                      <a:r>
                        <a:rPr lang="en-US" sz="1400" b="0" dirty="0" err="1">
                          <a:solidFill>
                            <a:schemeClr val="tx1"/>
                          </a:solidFill>
                          <a:effectLst/>
                        </a:rPr>
                        <a:t>Nếu</a:t>
                      </a:r>
                      <a:r>
                        <a:rPr lang="en-US" sz="1400" b="0" dirty="0">
                          <a:solidFill>
                            <a:schemeClr val="tx1"/>
                          </a:solidFill>
                          <a:effectLst/>
                        </a:rPr>
                        <a:t> </a:t>
                      </a:r>
                      <a:r>
                        <a:rPr lang="en-US" sz="1400" b="0" dirty="0" err="1">
                          <a:solidFill>
                            <a:schemeClr val="tx1"/>
                          </a:solidFill>
                          <a:effectLst/>
                        </a:rPr>
                        <a:t>phối</a:t>
                      </a:r>
                      <a:r>
                        <a:rPr lang="en-US" sz="1400" b="0" dirty="0">
                          <a:solidFill>
                            <a:schemeClr val="tx1"/>
                          </a:solidFill>
                          <a:effectLst/>
                        </a:rPr>
                        <a:t> </a:t>
                      </a:r>
                      <a:r>
                        <a:rPr lang="en-US" sz="1400" b="0" dirty="0" err="1">
                          <a:solidFill>
                            <a:schemeClr val="tx1"/>
                          </a:solidFill>
                          <a:effectLst/>
                        </a:rPr>
                        <a:t>hợp</a:t>
                      </a:r>
                      <a:r>
                        <a:rPr lang="en-US" sz="1400" b="0" dirty="0">
                          <a:solidFill>
                            <a:schemeClr val="tx1"/>
                          </a:solidFill>
                          <a:effectLst/>
                        </a:rPr>
                        <a:t> </a:t>
                      </a:r>
                      <a:r>
                        <a:rPr lang="en-US" sz="1400" b="0" dirty="0" err="1">
                          <a:solidFill>
                            <a:schemeClr val="tx1"/>
                          </a:solidFill>
                          <a:effectLst/>
                        </a:rPr>
                        <a:t>thì</a:t>
                      </a:r>
                      <a:r>
                        <a:rPr lang="en-US" sz="1400" b="0" dirty="0">
                          <a:solidFill>
                            <a:schemeClr val="tx1"/>
                          </a:solidFill>
                          <a:effectLst/>
                        </a:rPr>
                        <a:t> </a:t>
                      </a:r>
                      <a:r>
                        <a:rPr lang="en-US" sz="1400" b="0" dirty="0" err="1">
                          <a:solidFill>
                            <a:schemeClr val="tx1"/>
                          </a:solidFill>
                          <a:effectLst/>
                        </a:rPr>
                        <a:t>theo</a:t>
                      </a:r>
                      <a:r>
                        <a:rPr lang="en-US" sz="1400" b="0" dirty="0">
                          <a:solidFill>
                            <a:schemeClr val="tx1"/>
                          </a:solidFill>
                          <a:effectLst/>
                        </a:rPr>
                        <a:t> </a:t>
                      </a:r>
                      <a:r>
                        <a:rPr lang="en-US" sz="1400" b="0" dirty="0" err="1">
                          <a:solidFill>
                            <a:schemeClr val="tx1"/>
                          </a:solidFill>
                          <a:effectLst/>
                        </a:rPr>
                        <a:t>dõi</a:t>
                      </a:r>
                      <a:r>
                        <a:rPr lang="en-US" sz="1400" b="0" dirty="0">
                          <a:solidFill>
                            <a:schemeClr val="tx1"/>
                          </a:solidFill>
                          <a:effectLst/>
                        </a:rPr>
                        <a:t> </a:t>
                      </a:r>
                      <a:r>
                        <a:rPr lang="vi-VN" sz="1400" b="0" dirty="0" smtClean="0">
                          <a:solidFill>
                            <a:schemeClr val="tx1"/>
                          </a:solidFill>
                          <a:effectLst/>
                        </a:rPr>
                        <a:t>  </a:t>
                      </a:r>
                      <a:r>
                        <a:rPr lang="en-US" sz="1400" b="0" dirty="0" smtClean="0">
                          <a:solidFill>
                            <a:schemeClr val="tx1"/>
                          </a:solidFill>
                          <a:effectLst/>
                        </a:rPr>
                        <a:t>kali </a:t>
                      </a:r>
                      <a:r>
                        <a:rPr lang="en-US" sz="1400" b="0" dirty="0" err="1" smtClean="0">
                          <a:solidFill>
                            <a:schemeClr val="tx1"/>
                          </a:solidFill>
                          <a:effectLst/>
                        </a:rPr>
                        <a:t>máu</a:t>
                      </a:r>
                      <a:r>
                        <a:rPr lang="en-US" sz="1400" b="0" dirty="0">
                          <a:solidFill>
                            <a:schemeClr val="tx1"/>
                          </a:solidFill>
                          <a:effectLst/>
                        </a:rPr>
                        <a:t>. </a:t>
                      </a:r>
                      <a:r>
                        <a:rPr lang="en-US" sz="1400" b="0" dirty="0" err="1">
                          <a:solidFill>
                            <a:schemeClr val="tx1"/>
                          </a:solidFill>
                          <a:effectLst/>
                        </a:rPr>
                        <a:t>Cân</a:t>
                      </a:r>
                      <a:r>
                        <a:rPr lang="en-US" sz="1400" b="0" dirty="0">
                          <a:solidFill>
                            <a:schemeClr val="tx1"/>
                          </a:solidFill>
                          <a:effectLst/>
                        </a:rPr>
                        <a:t> </a:t>
                      </a:r>
                      <a:r>
                        <a:rPr lang="en-US" sz="1400" b="0" dirty="0" err="1">
                          <a:solidFill>
                            <a:schemeClr val="tx1"/>
                          </a:solidFill>
                          <a:effectLst/>
                        </a:rPr>
                        <a:t>nhắc</a:t>
                      </a:r>
                      <a:r>
                        <a:rPr lang="en-US" sz="1400" b="0" dirty="0">
                          <a:solidFill>
                            <a:schemeClr val="tx1"/>
                          </a:solidFill>
                          <a:effectLst/>
                        </a:rPr>
                        <a:t> </a:t>
                      </a:r>
                      <a:r>
                        <a:rPr lang="en-US" sz="1400" b="0" dirty="0" err="1">
                          <a:solidFill>
                            <a:schemeClr val="tx1"/>
                          </a:solidFill>
                          <a:effectLst/>
                        </a:rPr>
                        <a:t>sử</a:t>
                      </a:r>
                      <a:r>
                        <a:rPr lang="en-US" sz="1400" b="0" dirty="0">
                          <a:solidFill>
                            <a:schemeClr val="tx1"/>
                          </a:solidFill>
                          <a:effectLst/>
                        </a:rPr>
                        <a:t> </a:t>
                      </a:r>
                      <a:r>
                        <a:rPr lang="en-US" sz="1400" b="0" dirty="0" err="1" smtClean="0">
                          <a:solidFill>
                            <a:schemeClr val="tx1"/>
                          </a:solidFill>
                          <a:effectLst/>
                        </a:rPr>
                        <a:t>dụng</a:t>
                      </a:r>
                      <a:r>
                        <a:rPr lang="vi-VN" sz="1400" b="0" dirty="0" smtClean="0">
                          <a:solidFill>
                            <a:schemeClr val="tx1"/>
                          </a:solidFill>
                          <a:effectLst/>
                        </a:rPr>
                        <a:t> </a:t>
                      </a:r>
                      <a:r>
                        <a:rPr lang="en-US" sz="1400" b="0" dirty="0" smtClean="0">
                          <a:solidFill>
                            <a:schemeClr val="tx1"/>
                          </a:solidFill>
                          <a:effectLst/>
                        </a:rPr>
                        <a:t> </a:t>
                      </a:r>
                      <a:r>
                        <a:rPr lang="en-US" sz="1400" b="0" dirty="0" err="1">
                          <a:solidFill>
                            <a:schemeClr val="tx1"/>
                          </a:solidFill>
                          <a:effectLst/>
                        </a:rPr>
                        <a:t>thuốc</a:t>
                      </a:r>
                      <a:r>
                        <a:rPr lang="en-US" sz="1400" b="0" dirty="0">
                          <a:solidFill>
                            <a:schemeClr val="tx1"/>
                          </a:solidFill>
                          <a:effectLst/>
                        </a:rPr>
                        <a:t> </a:t>
                      </a:r>
                      <a:r>
                        <a:rPr lang="en-US" sz="1400" b="0" dirty="0" err="1">
                          <a:solidFill>
                            <a:schemeClr val="tx1"/>
                          </a:solidFill>
                          <a:effectLst/>
                        </a:rPr>
                        <a:t>thay</a:t>
                      </a:r>
                      <a:r>
                        <a:rPr lang="en-US" sz="1400" b="0" dirty="0">
                          <a:solidFill>
                            <a:schemeClr val="tx1"/>
                          </a:solidFill>
                          <a:effectLst/>
                        </a:rPr>
                        <a:t> </a:t>
                      </a:r>
                      <a:r>
                        <a:rPr lang="en-US" sz="1400" b="0" dirty="0" err="1">
                          <a:solidFill>
                            <a:schemeClr val="tx1"/>
                          </a:solidFill>
                          <a:effectLst/>
                        </a:rPr>
                        <a:t>thế</a:t>
                      </a:r>
                      <a:r>
                        <a:rPr lang="en-US" sz="1400" b="0" dirty="0">
                          <a:solidFill>
                            <a:schemeClr val="tx1"/>
                          </a:solidFill>
                          <a:effectLst/>
                        </a:rPr>
                        <a:t> </a:t>
                      </a:r>
                      <a:r>
                        <a:rPr lang="en-US" sz="1400" b="0" dirty="0" err="1" smtClean="0">
                          <a:solidFill>
                            <a:schemeClr val="tx1"/>
                          </a:solidFill>
                          <a:effectLst/>
                        </a:rPr>
                        <a:t>Sulfamethoxazol</a:t>
                      </a:r>
                      <a:r>
                        <a:rPr lang="en-US" sz="1400" b="0" dirty="0" smtClean="0">
                          <a:solidFill>
                            <a:schemeClr val="tx1"/>
                          </a:solidFill>
                          <a:effectLst/>
                        </a:rPr>
                        <a:t>/Trimethoprim</a:t>
                      </a:r>
                      <a:r>
                        <a:rPr lang="vi-VN" sz="1400" b="0" baseline="0" dirty="0" smtClean="0">
                          <a:solidFill>
                            <a:schemeClr val="tx1"/>
                          </a:solidFill>
                          <a:effectLst/>
                        </a:rPr>
                        <a:t> </a:t>
                      </a:r>
                      <a:r>
                        <a:rPr lang="en-US" sz="1400" b="0" dirty="0" err="1" smtClean="0">
                          <a:solidFill>
                            <a:schemeClr val="tx1"/>
                          </a:solidFill>
                          <a:effectLst/>
                        </a:rPr>
                        <a:t>khi</a:t>
                      </a:r>
                      <a:r>
                        <a:rPr lang="en-US" sz="1400" b="0" dirty="0" smtClean="0">
                          <a:solidFill>
                            <a:schemeClr val="tx1"/>
                          </a:solidFill>
                          <a:effectLst/>
                        </a:rPr>
                        <a:t>   </a:t>
                      </a:r>
                      <a:r>
                        <a:rPr lang="en-US" sz="1400" b="0" dirty="0" err="1" smtClean="0">
                          <a:solidFill>
                            <a:schemeClr val="tx1"/>
                          </a:solidFill>
                          <a:effectLst/>
                        </a:rPr>
                        <a:t>có</a:t>
                      </a:r>
                      <a:r>
                        <a:rPr lang="en-US" sz="1400" b="0" dirty="0" smtClean="0">
                          <a:solidFill>
                            <a:schemeClr val="tx1"/>
                          </a:solidFill>
                          <a:effectLst/>
                        </a:rPr>
                        <a:t> </a:t>
                      </a:r>
                      <a:r>
                        <a:rPr lang="en-US" sz="1400" b="0" dirty="0" err="1">
                          <a:solidFill>
                            <a:schemeClr val="tx1"/>
                          </a:solidFill>
                          <a:effectLst/>
                        </a:rPr>
                        <a:t>thể</a:t>
                      </a: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43514" marR="43514" marT="0" marB="0" anchor="ctr">
                    <a:solidFill>
                      <a:srgbClr val="FFC000"/>
                    </a:solidFill>
                  </a:tcPr>
                </a:tc>
              </a:tr>
              <a:tr h="1696535">
                <a:tc>
                  <a:txBody>
                    <a:bodyPr/>
                    <a:lstStyle/>
                    <a:p>
                      <a:pPr algn="ctr">
                        <a:lnSpc>
                          <a:spcPct val="150000"/>
                        </a:lnSpc>
                        <a:spcAft>
                          <a:spcPts val="0"/>
                        </a:spcAft>
                      </a:pPr>
                      <a:r>
                        <a:rPr lang="en-US" sz="1400" b="0" dirty="0">
                          <a:solidFill>
                            <a:schemeClr val="tx1"/>
                          </a:solidFill>
                          <a:effectLst/>
                        </a:rPr>
                        <a:t>13 </a:t>
                      </a:r>
                      <a:endParaRPr lang="en-US" sz="1400" b="0" dirty="0">
                        <a:solidFill>
                          <a:schemeClr val="tx1"/>
                        </a:solidFill>
                        <a:effectLst/>
                        <a:latin typeface="Times New Roman"/>
                        <a:ea typeface="Times New Roman"/>
                      </a:endParaRPr>
                    </a:p>
                  </a:txBody>
                  <a:tcPr marL="43514" marR="43514" marT="0" marB="0" anchor="ctr">
                    <a:solidFill>
                      <a:schemeClr val="bg2">
                        <a:lumMod val="75000"/>
                      </a:schemeClr>
                    </a:solidFill>
                  </a:tcPr>
                </a:tc>
                <a:tc>
                  <a:txBody>
                    <a:bodyPr/>
                    <a:lstStyle/>
                    <a:p>
                      <a:pPr algn="ctr">
                        <a:lnSpc>
                          <a:spcPct val="150000"/>
                        </a:lnSpc>
                        <a:spcAft>
                          <a:spcPts val="0"/>
                        </a:spcAft>
                      </a:pPr>
                      <a:r>
                        <a:rPr lang="en-US" sz="1400" b="0" dirty="0" err="1">
                          <a:solidFill>
                            <a:schemeClr val="tx1"/>
                          </a:solidFill>
                          <a:effectLst/>
                        </a:rPr>
                        <a:t>Amlodipin</a:t>
                      </a:r>
                      <a:r>
                        <a:rPr lang="en-US" sz="1400" b="0" dirty="0">
                          <a:solidFill>
                            <a:schemeClr val="tx1"/>
                          </a:solidFill>
                          <a:effectLst/>
                        </a:rPr>
                        <a:t> </a:t>
                      </a:r>
                      <a:endParaRPr lang="en-US" sz="1400" b="0" dirty="0">
                        <a:solidFill>
                          <a:schemeClr val="tx1"/>
                        </a:solidFill>
                        <a:effectLst/>
                        <a:latin typeface="Times New Roman"/>
                        <a:ea typeface="Times New Roman"/>
                      </a:endParaRPr>
                    </a:p>
                  </a:txBody>
                  <a:tcPr marL="43514" marR="43514" marT="0" marB="0" anchor="ctr">
                    <a:solidFill>
                      <a:schemeClr val="bg2">
                        <a:lumMod val="75000"/>
                      </a:schemeClr>
                    </a:solidFill>
                  </a:tcPr>
                </a:tc>
                <a:tc>
                  <a:txBody>
                    <a:bodyPr/>
                    <a:lstStyle/>
                    <a:p>
                      <a:pPr algn="ctr">
                        <a:lnSpc>
                          <a:spcPct val="150000"/>
                        </a:lnSpc>
                        <a:spcAft>
                          <a:spcPts val="0"/>
                        </a:spcAft>
                      </a:pPr>
                      <a:r>
                        <a:rPr lang="en-US" sz="1400" b="0" dirty="0">
                          <a:solidFill>
                            <a:schemeClr val="tx1"/>
                          </a:solidFill>
                          <a:effectLst/>
                        </a:rPr>
                        <a:t>Simvastatin</a:t>
                      </a:r>
                      <a:endParaRPr lang="en-US" sz="1400" b="0" dirty="0">
                        <a:solidFill>
                          <a:schemeClr val="tx1"/>
                        </a:solidFill>
                        <a:effectLst/>
                        <a:latin typeface="Times New Roman"/>
                        <a:ea typeface="Times New Roman"/>
                      </a:endParaRPr>
                    </a:p>
                  </a:txBody>
                  <a:tcPr marL="43514" marR="43514" marT="0" marB="0" anchor="ctr">
                    <a:solidFill>
                      <a:schemeClr val="bg2">
                        <a:lumMod val="75000"/>
                      </a:schemeClr>
                    </a:solidFill>
                  </a:tcPr>
                </a:tc>
                <a:tc>
                  <a:txBody>
                    <a:bodyPr/>
                    <a:lstStyle/>
                    <a:p>
                      <a:pPr algn="ctr">
                        <a:lnSpc>
                          <a:spcPct val="150000"/>
                        </a:lnSpc>
                        <a:spcAft>
                          <a:spcPts val="0"/>
                        </a:spcAft>
                      </a:pPr>
                      <a:r>
                        <a:rPr lang="en-US" sz="1400" b="0" dirty="0">
                          <a:solidFill>
                            <a:schemeClr val="tx1"/>
                          </a:solidFill>
                          <a:effectLst/>
                        </a:rPr>
                        <a:t>NT</a:t>
                      </a:r>
                      <a:endParaRPr lang="en-US" sz="1400" b="0" dirty="0">
                        <a:solidFill>
                          <a:schemeClr val="tx1"/>
                        </a:solidFill>
                        <a:effectLst/>
                        <a:latin typeface="Times New Roman"/>
                        <a:ea typeface="Times New Roman"/>
                      </a:endParaRPr>
                    </a:p>
                  </a:txBody>
                  <a:tcPr marL="43514" marR="43514" marT="0" marB="0" anchor="ctr">
                    <a:solidFill>
                      <a:schemeClr val="bg2">
                        <a:lumMod val="75000"/>
                      </a:schemeClr>
                    </a:solidFill>
                  </a:tcPr>
                </a:tc>
                <a:tc>
                  <a:txBody>
                    <a:bodyPr/>
                    <a:lstStyle/>
                    <a:p>
                      <a:pPr algn="just">
                        <a:lnSpc>
                          <a:spcPct val="150000"/>
                        </a:lnSpc>
                        <a:spcAft>
                          <a:spcPts val="0"/>
                        </a:spcAft>
                      </a:pPr>
                      <a:r>
                        <a:rPr lang="en-US" sz="1400" b="0" dirty="0" err="1">
                          <a:solidFill>
                            <a:schemeClr val="tx1"/>
                          </a:solidFill>
                          <a:effectLst/>
                        </a:rPr>
                        <a:t>Có</a:t>
                      </a:r>
                      <a:r>
                        <a:rPr lang="en-US" sz="1400" b="0" dirty="0">
                          <a:solidFill>
                            <a:schemeClr val="tx1"/>
                          </a:solidFill>
                          <a:effectLst/>
                        </a:rPr>
                        <a:t> </a:t>
                      </a:r>
                      <a:r>
                        <a:rPr lang="en-US" sz="1400" b="0" dirty="0" err="1">
                          <a:solidFill>
                            <a:schemeClr val="tx1"/>
                          </a:solidFill>
                          <a:effectLst/>
                        </a:rPr>
                        <a:t>thể</a:t>
                      </a:r>
                      <a:r>
                        <a:rPr lang="en-US" sz="1400" b="0" dirty="0">
                          <a:solidFill>
                            <a:schemeClr val="tx1"/>
                          </a:solidFill>
                          <a:effectLst/>
                        </a:rPr>
                        <a:t> </a:t>
                      </a:r>
                      <a:r>
                        <a:rPr lang="en-US" sz="1400" b="0" dirty="0" err="1">
                          <a:solidFill>
                            <a:schemeClr val="tx1"/>
                          </a:solidFill>
                          <a:effectLst/>
                        </a:rPr>
                        <a:t>dẫn</a:t>
                      </a:r>
                      <a:r>
                        <a:rPr lang="en-US" sz="1400" b="0" dirty="0">
                          <a:solidFill>
                            <a:schemeClr val="tx1"/>
                          </a:solidFill>
                          <a:effectLst/>
                        </a:rPr>
                        <a:t> </a:t>
                      </a:r>
                      <a:r>
                        <a:rPr lang="en-US" sz="1400" b="0" dirty="0" err="1">
                          <a:solidFill>
                            <a:schemeClr val="tx1"/>
                          </a:solidFill>
                          <a:effectLst/>
                        </a:rPr>
                        <a:t>đến</a:t>
                      </a:r>
                      <a:r>
                        <a:rPr lang="en-US" sz="1400" b="0" dirty="0">
                          <a:solidFill>
                            <a:schemeClr val="tx1"/>
                          </a:solidFill>
                          <a:effectLst/>
                        </a:rPr>
                        <a:t> </a:t>
                      </a:r>
                      <a:r>
                        <a:rPr lang="en-US" sz="1400" b="0" dirty="0" err="1">
                          <a:solidFill>
                            <a:schemeClr val="tx1"/>
                          </a:solidFill>
                          <a:effectLst/>
                        </a:rPr>
                        <a:t>tăng</a:t>
                      </a:r>
                      <a:r>
                        <a:rPr lang="en-US" sz="1400" b="0" dirty="0">
                          <a:solidFill>
                            <a:schemeClr val="tx1"/>
                          </a:solidFill>
                          <a:effectLst/>
                        </a:rPr>
                        <a:t> </a:t>
                      </a:r>
                      <a:r>
                        <a:rPr lang="en-US" sz="1400" b="0" dirty="0" err="1">
                          <a:solidFill>
                            <a:schemeClr val="tx1"/>
                          </a:solidFill>
                          <a:effectLst/>
                        </a:rPr>
                        <a:t>phơi</a:t>
                      </a:r>
                      <a:r>
                        <a:rPr lang="en-US" sz="1400" b="0" dirty="0">
                          <a:solidFill>
                            <a:schemeClr val="tx1"/>
                          </a:solidFill>
                          <a:effectLst/>
                        </a:rPr>
                        <a:t> </a:t>
                      </a:r>
                      <a:r>
                        <a:rPr lang="en-US" sz="1400" b="0" dirty="0" smtClean="0">
                          <a:solidFill>
                            <a:schemeClr val="tx1"/>
                          </a:solidFill>
                          <a:effectLst/>
                        </a:rPr>
                        <a:t>   </a:t>
                      </a:r>
                      <a:r>
                        <a:rPr lang="en-US" sz="1400" b="0" dirty="0" err="1" smtClean="0">
                          <a:solidFill>
                            <a:schemeClr val="tx1"/>
                          </a:solidFill>
                          <a:effectLst/>
                        </a:rPr>
                        <a:t>nhiễm</a:t>
                      </a:r>
                      <a:r>
                        <a:rPr lang="en-US" sz="1400" b="0" dirty="0" smtClean="0">
                          <a:solidFill>
                            <a:schemeClr val="tx1"/>
                          </a:solidFill>
                          <a:effectLst/>
                        </a:rPr>
                        <a:t> </a:t>
                      </a:r>
                      <a:r>
                        <a:rPr lang="en-US" sz="1400" b="0" dirty="0">
                          <a:solidFill>
                            <a:schemeClr val="tx1"/>
                          </a:solidFill>
                          <a:effectLst/>
                        </a:rPr>
                        <a:t>simvastatin </a:t>
                      </a:r>
                      <a:r>
                        <a:rPr lang="en-US" sz="1400" b="0" dirty="0" err="1">
                          <a:solidFill>
                            <a:schemeClr val="tx1"/>
                          </a:solidFill>
                          <a:effectLst/>
                        </a:rPr>
                        <a:t>và</a:t>
                      </a:r>
                      <a:r>
                        <a:rPr lang="en-US" sz="1400" b="0" dirty="0">
                          <a:solidFill>
                            <a:schemeClr val="tx1"/>
                          </a:solidFill>
                          <a:effectLst/>
                        </a:rPr>
                        <a:t> </a:t>
                      </a:r>
                      <a:r>
                        <a:rPr lang="en-US" sz="1400" b="0" dirty="0" err="1">
                          <a:solidFill>
                            <a:schemeClr val="tx1"/>
                          </a:solidFill>
                          <a:effectLst/>
                        </a:rPr>
                        <a:t>tăng</a:t>
                      </a:r>
                      <a:r>
                        <a:rPr lang="en-US" sz="1400" b="0" dirty="0">
                          <a:solidFill>
                            <a:schemeClr val="tx1"/>
                          </a:solidFill>
                          <a:effectLst/>
                        </a:rPr>
                        <a:t> </a:t>
                      </a:r>
                      <a:r>
                        <a:rPr lang="en-US" sz="1400" b="0" dirty="0" smtClean="0">
                          <a:solidFill>
                            <a:schemeClr val="tx1"/>
                          </a:solidFill>
                          <a:effectLst/>
                        </a:rPr>
                        <a:t>  </a:t>
                      </a:r>
                      <a:r>
                        <a:rPr lang="en-US" sz="1400" b="0" dirty="0" err="1" smtClean="0">
                          <a:solidFill>
                            <a:schemeClr val="tx1"/>
                          </a:solidFill>
                          <a:effectLst/>
                        </a:rPr>
                        <a:t>nguy</a:t>
                      </a:r>
                      <a:r>
                        <a:rPr lang="en-US" sz="1400" b="0" dirty="0" smtClean="0">
                          <a:solidFill>
                            <a:schemeClr val="tx1"/>
                          </a:solidFill>
                          <a:effectLst/>
                        </a:rPr>
                        <a:t> </a:t>
                      </a:r>
                      <a:r>
                        <a:rPr lang="en-US" sz="1400" b="0" dirty="0" err="1">
                          <a:solidFill>
                            <a:schemeClr val="tx1"/>
                          </a:solidFill>
                          <a:effectLst/>
                        </a:rPr>
                        <a:t>cơ</a:t>
                      </a:r>
                      <a:r>
                        <a:rPr lang="en-US" sz="1400" b="0" dirty="0">
                          <a:solidFill>
                            <a:schemeClr val="tx1"/>
                          </a:solidFill>
                          <a:effectLst/>
                        </a:rPr>
                        <a:t> </a:t>
                      </a:r>
                      <a:r>
                        <a:rPr lang="en-US" sz="1400" b="0" dirty="0" err="1">
                          <a:solidFill>
                            <a:schemeClr val="tx1"/>
                          </a:solidFill>
                          <a:effectLst/>
                        </a:rPr>
                        <a:t>bệnh</a:t>
                      </a:r>
                      <a:r>
                        <a:rPr lang="en-US" sz="1400" b="0" dirty="0">
                          <a:solidFill>
                            <a:schemeClr val="tx1"/>
                          </a:solidFill>
                          <a:effectLst/>
                        </a:rPr>
                        <a:t> </a:t>
                      </a:r>
                      <a:r>
                        <a:rPr lang="en-US" sz="1400" b="0" dirty="0" err="1">
                          <a:solidFill>
                            <a:schemeClr val="tx1"/>
                          </a:solidFill>
                          <a:effectLst/>
                        </a:rPr>
                        <a:t>cơ</a:t>
                      </a:r>
                      <a:r>
                        <a:rPr lang="en-US" sz="1400" b="0" dirty="0">
                          <a:solidFill>
                            <a:schemeClr val="tx1"/>
                          </a:solidFill>
                          <a:effectLst/>
                        </a:rPr>
                        <a:t> </a:t>
                      </a:r>
                      <a:r>
                        <a:rPr lang="en-US" sz="1400" b="0" dirty="0" err="1">
                          <a:solidFill>
                            <a:schemeClr val="tx1"/>
                          </a:solidFill>
                          <a:effectLst/>
                        </a:rPr>
                        <a:t>hoặc</a:t>
                      </a:r>
                      <a:r>
                        <a:rPr lang="en-US" sz="1400" b="0" dirty="0">
                          <a:solidFill>
                            <a:schemeClr val="tx1"/>
                          </a:solidFill>
                          <a:effectLst/>
                        </a:rPr>
                        <a:t> </a:t>
                      </a:r>
                      <a:r>
                        <a:rPr lang="en-US" sz="1400" b="0" dirty="0" err="1">
                          <a:solidFill>
                            <a:schemeClr val="tx1"/>
                          </a:solidFill>
                          <a:effectLst/>
                        </a:rPr>
                        <a:t>tiêu</a:t>
                      </a:r>
                      <a:r>
                        <a:rPr lang="en-US" sz="1400" b="0" dirty="0">
                          <a:solidFill>
                            <a:schemeClr val="tx1"/>
                          </a:solidFill>
                          <a:effectLst/>
                        </a:rPr>
                        <a:t> </a:t>
                      </a:r>
                      <a:r>
                        <a:rPr lang="en-US" sz="1400" b="0" dirty="0" smtClean="0">
                          <a:solidFill>
                            <a:schemeClr val="tx1"/>
                          </a:solidFill>
                          <a:effectLst/>
                        </a:rPr>
                        <a:t>  </a:t>
                      </a:r>
                      <a:r>
                        <a:rPr lang="en-US" sz="1400" b="0" dirty="0" err="1" smtClean="0">
                          <a:solidFill>
                            <a:schemeClr val="tx1"/>
                          </a:solidFill>
                          <a:effectLst/>
                        </a:rPr>
                        <a:t>cơ</a:t>
                      </a:r>
                      <a:r>
                        <a:rPr lang="en-US" sz="1400" b="0" dirty="0" smtClean="0">
                          <a:solidFill>
                            <a:schemeClr val="tx1"/>
                          </a:solidFill>
                          <a:effectLst/>
                        </a:rPr>
                        <a:t> </a:t>
                      </a:r>
                      <a:r>
                        <a:rPr lang="en-US" sz="1400" b="0" dirty="0" err="1">
                          <a:solidFill>
                            <a:schemeClr val="tx1"/>
                          </a:solidFill>
                          <a:effectLst/>
                        </a:rPr>
                        <a:t>vân</a:t>
                      </a:r>
                      <a:endParaRPr lang="en-US" sz="1400" b="0" dirty="0">
                        <a:solidFill>
                          <a:schemeClr val="tx1"/>
                        </a:solidFill>
                        <a:effectLst/>
                        <a:latin typeface="Times New Roman"/>
                        <a:ea typeface="Times New Roman"/>
                      </a:endParaRPr>
                    </a:p>
                  </a:txBody>
                  <a:tcPr marL="43514" marR="43514" marT="0" marB="0" anchor="ctr">
                    <a:solidFill>
                      <a:schemeClr val="bg2">
                        <a:lumMod val="75000"/>
                      </a:schemeClr>
                    </a:solidFill>
                  </a:tcPr>
                </a:tc>
                <a:tc>
                  <a:txBody>
                    <a:bodyPr/>
                    <a:lstStyle/>
                    <a:p>
                      <a:pPr algn="just">
                        <a:lnSpc>
                          <a:spcPct val="150000"/>
                        </a:lnSpc>
                        <a:spcAft>
                          <a:spcPts val="0"/>
                        </a:spcAft>
                      </a:pPr>
                      <a:r>
                        <a:rPr lang="en-US" sz="1400" b="0" dirty="0">
                          <a:solidFill>
                            <a:schemeClr val="tx1"/>
                          </a:solidFill>
                          <a:effectLst/>
                        </a:rPr>
                        <a:t>-</a:t>
                      </a:r>
                      <a:r>
                        <a:rPr lang="en-US" sz="1400" b="0" dirty="0" err="1">
                          <a:solidFill>
                            <a:schemeClr val="tx1"/>
                          </a:solidFill>
                          <a:effectLst/>
                        </a:rPr>
                        <a:t>Tránh</a:t>
                      </a:r>
                      <a:r>
                        <a:rPr lang="en-US" sz="1400" b="0" dirty="0">
                          <a:solidFill>
                            <a:schemeClr val="tx1"/>
                          </a:solidFill>
                          <a:effectLst/>
                        </a:rPr>
                        <a:t> </a:t>
                      </a:r>
                      <a:r>
                        <a:rPr lang="en-US" sz="1400" b="0" dirty="0" err="1">
                          <a:solidFill>
                            <a:schemeClr val="tx1"/>
                          </a:solidFill>
                          <a:effectLst/>
                        </a:rPr>
                        <a:t>kết</a:t>
                      </a:r>
                      <a:r>
                        <a:rPr lang="en-US" sz="1400" b="0" dirty="0">
                          <a:solidFill>
                            <a:schemeClr val="tx1"/>
                          </a:solidFill>
                          <a:effectLst/>
                        </a:rPr>
                        <a:t> </a:t>
                      </a:r>
                      <a:r>
                        <a:rPr lang="en-US" sz="1400" b="0" dirty="0" err="1">
                          <a:solidFill>
                            <a:schemeClr val="tx1"/>
                          </a:solidFill>
                          <a:effectLst/>
                        </a:rPr>
                        <a:t>hợp</a:t>
                      </a:r>
                      <a:r>
                        <a:rPr lang="en-US" sz="1400" b="0" dirty="0">
                          <a:solidFill>
                            <a:schemeClr val="tx1"/>
                          </a:solidFill>
                          <a:effectLst/>
                        </a:rPr>
                        <a:t> /</a:t>
                      </a:r>
                      <a:r>
                        <a:rPr lang="en-US" sz="1400" b="0" dirty="0" err="1">
                          <a:solidFill>
                            <a:schemeClr val="tx1"/>
                          </a:solidFill>
                          <a:effectLst/>
                        </a:rPr>
                        <a:t>thay</a:t>
                      </a:r>
                      <a:r>
                        <a:rPr lang="en-US" sz="1400" b="0" dirty="0">
                          <a:solidFill>
                            <a:schemeClr val="tx1"/>
                          </a:solidFill>
                          <a:effectLst/>
                        </a:rPr>
                        <a:t> </a:t>
                      </a:r>
                      <a:r>
                        <a:rPr lang="en-US" sz="1400" b="0" dirty="0" err="1" smtClean="0">
                          <a:solidFill>
                            <a:schemeClr val="tx1"/>
                          </a:solidFill>
                          <a:effectLst/>
                        </a:rPr>
                        <a:t>thế</a:t>
                      </a:r>
                      <a:r>
                        <a:rPr lang="vi-VN" sz="1400" b="0" dirty="0" smtClean="0">
                          <a:solidFill>
                            <a:schemeClr val="tx1"/>
                          </a:solidFill>
                          <a:effectLst/>
                        </a:rPr>
                        <a:t>       </a:t>
                      </a:r>
                      <a:r>
                        <a:rPr lang="en-US" sz="1400" b="0" dirty="0" smtClean="0">
                          <a:solidFill>
                            <a:schemeClr val="tx1"/>
                          </a:solidFill>
                          <a:effectLst/>
                        </a:rPr>
                        <a:t> </a:t>
                      </a:r>
                      <a:r>
                        <a:rPr lang="en-US" sz="1400" b="0" dirty="0" err="1">
                          <a:solidFill>
                            <a:schemeClr val="tx1"/>
                          </a:solidFill>
                          <a:effectLst/>
                        </a:rPr>
                        <a:t>thuốc</a:t>
                      </a:r>
                      <a:r>
                        <a:rPr lang="en-US" sz="1400" b="0" dirty="0">
                          <a:solidFill>
                            <a:schemeClr val="tx1"/>
                          </a:solidFill>
                          <a:effectLst/>
                        </a:rPr>
                        <a:t> </a:t>
                      </a:r>
                    </a:p>
                    <a:p>
                      <a:pPr algn="just">
                        <a:lnSpc>
                          <a:spcPct val="150000"/>
                        </a:lnSpc>
                        <a:spcAft>
                          <a:spcPts val="0"/>
                        </a:spcAft>
                      </a:pPr>
                      <a:r>
                        <a:rPr lang="en-US" sz="1400" b="0" dirty="0">
                          <a:solidFill>
                            <a:schemeClr val="tx1"/>
                          </a:solidFill>
                          <a:effectLst/>
                        </a:rPr>
                        <a:t>-</a:t>
                      </a:r>
                      <a:r>
                        <a:rPr lang="en-US" sz="1400" b="0" dirty="0" err="1">
                          <a:solidFill>
                            <a:schemeClr val="tx1"/>
                          </a:solidFill>
                          <a:effectLst/>
                        </a:rPr>
                        <a:t>Nếu</a:t>
                      </a:r>
                      <a:r>
                        <a:rPr lang="en-US" sz="1400" b="0" dirty="0">
                          <a:solidFill>
                            <a:schemeClr val="tx1"/>
                          </a:solidFill>
                          <a:effectLst/>
                        </a:rPr>
                        <a:t> </a:t>
                      </a:r>
                      <a:r>
                        <a:rPr lang="en-US" sz="1400" b="0" dirty="0" err="1">
                          <a:solidFill>
                            <a:schemeClr val="tx1"/>
                          </a:solidFill>
                          <a:effectLst/>
                        </a:rPr>
                        <a:t>cần</a:t>
                      </a:r>
                      <a:r>
                        <a:rPr lang="en-US" sz="1400" b="0" dirty="0">
                          <a:solidFill>
                            <a:schemeClr val="tx1"/>
                          </a:solidFill>
                          <a:effectLst/>
                        </a:rPr>
                        <a:t> </a:t>
                      </a:r>
                      <a:r>
                        <a:rPr lang="en-US" sz="1400" b="0" dirty="0" err="1">
                          <a:solidFill>
                            <a:schemeClr val="tx1"/>
                          </a:solidFill>
                          <a:effectLst/>
                        </a:rPr>
                        <a:t>dùng</a:t>
                      </a:r>
                      <a:r>
                        <a:rPr lang="en-US" sz="1400" b="0" dirty="0">
                          <a:solidFill>
                            <a:schemeClr val="tx1"/>
                          </a:solidFill>
                          <a:effectLst/>
                        </a:rPr>
                        <a:t> </a:t>
                      </a:r>
                      <a:r>
                        <a:rPr lang="en-US" sz="1400" b="0" dirty="0" err="1">
                          <a:solidFill>
                            <a:schemeClr val="tx1"/>
                          </a:solidFill>
                          <a:effectLst/>
                        </a:rPr>
                        <a:t>đồng</a:t>
                      </a:r>
                      <a:r>
                        <a:rPr lang="en-US" sz="1400" b="0" dirty="0">
                          <a:solidFill>
                            <a:schemeClr val="tx1"/>
                          </a:solidFill>
                          <a:effectLst/>
                        </a:rPr>
                        <a:t> </a:t>
                      </a:r>
                      <a:r>
                        <a:rPr lang="en-US" sz="1400" b="0" dirty="0" err="1">
                          <a:solidFill>
                            <a:schemeClr val="tx1"/>
                          </a:solidFill>
                          <a:effectLst/>
                        </a:rPr>
                        <a:t>thời</a:t>
                      </a:r>
                      <a:r>
                        <a:rPr lang="en-US" sz="1400" b="0" dirty="0">
                          <a:solidFill>
                            <a:schemeClr val="tx1"/>
                          </a:solidFill>
                          <a:effectLst/>
                        </a:rPr>
                        <a:t> </a:t>
                      </a:r>
                      <a:r>
                        <a:rPr lang="en-US" sz="1400" b="0" dirty="0" smtClean="0">
                          <a:solidFill>
                            <a:schemeClr val="tx1"/>
                          </a:solidFill>
                          <a:effectLst/>
                        </a:rPr>
                        <a:t>     amlodipine </a:t>
                      </a:r>
                      <a:r>
                        <a:rPr lang="en-US" sz="1400" b="0" dirty="0" err="1">
                          <a:solidFill>
                            <a:schemeClr val="tx1"/>
                          </a:solidFill>
                          <a:effectLst/>
                        </a:rPr>
                        <a:t>và</a:t>
                      </a:r>
                      <a:r>
                        <a:rPr lang="en-US" sz="1400" b="0" dirty="0">
                          <a:solidFill>
                            <a:schemeClr val="tx1"/>
                          </a:solidFill>
                          <a:effectLst/>
                        </a:rPr>
                        <a:t> simvastatin, </a:t>
                      </a:r>
                      <a:r>
                        <a:rPr lang="en-US" sz="1400" b="0" dirty="0" smtClean="0">
                          <a:solidFill>
                            <a:schemeClr val="tx1"/>
                          </a:solidFill>
                          <a:effectLst/>
                        </a:rPr>
                        <a:t>    </a:t>
                      </a:r>
                      <a:r>
                        <a:rPr lang="en-US" sz="1400" b="0" dirty="0" err="1" smtClean="0">
                          <a:solidFill>
                            <a:schemeClr val="tx1"/>
                          </a:solidFill>
                          <a:effectLst/>
                        </a:rPr>
                        <a:t>liều</a:t>
                      </a:r>
                      <a:r>
                        <a:rPr lang="vi-VN" sz="1400" b="0" dirty="0" smtClean="0">
                          <a:solidFill>
                            <a:schemeClr val="tx1"/>
                          </a:solidFill>
                          <a:effectLst/>
                        </a:rPr>
                        <a:t>  </a:t>
                      </a:r>
                      <a:r>
                        <a:rPr lang="en-US" sz="1400" b="0" dirty="0" smtClean="0">
                          <a:solidFill>
                            <a:schemeClr val="tx1"/>
                          </a:solidFill>
                          <a:effectLst/>
                        </a:rPr>
                        <a:t> </a:t>
                      </a:r>
                      <a:r>
                        <a:rPr lang="en-US" sz="1400" b="0" dirty="0">
                          <a:solidFill>
                            <a:schemeClr val="tx1"/>
                          </a:solidFill>
                          <a:effectLst/>
                        </a:rPr>
                        <a:t>simvastatin </a:t>
                      </a:r>
                      <a:r>
                        <a:rPr lang="en-US" sz="1400" b="0" dirty="0" err="1" smtClean="0">
                          <a:solidFill>
                            <a:schemeClr val="tx1"/>
                          </a:solidFill>
                          <a:effectLst/>
                        </a:rPr>
                        <a:t>không</a:t>
                      </a:r>
                      <a:r>
                        <a:rPr lang="en-US" sz="1400" b="0" dirty="0" smtClean="0">
                          <a:solidFill>
                            <a:schemeClr val="tx1"/>
                          </a:solidFill>
                          <a:effectLst/>
                        </a:rPr>
                        <a:t> </a:t>
                      </a:r>
                      <a:r>
                        <a:rPr lang="en-US" sz="1400" b="0" dirty="0" err="1">
                          <a:solidFill>
                            <a:schemeClr val="tx1"/>
                          </a:solidFill>
                          <a:effectLst/>
                        </a:rPr>
                        <a:t>được</a:t>
                      </a:r>
                      <a:r>
                        <a:rPr lang="en-US" sz="1400" b="0" dirty="0">
                          <a:solidFill>
                            <a:schemeClr val="tx1"/>
                          </a:solidFill>
                          <a:effectLst/>
                        </a:rPr>
                        <a:t> </a:t>
                      </a:r>
                      <a:r>
                        <a:rPr lang="en-US" sz="1400" b="0" dirty="0" err="1">
                          <a:solidFill>
                            <a:schemeClr val="tx1"/>
                          </a:solidFill>
                          <a:effectLst/>
                        </a:rPr>
                        <a:t>vượt</a:t>
                      </a:r>
                      <a:r>
                        <a:rPr lang="en-US" sz="1400" b="0" dirty="0">
                          <a:solidFill>
                            <a:schemeClr val="tx1"/>
                          </a:solidFill>
                          <a:effectLst/>
                        </a:rPr>
                        <a:t> </a:t>
                      </a:r>
                      <a:r>
                        <a:rPr lang="en-US" sz="1400" b="0" dirty="0" err="1">
                          <a:solidFill>
                            <a:schemeClr val="tx1"/>
                          </a:solidFill>
                          <a:effectLst/>
                        </a:rPr>
                        <a:t>quá</a:t>
                      </a:r>
                      <a:r>
                        <a:rPr lang="en-US" sz="1400" b="0" dirty="0">
                          <a:solidFill>
                            <a:schemeClr val="tx1"/>
                          </a:solidFill>
                          <a:effectLst/>
                        </a:rPr>
                        <a:t> 20 mg/</a:t>
                      </a:r>
                      <a:r>
                        <a:rPr lang="en-US" sz="1400" b="0" dirty="0" err="1">
                          <a:solidFill>
                            <a:schemeClr val="tx1"/>
                          </a:solidFill>
                          <a:effectLst/>
                        </a:rPr>
                        <a:t>ngày</a:t>
                      </a:r>
                      <a:endParaRPr lang="en-US" sz="1400" b="0" dirty="0">
                        <a:solidFill>
                          <a:schemeClr val="tx1"/>
                        </a:solidFill>
                        <a:effectLst/>
                        <a:latin typeface="Times New Roman"/>
                        <a:ea typeface="Times New Roman"/>
                      </a:endParaRPr>
                    </a:p>
                  </a:txBody>
                  <a:tcPr marL="43514" marR="43514" marT="0" marB="0" anchor="ctr">
                    <a:solidFill>
                      <a:schemeClr val="bg2">
                        <a:lumMod val="75000"/>
                      </a:schemeClr>
                    </a:solidFill>
                  </a:tcPr>
                </a:tc>
              </a:tr>
              <a:tr h="1696535">
                <a:tc>
                  <a:txBody>
                    <a:bodyPr/>
                    <a:lstStyle/>
                    <a:p>
                      <a:pPr algn="ctr">
                        <a:lnSpc>
                          <a:spcPct val="150000"/>
                        </a:lnSpc>
                        <a:spcAft>
                          <a:spcPts val="0"/>
                        </a:spcAft>
                      </a:pPr>
                      <a:r>
                        <a:rPr lang="en-US" sz="1400" b="0" dirty="0">
                          <a:solidFill>
                            <a:schemeClr val="tx1"/>
                          </a:solidFill>
                          <a:effectLst/>
                        </a:rPr>
                        <a:t>14 </a:t>
                      </a:r>
                      <a:endParaRPr lang="en-US" sz="1400" b="0" dirty="0">
                        <a:solidFill>
                          <a:schemeClr val="tx1"/>
                        </a:solidFill>
                        <a:effectLst/>
                        <a:latin typeface="Times New Roman"/>
                        <a:ea typeface="Times New Roman"/>
                      </a:endParaRPr>
                    </a:p>
                  </a:txBody>
                  <a:tcPr marL="43514" marR="43514" marT="0" marB="0" anchor="ctr">
                    <a:solidFill>
                      <a:srgbClr val="99FF33"/>
                    </a:solidFill>
                  </a:tcPr>
                </a:tc>
                <a:tc>
                  <a:txBody>
                    <a:bodyPr/>
                    <a:lstStyle/>
                    <a:p>
                      <a:pPr algn="ctr">
                        <a:lnSpc>
                          <a:spcPct val="150000"/>
                        </a:lnSpc>
                        <a:spcAft>
                          <a:spcPts val="0"/>
                        </a:spcAft>
                      </a:pPr>
                      <a:r>
                        <a:rPr lang="en-US" sz="1400" b="0" dirty="0">
                          <a:solidFill>
                            <a:schemeClr val="tx1"/>
                          </a:solidFill>
                          <a:effectLst/>
                        </a:rPr>
                        <a:t>Azithromycin </a:t>
                      </a:r>
                      <a:endParaRPr lang="en-US" sz="1400" b="0" dirty="0">
                        <a:solidFill>
                          <a:schemeClr val="tx1"/>
                        </a:solidFill>
                        <a:effectLst/>
                        <a:latin typeface="Times New Roman"/>
                        <a:ea typeface="Times New Roman"/>
                      </a:endParaRPr>
                    </a:p>
                  </a:txBody>
                  <a:tcPr marL="43514" marR="43514" marT="0" marB="0" anchor="ctr">
                    <a:solidFill>
                      <a:srgbClr val="99FF33"/>
                    </a:solidFill>
                  </a:tcPr>
                </a:tc>
                <a:tc>
                  <a:txBody>
                    <a:bodyPr/>
                    <a:lstStyle/>
                    <a:p>
                      <a:pPr algn="ctr">
                        <a:lnSpc>
                          <a:spcPct val="150000"/>
                        </a:lnSpc>
                        <a:spcAft>
                          <a:spcPts val="0"/>
                        </a:spcAft>
                      </a:pPr>
                      <a:r>
                        <a:rPr lang="en-US" sz="1400" b="0" dirty="0">
                          <a:solidFill>
                            <a:schemeClr val="tx1"/>
                          </a:solidFill>
                          <a:effectLst/>
                        </a:rPr>
                        <a:t>Simvastatin</a:t>
                      </a:r>
                      <a:endParaRPr lang="en-US" sz="1400" b="0" dirty="0">
                        <a:solidFill>
                          <a:schemeClr val="tx1"/>
                        </a:solidFill>
                        <a:effectLst/>
                        <a:latin typeface="Times New Roman"/>
                        <a:ea typeface="Times New Roman"/>
                      </a:endParaRPr>
                    </a:p>
                  </a:txBody>
                  <a:tcPr marL="43514" marR="43514" marT="0" marB="0" anchor="ctr">
                    <a:solidFill>
                      <a:srgbClr val="99FF33"/>
                    </a:solidFill>
                  </a:tcPr>
                </a:tc>
                <a:tc>
                  <a:txBody>
                    <a:bodyPr/>
                    <a:lstStyle/>
                    <a:p>
                      <a:pPr algn="ctr">
                        <a:lnSpc>
                          <a:spcPct val="150000"/>
                        </a:lnSpc>
                        <a:spcAft>
                          <a:spcPts val="0"/>
                        </a:spcAft>
                      </a:pPr>
                      <a:r>
                        <a:rPr lang="en-US" sz="1400" b="0" dirty="0" smtClean="0">
                          <a:solidFill>
                            <a:schemeClr val="tx1"/>
                          </a:solidFill>
                          <a:effectLst/>
                        </a:rPr>
                        <a:t>TB</a:t>
                      </a:r>
                      <a:endParaRPr lang="en-US" sz="1400" b="0" dirty="0">
                        <a:solidFill>
                          <a:schemeClr val="tx1"/>
                        </a:solidFill>
                        <a:effectLst/>
                        <a:latin typeface="Times New Roman"/>
                        <a:ea typeface="Times New Roman"/>
                      </a:endParaRPr>
                    </a:p>
                  </a:txBody>
                  <a:tcPr marL="43514" marR="43514" marT="0" marB="0" anchor="ctr">
                    <a:solidFill>
                      <a:srgbClr val="99FF33"/>
                    </a:solidFill>
                  </a:tcPr>
                </a:tc>
                <a:tc>
                  <a:txBody>
                    <a:bodyPr/>
                    <a:lstStyle/>
                    <a:p>
                      <a:pPr algn="just">
                        <a:lnSpc>
                          <a:spcPct val="150000"/>
                        </a:lnSpc>
                        <a:spcAft>
                          <a:spcPts val="0"/>
                        </a:spcAft>
                      </a:pPr>
                      <a:r>
                        <a:rPr lang="en-US" sz="1400" b="0" dirty="0" err="1">
                          <a:solidFill>
                            <a:schemeClr val="tx1"/>
                          </a:solidFill>
                          <a:effectLst/>
                        </a:rPr>
                        <a:t>Có</a:t>
                      </a:r>
                      <a:r>
                        <a:rPr lang="en-US" sz="1400" b="0" dirty="0">
                          <a:solidFill>
                            <a:schemeClr val="tx1"/>
                          </a:solidFill>
                          <a:effectLst/>
                        </a:rPr>
                        <a:t> </a:t>
                      </a:r>
                      <a:r>
                        <a:rPr lang="en-US" sz="1400" b="0" dirty="0" err="1">
                          <a:solidFill>
                            <a:schemeClr val="tx1"/>
                          </a:solidFill>
                          <a:effectLst/>
                        </a:rPr>
                        <a:t>thể</a:t>
                      </a:r>
                      <a:r>
                        <a:rPr lang="en-US" sz="1400" b="0" dirty="0">
                          <a:solidFill>
                            <a:schemeClr val="tx1"/>
                          </a:solidFill>
                          <a:effectLst/>
                        </a:rPr>
                        <a:t> </a:t>
                      </a:r>
                      <a:r>
                        <a:rPr lang="en-US" sz="1400" b="0" dirty="0" err="1">
                          <a:solidFill>
                            <a:schemeClr val="tx1"/>
                          </a:solidFill>
                          <a:effectLst/>
                        </a:rPr>
                        <a:t>làm</a:t>
                      </a:r>
                      <a:r>
                        <a:rPr lang="en-US" sz="1400" b="0" dirty="0">
                          <a:solidFill>
                            <a:schemeClr val="tx1"/>
                          </a:solidFill>
                          <a:effectLst/>
                        </a:rPr>
                        <a:t> </a:t>
                      </a:r>
                      <a:r>
                        <a:rPr lang="en-US" sz="1400" b="0" dirty="0" err="1">
                          <a:solidFill>
                            <a:schemeClr val="tx1"/>
                          </a:solidFill>
                          <a:effectLst/>
                        </a:rPr>
                        <a:t>tăng</a:t>
                      </a:r>
                      <a:r>
                        <a:rPr lang="en-US" sz="1400" b="0" dirty="0">
                          <a:solidFill>
                            <a:schemeClr val="tx1"/>
                          </a:solidFill>
                          <a:effectLst/>
                        </a:rPr>
                        <a:t> </a:t>
                      </a:r>
                      <a:r>
                        <a:rPr lang="en-US" sz="1400" b="0" dirty="0" err="1">
                          <a:solidFill>
                            <a:schemeClr val="tx1"/>
                          </a:solidFill>
                          <a:effectLst/>
                        </a:rPr>
                        <a:t>nguy</a:t>
                      </a:r>
                      <a:r>
                        <a:rPr lang="en-US" sz="1400" b="0" dirty="0">
                          <a:solidFill>
                            <a:schemeClr val="tx1"/>
                          </a:solidFill>
                          <a:effectLst/>
                        </a:rPr>
                        <a:t> </a:t>
                      </a:r>
                      <a:r>
                        <a:rPr lang="en-US" sz="1400" b="0" dirty="0" err="1">
                          <a:solidFill>
                            <a:schemeClr val="tx1"/>
                          </a:solidFill>
                          <a:effectLst/>
                        </a:rPr>
                        <a:t>cơ</a:t>
                      </a:r>
                      <a:r>
                        <a:rPr lang="en-US" sz="1400" b="0" dirty="0">
                          <a:solidFill>
                            <a:schemeClr val="tx1"/>
                          </a:solidFill>
                          <a:effectLst/>
                        </a:rPr>
                        <a:t> </a:t>
                      </a:r>
                      <a:r>
                        <a:rPr lang="en-US" sz="1400" b="0" dirty="0" err="1">
                          <a:solidFill>
                            <a:schemeClr val="tx1"/>
                          </a:solidFill>
                          <a:effectLst/>
                        </a:rPr>
                        <a:t>tiêu</a:t>
                      </a:r>
                      <a:r>
                        <a:rPr lang="en-US" sz="1400" b="0" dirty="0">
                          <a:solidFill>
                            <a:schemeClr val="tx1"/>
                          </a:solidFill>
                          <a:effectLst/>
                        </a:rPr>
                        <a:t> </a:t>
                      </a:r>
                      <a:r>
                        <a:rPr lang="en-US" sz="1400" b="0" dirty="0" err="1">
                          <a:solidFill>
                            <a:schemeClr val="tx1"/>
                          </a:solidFill>
                          <a:effectLst/>
                        </a:rPr>
                        <a:t>cơ</a:t>
                      </a:r>
                      <a:r>
                        <a:rPr lang="en-US" sz="1400" b="0" dirty="0">
                          <a:solidFill>
                            <a:schemeClr val="tx1"/>
                          </a:solidFill>
                          <a:effectLst/>
                        </a:rPr>
                        <a:t> </a:t>
                      </a:r>
                      <a:r>
                        <a:rPr lang="en-US" sz="1400" b="0" dirty="0" err="1">
                          <a:solidFill>
                            <a:schemeClr val="tx1"/>
                          </a:solidFill>
                          <a:effectLst/>
                        </a:rPr>
                        <a:t>vân</a:t>
                      </a:r>
                      <a:endParaRPr lang="en-US" sz="1400" b="0" dirty="0">
                        <a:solidFill>
                          <a:schemeClr val="tx1"/>
                        </a:solidFill>
                        <a:effectLst/>
                        <a:latin typeface="Times New Roman"/>
                        <a:ea typeface="Times New Roman"/>
                      </a:endParaRPr>
                    </a:p>
                  </a:txBody>
                  <a:tcPr marL="43514" marR="43514" marT="0" marB="0" anchor="ctr">
                    <a:solidFill>
                      <a:srgbClr val="99FF33"/>
                    </a:solidFill>
                  </a:tcPr>
                </a:tc>
                <a:tc>
                  <a:txBody>
                    <a:bodyPr/>
                    <a:lstStyle/>
                    <a:p>
                      <a:pPr algn="just">
                        <a:lnSpc>
                          <a:spcPct val="150000"/>
                        </a:lnSpc>
                        <a:spcAft>
                          <a:spcPts val="0"/>
                        </a:spcAft>
                      </a:pPr>
                      <a:r>
                        <a:rPr lang="en-US" sz="1400" b="0" dirty="0">
                          <a:solidFill>
                            <a:schemeClr val="tx1"/>
                          </a:solidFill>
                          <a:effectLst/>
                        </a:rPr>
                        <a:t>- </a:t>
                      </a:r>
                      <a:r>
                        <a:rPr lang="en-US" sz="1400" b="0" dirty="0" err="1">
                          <a:solidFill>
                            <a:schemeClr val="tx1"/>
                          </a:solidFill>
                          <a:effectLst/>
                        </a:rPr>
                        <a:t>Thận</a:t>
                      </a:r>
                      <a:r>
                        <a:rPr lang="en-US" sz="1400" b="0" dirty="0">
                          <a:solidFill>
                            <a:schemeClr val="tx1"/>
                          </a:solidFill>
                          <a:effectLst/>
                        </a:rPr>
                        <a:t> </a:t>
                      </a:r>
                      <a:r>
                        <a:rPr lang="en-US" sz="1400" b="0" dirty="0" err="1">
                          <a:solidFill>
                            <a:schemeClr val="tx1"/>
                          </a:solidFill>
                          <a:effectLst/>
                        </a:rPr>
                        <a:t>trọng</a:t>
                      </a:r>
                      <a:r>
                        <a:rPr lang="en-US" sz="1400" b="0" dirty="0">
                          <a:solidFill>
                            <a:schemeClr val="tx1"/>
                          </a:solidFill>
                          <a:effectLst/>
                        </a:rPr>
                        <a:t> </a:t>
                      </a:r>
                      <a:r>
                        <a:rPr lang="en-US" sz="1400" b="0" dirty="0" err="1">
                          <a:solidFill>
                            <a:schemeClr val="tx1"/>
                          </a:solidFill>
                          <a:effectLst/>
                        </a:rPr>
                        <a:t>khi</a:t>
                      </a:r>
                      <a:r>
                        <a:rPr lang="en-US" sz="1400" b="0" dirty="0">
                          <a:solidFill>
                            <a:schemeClr val="tx1"/>
                          </a:solidFill>
                          <a:effectLst/>
                        </a:rPr>
                        <a:t> </a:t>
                      </a:r>
                      <a:r>
                        <a:rPr lang="en-US" sz="1400" b="0" dirty="0" err="1">
                          <a:solidFill>
                            <a:schemeClr val="tx1"/>
                          </a:solidFill>
                          <a:effectLst/>
                        </a:rPr>
                        <a:t>phối</a:t>
                      </a:r>
                      <a:r>
                        <a:rPr lang="en-US" sz="1400" b="0" dirty="0">
                          <a:solidFill>
                            <a:schemeClr val="tx1"/>
                          </a:solidFill>
                          <a:effectLst/>
                        </a:rPr>
                        <a:t> </a:t>
                      </a:r>
                      <a:r>
                        <a:rPr lang="en-US" sz="1400" b="0" dirty="0" err="1">
                          <a:solidFill>
                            <a:schemeClr val="tx1"/>
                          </a:solidFill>
                          <a:effectLst/>
                        </a:rPr>
                        <a:t>hợp</a:t>
                      </a:r>
                      <a:r>
                        <a:rPr lang="en-US" sz="1400" b="0" dirty="0">
                          <a:solidFill>
                            <a:schemeClr val="tx1"/>
                          </a:solidFill>
                          <a:effectLst/>
                        </a:rPr>
                        <a:t>. </a:t>
                      </a:r>
                    </a:p>
                    <a:p>
                      <a:pPr marL="0" indent="0" algn="just">
                        <a:lnSpc>
                          <a:spcPct val="150000"/>
                        </a:lnSpc>
                        <a:spcAft>
                          <a:spcPts val="0"/>
                        </a:spcAft>
                        <a:buFontTx/>
                        <a:buNone/>
                      </a:pPr>
                      <a:r>
                        <a:rPr lang="en-US" sz="1400" b="0" dirty="0" smtClean="0">
                          <a:solidFill>
                            <a:schemeClr val="tx1"/>
                          </a:solidFill>
                          <a:effectLst/>
                        </a:rPr>
                        <a:t>- </a:t>
                      </a:r>
                      <a:r>
                        <a:rPr lang="en-US" sz="1400" b="0" dirty="0" err="1" smtClean="0">
                          <a:solidFill>
                            <a:schemeClr val="tx1"/>
                          </a:solidFill>
                          <a:effectLst/>
                        </a:rPr>
                        <a:t>Nếu</a:t>
                      </a:r>
                      <a:r>
                        <a:rPr lang="en-US" sz="1400" b="0" dirty="0" smtClean="0">
                          <a:solidFill>
                            <a:schemeClr val="tx1"/>
                          </a:solidFill>
                          <a:effectLst/>
                        </a:rPr>
                        <a:t> </a:t>
                      </a:r>
                      <a:r>
                        <a:rPr lang="en-US" sz="1400" b="0" dirty="0" err="1">
                          <a:solidFill>
                            <a:schemeClr val="tx1"/>
                          </a:solidFill>
                          <a:effectLst/>
                        </a:rPr>
                        <a:t>phối</a:t>
                      </a:r>
                      <a:r>
                        <a:rPr lang="en-US" sz="1400" b="0" dirty="0">
                          <a:solidFill>
                            <a:schemeClr val="tx1"/>
                          </a:solidFill>
                          <a:effectLst/>
                        </a:rPr>
                        <a:t> </a:t>
                      </a:r>
                      <a:r>
                        <a:rPr lang="en-US" sz="1400" b="0" dirty="0" err="1">
                          <a:solidFill>
                            <a:schemeClr val="tx1"/>
                          </a:solidFill>
                          <a:effectLst/>
                        </a:rPr>
                        <a:t>hợp</a:t>
                      </a:r>
                      <a:r>
                        <a:rPr lang="en-US" sz="1400" b="0" dirty="0">
                          <a:solidFill>
                            <a:schemeClr val="tx1"/>
                          </a:solidFill>
                          <a:effectLst/>
                        </a:rPr>
                        <a:t> </a:t>
                      </a:r>
                      <a:r>
                        <a:rPr lang="en-US" sz="1400" b="0" dirty="0" err="1">
                          <a:solidFill>
                            <a:schemeClr val="tx1"/>
                          </a:solidFill>
                          <a:effectLst/>
                        </a:rPr>
                        <a:t>thì</a:t>
                      </a:r>
                      <a:r>
                        <a:rPr lang="en-US" sz="1400" b="0" dirty="0">
                          <a:solidFill>
                            <a:schemeClr val="tx1"/>
                          </a:solidFill>
                          <a:effectLst/>
                        </a:rPr>
                        <a:t> </a:t>
                      </a:r>
                      <a:r>
                        <a:rPr lang="en-US" sz="1400" b="0" dirty="0" err="1">
                          <a:solidFill>
                            <a:schemeClr val="tx1"/>
                          </a:solidFill>
                          <a:effectLst/>
                        </a:rPr>
                        <a:t>theo</a:t>
                      </a:r>
                      <a:r>
                        <a:rPr lang="en-US" sz="1400" b="0" dirty="0">
                          <a:solidFill>
                            <a:schemeClr val="tx1"/>
                          </a:solidFill>
                          <a:effectLst/>
                        </a:rPr>
                        <a:t> </a:t>
                      </a:r>
                      <a:r>
                        <a:rPr lang="en-US" sz="1400" b="0" dirty="0" err="1" smtClean="0">
                          <a:solidFill>
                            <a:schemeClr val="tx1"/>
                          </a:solidFill>
                          <a:effectLst/>
                        </a:rPr>
                        <a:t>dõi</a:t>
                      </a:r>
                      <a:r>
                        <a:rPr lang="en-US" sz="1400" b="0" dirty="0" smtClean="0">
                          <a:solidFill>
                            <a:schemeClr val="tx1"/>
                          </a:solidFill>
                          <a:effectLst/>
                        </a:rPr>
                        <a:t>  BN </a:t>
                      </a:r>
                      <a:r>
                        <a:rPr lang="en-US" sz="1400" b="0" dirty="0" err="1" smtClean="0">
                          <a:solidFill>
                            <a:schemeClr val="tx1"/>
                          </a:solidFill>
                          <a:effectLst/>
                        </a:rPr>
                        <a:t>chặt</a:t>
                      </a:r>
                      <a:r>
                        <a:rPr lang="en-US" sz="1400" b="0" dirty="0" smtClean="0">
                          <a:solidFill>
                            <a:schemeClr val="tx1"/>
                          </a:solidFill>
                          <a:effectLst/>
                        </a:rPr>
                        <a:t> </a:t>
                      </a:r>
                      <a:r>
                        <a:rPr lang="en-US" sz="1400" b="0" dirty="0" err="1">
                          <a:solidFill>
                            <a:schemeClr val="tx1"/>
                          </a:solidFill>
                          <a:effectLst/>
                        </a:rPr>
                        <a:t>chẽ</a:t>
                      </a:r>
                      <a:r>
                        <a:rPr lang="en-US" sz="1400" b="0" dirty="0">
                          <a:solidFill>
                            <a:schemeClr val="tx1"/>
                          </a:solidFill>
                          <a:effectLst/>
                        </a:rPr>
                        <a:t> </a:t>
                      </a:r>
                      <a:r>
                        <a:rPr lang="en-US" sz="1400" b="0" dirty="0" err="1">
                          <a:solidFill>
                            <a:schemeClr val="tx1"/>
                          </a:solidFill>
                          <a:effectLst/>
                        </a:rPr>
                        <a:t>hơn</a:t>
                      </a:r>
                      <a:r>
                        <a:rPr lang="en-US" sz="1400" b="0" dirty="0">
                          <a:solidFill>
                            <a:schemeClr val="tx1"/>
                          </a:solidFill>
                          <a:effectLst/>
                        </a:rPr>
                        <a:t> </a:t>
                      </a:r>
                      <a:r>
                        <a:rPr lang="en-US" sz="1400" b="0" dirty="0" err="1">
                          <a:solidFill>
                            <a:schemeClr val="tx1"/>
                          </a:solidFill>
                          <a:effectLst/>
                        </a:rPr>
                        <a:t>về</a:t>
                      </a:r>
                      <a:r>
                        <a:rPr lang="en-US" sz="1400" b="0" dirty="0">
                          <a:solidFill>
                            <a:schemeClr val="tx1"/>
                          </a:solidFill>
                          <a:effectLst/>
                        </a:rPr>
                        <a:t> </a:t>
                      </a:r>
                      <a:r>
                        <a:rPr lang="en-US" sz="1400" b="0" dirty="0" err="1">
                          <a:solidFill>
                            <a:schemeClr val="tx1"/>
                          </a:solidFill>
                          <a:effectLst/>
                        </a:rPr>
                        <a:t>độc</a:t>
                      </a:r>
                      <a:r>
                        <a:rPr lang="en-US" sz="1400" b="0" dirty="0">
                          <a:solidFill>
                            <a:schemeClr val="tx1"/>
                          </a:solidFill>
                          <a:effectLst/>
                        </a:rPr>
                        <a:t> </a:t>
                      </a:r>
                      <a:r>
                        <a:rPr lang="en-US" sz="1400" b="0" dirty="0" err="1">
                          <a:solidFill>
                            <a:schemeClr val="tx1"/>
                          </a:solidFill>
                          <a:effectLst/>
                        </a:rPr>
                        <a:t>tính</a:t>
                      </a:r>
                      <a:r>
                        <a:rPr lang="en-US" sz="1400" b="0" dirty="0">
                          <a:solidFill>
                            <a:schemeClr val="tx1"/>
                          </a:solidFill>
                          <a:effectLst/>
                        </a:rPr>
                        <a:t> </a:t>
                      </a:r>
                      <a:r>
                        <a:rPr lang="en-US" sz="1400" b="0" dirty="0" smtClean="0">
                          <a:solidFill>
                            <a:schemeClr val="tx1"/>
                          </a:solidFill>
                          <a:effectLst/>
                        </a:rPr>
                        <a:t>    </a:t>
                      </a:r>
                      <a:r>
                        <a:rPr lang="en-US" sz="1400" b="0" dirty="0" err="1" smtClean="0">
                          <a:solidFill>
                            <a:schemeClr val="tx1"/>
                          </a:solidFill>
                          <a:effectLst/>
                        </a:rPr>
                        <a:t>của</a:t>
                      </a:r>
                      <a:r>
                        <a:rPr lang="en-US" sz="1400" b="0" dirty="0" smtClean="0">
                          <a:solidFill>
                            <a:schemeClr val="tx1"/>
                          </a:solidFill>
                          <a:effectLst/>
                        </a:rPr>
                        <a:t> </a:t>
                      </a:r>
                      <a:r>
                        <a:rPr lang="vi-VN" sz="1400" b="0" dirty="0" smtClean="0">
                          <a:solidFill>
                            <a:schemeClr val="tx1"/>
                          </a:solidFill>
                          <a:effectLst/>
                        </a:rPr>
                        <a:t>   </a:t>
                      </a:r>
                      <a:r>
                        <a:rPr lang="en-US" sz="1400" b="0" dirty="0" smtClean="0">
                          <a:solidFill>
                            <a:schemeClr val="tx1"/>
                          </a:solidFill>
                          <a:effectLst/>
                        </a:rPr>
                        <a:t>simvastatin </a:t>
                      </a:r>
                      <a:r>
                        <a:rPr lang="en-US" sz="1400" b="0" dirty="0">
                          <a:solidFill>
                            <a:schemeClr val="tx1"/>
                          </a:solidFill>
                          <a:effectLst/>
                        </a:rPr>
                        <a:t>(</a:t>
                      </a:r>
                      <a:r>
                        <a:rPr lang="en-US" sz="1400" b="0" dirty="0" err="1">
                          <a:solidFill>
                            <a:schemeClr val="tx1"/>
                          </a:solidFill>
                          <a:effectLst/>
                        </a:rPr>
                        <a:t>ví</a:t>
                      </a:r>
                      <a:r>
                        <a:rPr lang="en-US" sz="1400" b="0" dirty="0">
                          <a:solidFill>
                            <a:schemeClr val="tx1"/>
                          </a:solidFill>
                          <a:effectLst/>
                        </a:rPr>
                        <a:t> </a:t>
                      </a:r>
                      <a:r>
                        <a:rPr lang="en-US" sz="1400" b="0" dirty="0" err="1">
                          <a:solidFill>
                            <a:schemeClr val="tx1"/>
                          </a:solidFill>
                          <a:effectLst/>
                        </a:rPr>
                        <a:t>dụ</a:t>
                      </a:r>
                      <a:r>
                        <a:rPr lang="en-US" sz="1400" b="0" dirty="0">
                          <a:solidFill>
                            <a:schemeClr val="tx1"/>
                          </a:solidFill>
                          <a:effectLst/>
                        </a:rPr>
                        <a:t> </a:t>
                      </a:r>
                      <a:r>
                        <a:rPr lang="en-US" sz="1400" b="0" dirty="0" err="1">
                          <a:solidFill>
                            <a:schemeClr val="tx1"/>
                          </a:solidFill>
                          <a:effectLst/>
                        </a:rPr>
                        <a:t>như</a:t>
                      </a:r>
                      <a:r>
                        <a:rPr lang="en-US" sz="1400" b="0" dirty="0">
                          <a:solidFill>
                            <a:schemeClr val="tx1"/>
                          </a:solidFill>
                          <a:effectLst/>
                        </a:rPr>
                        <a:t> </a:t>
                      </a:r>
                      <a:r>
                        <a:rPr lang="en-US" sz="1400" b="0" dirty="0" err="1">
                          <a:solidFill>
                            <a:schemeClr val="tx1"/>
                          </a:solidFill>
                          <a:effectLst/>
                        </a:rPr>
                        <a:t>đau</a:t>
                      </a:r>
                      <a:r>
                        <a:rPr lang="en-US" sz="1400" b="0" dirty="0">
                          <a:solidFill>
                            <a:schemeClr val="tx1"/>
                          </a:solidFill>
                          <a:effectLst/>
                        </a:rPr>
                        <a:t> </a:t>
                      </a:r>
                      <a:r>
                        <a:rPr lang="en-US" sz="1400" b="0" dirty="0" err="1">
                          <a:solidFill>
                            <a:schemeClr val="tx1"/>
                          </a:solidFill>
                          <a:effectLst/>
                        </a:rPr>
                        <a:t>nhức</a:t>
                      </a:r>
                      <a:r>
                        <a:rPr lang="en-US" sz="1400" b="0" dirty="0">
                          <a:solidFill>
                            <a:schemeClr val="tx1"/>
                          </a:solidFill>
                          <a:effectLst/>
                        </a:rPr>
                        <a:t> </a:t>
                      </a:r>
                      <a:r>
                        <a:rPr lang="en-US" sz="1400" b="0" dirty="0" err="1">
                          <a:solidFill>
                            <a:schemeClr val="tx1"/>
                          </a:solidFill>
                          <a:effectLst/>
                        </a:rPr>
                        <a:t>cơ</a:t>
                      </a:r>
                      <a:r>
                        <a:rPr lang="en-US" sz="1400" b="0" dirty="0">
                          <a:solidFill>
                            <a:schemeClr val="tx1"/>
                          </a:solidFill>
                          <a:effectLst/>
                        </a:rPr>
                        <a:t>, </a:t>
                      </a:r>
                      <a:r>
                        <a:rPr lang="en-US" sz="1400" b="0" dirty="0" err="1">
                          <a:solidFill>
                            <a:schemeClr val="tx1"/>
                          </a:solidFill>
                          <a:effectLst/>
                        </a:rPr>
                        <a:t>rối</a:t>
                      </a:r>
                      <a:r>
                        <a:rPr lang="en-US" sz="1400" b="0" dirty="0">
                          <a:solidFill>
                            <a:schemeClr val="tx1"/>
                          </a:solidFill>
                          <a:effectLst/>
                        </a:rPr>
                        <a:t> </a:t>
                      </a:r>
                      <a:r>
                        <a:rPr lang="en-US" sz="1400" b="0" dirty="0" err="1">
                          <a:solidFill>
                            <a:schemeClr val="tx1"/>
                          </a:solidFill>
                          <a:effectLst/>
                        </a:rPr>
                        <a:t>loạn</a:t>
                      </a:r>
                      <a:r>
                        <a:rPr lang="en-US" sz="1400" b="0" dirty="0">
                          <a:solidFill>
                            <a:schemeClr val="tx1"/>
                          </a:solidFill>
                          <a:effectLst/>
                        </a:rPr>
                        <a:t> </a:t>
                      </a:r>
                      <a:r>
                        <a:rPr lang="en-US" sz="1400" b="0" dirty="0" err="1">
                          <a:solidFill>
                            <a:schemeClr val="tx1"/>
                          </a:solidFill>
                          <a:effectLst/>
                        </a:rPr>
                        <a:t>chức</a:t>
                      </a:r>
                      <a:r>
                        <a:rPr lang="en-US" sz="1400" b="0" dirty="0">
                          <a:solidFill>
                            <a:schemeClr val="tx1"/>
                          </a:solidFill>
                          <a:effectLst/>
                        </a:rPr>
                        <a:t> </a:t>
                      </a:r>
                      <a:r>
                        <a:rPr lang="en-US" sz="1400" b="0" dirty="0" smtClean="0">
                          <a:solidFill>
                            <a:schemeClr val="tx1"/>
                          </a:solidFill>
                          <a:effectLst/>
                        </a:rPr>
                        <a:t> </a:t>
                      </a:r>
                      <a:r>
                        <a:rPr lang="en-US" sz="1400" b="0" dirty="0" err="1" smtClean="0">
                          <a:solidFill>
                            <a:schemeClr val="tx1"/>
                          </a:solidFill>
                          <a:effectLst/>
                        </a:rPr>
                        <a:t>năng</a:t>
                      </a:r>
                      <a:r>
                        <a:rPr lang="en-US" sz="1400" b="0" dirty="0" smtClean="0">
                          <a:solidFill>
                            <a:schemeClr val="tx1"/>
                          </a:solidFill>
                          <a:effectLst/>
                        </a:rPr>
                        <a:t> </a:t>
                      </a:r>
                      <a:r>
                        <a:rPr lang="en-US" sz="1400" b="0" dirty="0" err="1">
                          <a:solidFill>
                            <a:schemeClr val="tx1"/>
                          </a:solidFill>
                          <a:effectLst/>
                        </a:rPr>
                        <a:t>thận</a:t>
                      </a:r>
                      <a:r>
                        <a:rPr lang="en-US" sz="1400" b="0" dirty="0">
                          <a:solidFill>
                            <a:schemeClr val="tx1"/>
                          </a:solidFill>
                          <a:effectLst/>
                        </a:rPr>
                        <a:t>, v.v.)</a:t>
                      </a:r>
                      <a:endParaRPr lang="en-US" sz="1400" b="0" dirty="0">
                        <a:solidFill>
                          <a:schemeClr val="tx1"/>
                        </a:solidFill>
                        <a:effectLst/>
                        <a:latin typeface="Times New Roman"/>
                        <a:ea typeface="Times New Roman"/>
                      </a:endParaRPr>
                    </a:p>
                  </a:txBody>
                  <a:tcPr marL="43514" marR="43514" marT="0" marB="0" anchor="ctr">
                    <a:solidFill>
                      <a:srgbClr val="99FF33"/>
                    </a:solidFill>
                  </a:tcPr>
                </a:tc>
              </a:tr>
            </a:tbl>
          </a:graphicData>
        </a:graphic>
      </p:graphicFrame>
    </p:spTree>
    <p:extLst>
      <p:ext uri="{BB962C8B-B14F-4D97-AF65-F5344CB8AC3E}">
        <p14:creationId xmlns:p14="http://schemas.microsoft.com/office/powerpoint/2010/main" val="1592348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0"/>
            <a:ext cx="9036496" cy="915566"/>
          </a:xfrm>
          <a:solidFill>
            <a:srgbClr val="99FF33"/>
          </a:solidFill>
        </p:spPr>
        <p:txBody>
          <a:bodyPr/>
          <a:lstStyle/>
          <a:p>
            <a:r>
              <a:rPr lang="en-US" altLang="ko-KR" sz="2800" dirty="0" smtClean="0">
                <a:solidFill>
                  <a:schemeClr val="accent2"/>
                </a:solidFill>
              </a:rPr>
              <a:t>KẾT LUẬN </a:t>
            </a:r>
            <a:endParaRPr lang="ko-KR" altLang="en-US" sz="2800" dirty="0"/>
          </a:p>
        </p:txBody>
      </p:sp>
      <p:sp>
        <p:nvSpPr>
          <p:cNvPr id="31" name="Round Same Side Corner Rectangle 8">
            <a:extLst>
              <a:ext uri="{FF2B5EF4-FFF2-40B4-BE49-F238E27FC236}">
                <a16:creationId xmlns="" xmlns:a16="http://schemas.microsoft.com/office/drawing/2014/main" id="{EF3C42FB-23CE-8EFC-A9F9-0B9D3B7346C8}"/>
              </a:ext>
            </a:extLst>
          </p:cNvPr>
          <p:cNvSpPr/>
          <p:nvPr/>
        </p:nvSpPr>
        <p:spPr>
          <a:xfrm>
            <a:off x="1069590" y="3184502"/>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 Same Side Corner Rectangle 20">
            <a:extLst>
              <a:ext uri="{FF2B5EF4-FFF2-40B4-BE49-F238E27FC236}">
                <a16:creationId xmlns="" xmlns:a16="http://schemas.microsoft.com/office/drawing/2014/main" id="{319CD4EB-F6C5-12E9-F86A-293ECEB61D07}"/>
              </a:ext>
            </a:extLst>
          </p:cNvPr>
          <p:cNvSpPr/>
          <p:nvPr/>
        </p:nvSpPr>
        <p:spPr>
          <a:xfrm rot="10800000">
            <a:off x="999513" y="1851670"/>
            <a:ext cx="354891" cy="7570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32">
            <a:extLst>
              <a:ext uri="{FF2B5EF4-FFF2-40B4-BE49-F238E27FC236}">
                <a16:creationId xmlns="" xmlns:a16="http://schemas.microsoft.com/office/drawing/2014/main" id="{AAF88C28-7897-AA87-DE5D-188DBCB54BD0}"/>
              </a:ext>
            </a:extLst>
          </p:cNvPr>
          <p:cNvSpPr txBox="1"/>
          <p:nvPr/>
        </p:nvSpPr>
        <p:spPr>
          <a:xfrm>
            <a:off x="1402420" y="2030141"/>
            <a:ext cx="865324"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37,3</a:t>
            </a:r>
            <a:r>
              <a:rPr lang="en-US" altLang="ko-KR" sz="1200" b="1" dirty="0">
                <a:solidFill>
                  <a:schemeClr val="bg1"/>
                </a:solidFill>
                <a:latin typeface="Arial" pitchFamily="34" charset="0"/>
                <a:cs typeface="Arial" pitchFamily="34" charset="0"/>
              </a:rPr>
              <a:t>%</a:t>
            </a:r>
            <a:endParaRPr lang="ko-KR" altLang="en-US" sz="1200" b="1" dirty="0">
              <a:solidFill>
                <a:schemeClr val="bg1"/>
              </a:solidFill>
              <a:latin typeface="Arial" pitchFamily="34" charset="0"/>
              <a:cs typeface="Arial" pitchFamily="34" charset="0"/>
            </a:endParaRPr>
          </a:p>
        </p:txBody>
      </p:sp>
      <p:sp>
        <p:nvSpPr>
          <p:cNvPr id="15" name="Rectangle 14">
            <a:extLst>
              <a:ext uri="{FF2B5EF4-FFF2-40B4-BE49-F238E27FC236}">
                <a16:creationId xmlns="" xmlns:a16="http://schemas.microsoft.com/office/drawing/2014/main" id="{568E722D-7BC8-2434-2CB4-6884CA6E703D}"/>
              </a:ext>
            </a:extLst>
          </p:cNvPr>
          <p:cNvSpPr/>
          <p:nvPr/>
        </p:nvSpPr>
        <p:spPr>
          <a:xfrm>
            <a:off x="8175325" y="4758809"/>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a:solidFill>
                  <a:schemeClr val="tx1"/>
                </a:solidFill>
              </a:rPr>
              <a:t>20</a:t>
            </a:r>
            <a:endParaRPr lang="en-US" sz="1100" dirty="0">
              <a:solidFill>
                <a:schemeClr val="tx1"/>
              </a:solidFill>
            </a:endParaRPr>
          </a:p>
        </p:txBody>
      </p:sp>
      <p:sp>
        <p:nvSpPr>
          <p:cNvPr id="2" name="TextBox 1"/>
          <p:cNvSpPr txBox="1"/>
          <p:nvPr/>
        </p:nvSpPr>
        <p:spPr>
          <a:xfrm>
            <a:off x="2771800" y="915566"/>
            <a:ext cx="6192688" cy="4247317"/>
          </a:xfrm>
          <a:prstGeom prst="rect">
            <a:avLst/>
          </a:prstGeom>
          <a:noFill/>
        </p:spPr>
        <p:txBody>
          <a:bodyPr wrap="square" rtlCol="0">
            <a:spAutoFit/>
          </a:bodyPr>
          <a:lstStyle/>
          <a:p>
            <a:pPr algn="just"/>
            <a:r>
              <a:rPr lang="en-US" dirty="0" smtClean="0"/>
              <a:t>	</a:t>
            </a:r>
            <a:r>
              <a:rPr lang="en-US" dirty="0" err="1" smtClean="0">
                <a:solidFill>
                  <a:srgbClr val="0000FF"/>
                </a:solidFill>
              </a:rPr>
              <a:t>Việc</a:t>
            </a:r>
            <a:r>
              <a:rPr lang="en-US" dirty="0" smtClean="0">
                <a:solidFill>
                  <a:srgbClr val="0000FF"/>
                </a:solidFill>
              </a:rPr>
              <a:t> </a:t>
            </a:r>
            <a:r>
              <a:rPr lang="en-US" dirty="0" err="1">
                <a:solidFill>
                  <a:srgbClr val="0000FF"/>
                </a:solidFill>
              </a:rPr>
              <a:t>phối</a:t>
            </a:r>
            <a:r>
              <a:rPr lang="en-US" dirty="0">
                <a:solidFill>
                  <a:srgbClr val="0000FF"/>
                </a:solidFill>
              </a:rPr>
              <a:t> </a:t>
            </a:r>
            <a:r>
              <a:rPr lang="en-US" dirty="0" err="1">
                <a:solidFill>
                  <a:srgbClr val="0000FF"/>
                </a:solidFill>
              </a:rPr>
              <a:t>hợp</a:t>
            </a:r>
            <a:r>
              <a:rPr lang="en-US" dirty="0">
                <a:solidFill>
                  <a:srgbClr val="0000FF"/>
                </a:solidFill>
              </a:rPr>
              <a:t> </a:t>
            </a:r>
            <a:r>
              <a:rPr lang="en-US" dirty="0" err="1">
                <a:solidFill>
                  <a:srgbClr val="0000FF"/>
                </a:solidFill>
              </a:rPr>
              <a:t>thuốc</a:t>
            </a:r>
            <a:r>
              <a:rPr lang="en-US" dirty="0">
                <a:solidFill>
                  <a:srgbClr val="0000FF"/>
                </a:solidFill>
              </a:rPr>
              <a:t> </a:t>
            </a:r>
            <a:r>
              <a:rPr lang="en-US" dirty="0" err="1">
                <a:solidFill>
                  <a:srgbClr val="0000FF"/>
                </a:solidFill>
              </a:rPr>
              <a:t>trong</a:t>
            </a:r>
            <a:r>
              <a:rPr lang="en-US" dirty="0">
                <a:solidFill>
                  <a:srgbClr val="0000FF"/>
                </a:solidFill>
              </a:rPr>
              <a:t> </a:t>
            </a:r>
            <a:r>
              <a:rPr lang="en-US" dirty="0" err="1">
                <a:solidFill>
                  <a:srgbClr val="0000FF"/>
                </a:solidFill>
              </a:rPr>
              <a:t>điều</a:t>
            </a:r>
            <a:r>
              <a:rPr lang="en-US" dirty="0">
                <a:solidFill>
                  <a:srgbClr val="0000FF"/>
                </a:solidFill>
              </a:rPr>
              <a:t> </a:t>
            </a:r>
            <a:r>
              <a:rPr lang="en-US" dirty="0" err="1">
                <a:solidFill>
                  <a:srgbClr val="0000FF"/>
                </a:solidFill>
              </a:rPr>
              <a:t>trị</a:t>
            </a:r>
            <a:r>
              <a:rPr lang="en-US" dirty="0">
                <a:solidFill>
                  <a:srgbClr val="0000FF"/>
                </a:solidFill>
              </a:rPr>
              <a:t> </a:t>
            </a:r>
            <a:r>
              <a:rPr lang="en-US" dirty="0" err="1">
                <a:solidFill>
                  <a:srgbClr val="0000FF"/>
                </a:solidFill>
              </a:rPr>
              <a:t>là</a:t>
            </a:r>
            <a:r>
              <a:rPr lang="en-US" dirty="0">
                <a:solidFill>
                  <a:srgbClr val="0000FF"/>
                </a:solidFill>
              </a:rPr>
              <a:t> </a:t>
            </a:r>
            <a:r>
              <a:rPr lang="en-US" dirty="0" err="1">
                <a:solidFill>
                  <a:srgbClr val="0000FF"/>
                </a:solidFill>
              </a:rPr>
              <a:t>không</a:t>
            </a:r>
            <a:r>
              <a:rPr lang="en-US" dirty="0">
                <a:solidFill>
                  <a:srgbClr val="0000FF"/>
                </a:solidFill>
              </a:rPr>
              <a:t> </a:t>
            </a:r>
            <a:r>
              <a:rPr lang="en-US" dirty="0" err="1">
                <a:solidFill>
                  <a:srgbClr val="0000FF"/>
                </a:solidFill>
              </a:rPr>
              <a:t>thể</a:t>
            </a:r>
            <a:r>
              <a:rPr lang="en-US" dirty="0">
                <a:solidFill>
                  <a:srgbClr val="0000FF"/>
                </a:solidFill>
              </a:rPr>
              <a:t> </a:t>
            </a:r>
            <a:r>
              <a:rPr lang="en-US" dirty="0" smtClean="0">
                <a:solidFill>
                  <a:srgbClr val="0000FF"/>
                </a:solidFill>
              </a:rPr>
              <a:t>     </a:t>
            </a:r>
            <a:r>
              <a:rPr lang="en-US" dirty="0" err="1" smtClean="0">
                <a:solidFill>
                  <a:srgbClr val="0000FF"/>
                </a:solidFill>
              </a:rPr>
              <a:t>tránh</a:t>
            </a:r>
            <a:r>
              <a:rPr lang="en-US" dirty="0" smtClean="0">
                <a:solidFill>
                  <a:srgbClr val="0000FF"/>
                </a:solidFill>
              </a:rPr>
              <a:t> </a:t>
            </a:r>
            <a:r>
              <a:rPr lang="en-US" dirty="0" err="1">
                <a:solidFill>
                  <a:srgbClr val="0000FF"/>
                </a:solidFill>
              </a:rPr>
              <a:t>khỏi</a:t>
            </a:r>
            <a:r>
              <a:rPr lang="en-US" dirty="0">
                <a:solidFill>
                  <a:srgbClr val="0000FF"/>
                </a:solidFill>
              </a:rPr>
              <a:t>, </a:t>
            </a:r>
            <a:r>
              <a:rPr lang="en-US" dirty="0" err="1" smtClean="0">
                <a:solidFill>
                  <a:srgbClr val="0000FF"/>
                </a:solidFill>
              </a:rPr>
              <a:t>nhất</a:t>
            </a:r>
            <a:r>
              <a:rPr lang="en-US" dirty="0" smtClean="0">
                <a:solidFill>
                  <a:srgbClr val="0000FF"/>
                </a:solidFill>
              </a:rPr>
              <a:t> </a:t>
            </a:r>
            <a:r>
              <a:rPr lang="en-US" dirty="0" err="1">
                <a:solidFill>
                  <a:srgbClr val="0000FF"/>
                </a:solidFill>
              </a:rPr>
              <a:t>là</a:t>
            </a:r>
            <a:r>
              <a:rPr lang="en-US" dirty="0">
                <a:solidFill>
                  <a:srgbClr val="0000FF"/>
                </a:solidFill>
              </a:rPr>
              <a:t> </a:t>
            </a:r>
            <a:r>
              <a:rPr lang="en-US" dirty="0" err="1">
                <a:solidFill>
                  <a:srgbClr val="0000FF"/>
                </a:solidFill>
              </a:rPr>
              <a:t>trong</a:t>
            </a:r>
            <a:r>
              <a:rPr lang="en-US" dirty="0">
                <a:solidFill>
                  <a:srgbClr val="0000FF"/>
                </a:solidFill>
              </a:rPr>
              <a:t> </a:t>
            </a:r>
            <a:r>
              <a:rPr lang="en-US" dirty="0" err="1">
                <a:solidFill>
                  <a:srgbClr val="0000FF"/>
                </a:solidFill>
              </a:rPr>
              <a:t>tình</a:t>
            </a:r>
            <a:r>
              <a:rPr lang="en-US" dirty="0">
                <a:solidFill>
                  <a:srgbClr val="0000FF"/>
                </a:solidFill>
              </a:rPr>
              <a:t> </a:t>
            </a:r>
            <a:r>
              <a:rPr lang="en-US" dirty="0" err="1">
                <a:solidFill>
                  <a:srgbClr val="0000FF"/>
                </a:solidFill>
              </a:rPr>
              <a:t>trạng</a:t>
            </a:r>
            <a:r>
              <a:rPr lang="en-US" dirty="0">
                <a:solidFill>
                  <a:srgbClr val="0000FF"/>
                </a:solidFill>
              </a:rPr>
              <a:t> </a:t>
            </a:r>
            <a:r>
              <a:rPr lang="en-US" dirty="0" smtClean="0">
                <a:solidFill>
                  <a:srgbClr val="0000FF"/>
                </a:solidFill>
              </a:rPr>
              <a:t>BN </a:t>
            </a:r>
            <a:r>
              <a:rPr lang="en-US" dirty="0" err="1" smtClean="0">
                <a:solidFill>
                  <a:srgbClr val="0000FF"/>
                </a:solidFill>
              </a:rPr>
              <a:t>đa</a:t>
            </a:r>
            <a:r>
              <a:rPr lang="en-US" dirty="0" smtClean="0">
                <a:solidFill>
                  <a:srgbClr val="0000FF"/>
                </a:solidFill>
              </a:rPr>
              <a:t> </a:t>
            </a:r>
            <a:r>
              <a:rPr lang="en-US" dirty="0" err="1">
                <a:solidFill>
                  <a:srgbClr val="0000FF"/>
                </a:solidFill>
              </a:rPr>
              <a:t>bệnh</a:t>
            </a:r>
            <a:r>
              <a:rPr lang="en-US" dirty="0">
                <a:solidFill>
                  <a:srgbClr val="0000FF"/>
                </a:solidFill>
              </a:rPr>
              <a:t> </a:t>
            </a:r>
            <a:r>
              <a:rPr lang="en-US" dirty="0" err="1">
                <a:solidFill>
                  <a:srgbClr val="0000FF"/>
                </a:solidFill>
              </a:rPr>
              <a:t>lý</a:t>
            </a:r>
            <a:r>
              <a:rPr lang="en-US" dirty="0">
                <a:solidFill>
                  <a:srgbClr val="0000FF"/>
                </a:solidFill>
              </a:rPr>
              <a:t>, </a:t>
            </a:r>
            <a:r>
              <a:rPr lang="en-US" dirty="0" err="1">
                <a:solidFill>
                  <a:srgbClr val="0000FF"/>
                </a:solidFill>
              </a:rPr>
              <a:t>đa</a:t>
            </a:r>
            <a:r>
              <a:rPr lang="en-US" dirty="0">
                <a:solidFill>
                  <a:srgbClr val="0000FF"/>
                </a:solidFill>
              </a:rPr>
              <a:t> </a:t>
            </a:r>
            <a:r>
              <a:rPr lang="en-US" dirty="0" err="1">
                <a:solidFill>
                  <a:srgbClr val="0000FF"/>
                </a:solidFill>
              </a:rPr>
              <a:t>triệu</a:t>
            </a:r>
            <a:r>
              <a:rPr lang="en-US" dirty="0">
                <a:solidFill>
                  <a:srgbClr val="0000FF"/>
                </a:solidFill>
              </a:rPr>
              <a:t> </a:t>
            </a:r>
            <a:r>
              <a:rPr lang="en-US" dirty="0" smtClean="0">
                <a:solidFill>
                  <a:srgbClr val="0000FF"/>
                </a:solidFill>
              </a:rPr>
              <a:t>      </a:t>
            </a:r>
            <a:r>
              <a:rPr lang="en-US" dirty="0" err="1" smtClean="0">
                <a:solidFill>
                  <a:srgbClr val="0000FF"/>
                </a:solidFill>
              </a:rPr>
              <a:t>chứng</a:t>
            </a:r>
            <a:r>
              <a:rPr lang="en-US" dirty="0">
                <a:solidFill>
                  <a:srgbClr val="0000FF"/>
                </a:solidFill>
              </a:rPr>
              <a:t>. </a:t>
            </a:r>
            <a:r>
              <a:rPr lang="en-US" dirty="0" err="1">
                <a:solidFill>
                  <a:srgbClr val="0000FF"/>
                </a:solidFill>
              </a:rPr>
              <a:t>Đó</a:t>
            </a:r>
            <a:r>
              <a:rPr lang="en-US" dirty="0">
                <a:solidFill>
                  <a:srgbClr val="0000FF"/>
                </a:solidFill>
              </a:rPr>
              <a:t> </a:t>
            </a:r>
            <a:r>
              <a:rPr lang="en-US" dirty="0" err="1" smtClean="0">
                <a:solidFill>
                  <a:srgbClr val="0000FF"/>
                </a:solidFill>
              </a:rPr>
              <a:t>chính</a:t>
            </a:r>
            <a:r>
              <a:rPr lang="en-US" dirty="0" smtClean="0">
                <a:solidFill>
                  <a:srgbClr val="0000FF"/>
                </a:solidFill>
              </a:rPr>
              <a:t> </a:t>
            </a:r>
            <a:r>
              <a:rPr lang="en-US" dirty="0" err="1">
                <a:solidFill>
                  <a:srgbClr val="0000FF"/>
                </a:solidFill>
              </a:rPr>
              <a:t>là</a:t>
            </a:r>
            <a:r>
              <a:rPr lang="en-US" dirty="0">
                <a:solidFill>
                  <a:srgbClr val="0000FF"/>
                </a:solidFill>
              </a:rPr>
              <a:t> </a:t>
            </a:r>
            <a:r>
              <a:rPr lang="en-US" dirty="0" err="1">
                <a:solidFill>
                  <a:srgbClr val="0000FF"/>
                </a:solidFill>
              </a:rPr>
              <a:t>nguyên</a:t>
            </a:r>
            <a:r>
              <a:rPr lang="en-US" dirty="0">
                <a:solidFill>
                  <a:srgbClr val="0000FF"/>
                </a:solidFill>
              </a:rPr>
              <a:t> </a:t>
            </a:r>
            <a:r>
              <a:rPr lang="en-US" dirty="0" err="1">
                <a:solidFill>
                  <a:srgbClr val="0000FF"/>
                </a:solidFill>
              </a:rPr>
              <a:t>nhân</a:t>
            </a:r>
            <a:r>
              <a:rPr lang="en-US" dirty="0">
                <a:solidFill>
                  <a:srgbClr val="0000FF"/>
                </a:solidFill>
              </a:rPr>
              <a:t> </a:t>
            </a:r>
            <a:r>
              <a:rPr lang="en-US" dirty="0" err="1">
                <a:solidFill>
                  <a:srgbClr val="0000FF"/>
                </a:solidFill>
              </a:rPr>
              <a:t>làm</a:t>
            </a:r>
            <a:r>
              <a:rPr lang="en-US" dirty="0">
                <a:solidFill>
                  <a:srgbClr val="0000FF"/>
                </a:solidFill>
              </a:rPr>
              <a:t> </a:t>
            </a:r>
            <a:r>
              <a:rPr lang="en-US" dirty="0" err="1">
                <a:solidFill>
                  <a:srgbClr val="0000FF"/>
                </a:solidFill>
              </a:rPr>
              <a:t>cho</a:t>
            </a:r>
            <a:r>
              <a:rPr lang="en-US" dirty="0">
                <a:solidFill>
                  <a:srgbClr val="0000FF"/>
                </a:solidFill>
              </a:rPr>
              <a:t> </a:t>
            </a:r>
            <a:r>
              <a:rPr lang="en-US" dirty="0" smtClean="0">
                <a:solidFill>
                  <a:srgbClr val="0000FF"/>
                </a:solidFill>
              </a:rPr>
              <a:t>TTT </a:t>
            </a:r>
            <a:r>
              <a:rPr lang="en-US" dirty="0" err="1">
                <a:solidFill>
                  <a:srgbClr val="0000FF"/>
                </a:solidFill>
              </a:rPr>
              <a:t>bất</a:t>
            </a:r>
            <a:r>
              <a:rPr lang="en-US" dirty="0">
                <a:solidFill>
                  <a:srgbClr val="0000FF"/>
                </a:solidFill>
              </a:rPr>
              <a:t> </a:t>
            </a:r>
            <a:r>
              <a:rPr lang="en-US" dirty="0" err="1">
                <a:solidFill>
                  <a:srgbClr val="0000FF"/>
                </a:solidFill>
              </a:rPr>
              <a:t>lợi</a:t>
            </a:r>
            <a:r>
              <a:rPr lang="en-US" dirty="0">
                <a:solidFill>
                  <a:srgbClr val="0000FF"/>
                </a:solidFill>
              </a:rPr>
              <a:t> </a:t>
            </a:r>
            <a:r>
              <a:rPr lang="en-US" dirty="0" err="1" smtClean="0">
                <a:solidFill>
                  <a:srgbClr val="0000FF"/>
                </a:solidFill>
              </a:rPr>
              <a:t>dễ</a:t>
            </a:r>
            <a:r>
              <a:rPr lang="en-US" dirty="0" smtClean="0">
                <a:solidFill>
                  <a:srgbClr val="0000FF"/>
                </a:solidFill>
              </a:rPr>
              <a:t>    </a:t>
            </a:r>
            <a:r>
              <a:rPr lang="en-US" dirty="0" err="1" smtClean="0">
                <a:solidFill>
                  <a:srgbClr val="0000FF"/>
                </a:solidFill>
              </a:rPr>
              <a:t>xảy</a:t>
            </a:r>
            <a:r>
              <a:rPr lang="en-US" dirty="0" smtClean="0">
                <a:solidFill>
                  <a:srgbClr val="0000FF"/>
                </a:solidFill>
              </a:rPr>
              <a:t> </a:t>
            </a:r>
            <a:r>
              <a:rPr lang="en-US" dirty="0" err="1">
                <a:solidFill>
                  <a:srgbClr val="0000FF"/>
                </a:solidFill>
              </a:rPr>
              <a:t>ra.</a:t>
            </a:r>
            <a:r>
              <a:rPr lang="en-US" dirty="0">
                <a:solidFill>
                  <a:srgbClr val="0000FF"/>
                </a:solidFill>
              </a:rPr>
              <a:t> </a:t>
            </a:r>
            <a:r>
              <a:rPr lang="en-US" dirty="0" err="1">
                <a:solidFill>
                  <a:srgbClr val="0000FF"/>
                </a:solidFill>
              </a:rPr>
              <a:t>Vì</a:t>
            </a:r>
            <a:r>
              <a:rPr lang="en-US" dirty="0">
                <a:solidFill>
                  <a:srgbClr val="0000FF"/>
                </a:solidFill>
              </a:rPr>
              <a:t> </a:t>
            </a:r>
            <a:r>
              <a:rPr lang="en-US" dirty="0" err="1">
                <a:solidFill>
                  <a:srgbClr val="0000FF"/>
                </a:solidFill>
              </a:rPr>
              <a:t>vậy</a:t>
            </a:r>
            <a:r>
              <a:rPr lang="en-US" dirty="0">
                <a:solidFill>
                  <a:srgbClr val="0000FF"/>
                </a:solidFill>
              </a:rPr>
              <a:t> </a:t>
            </a:r>
            <a:r>
              <a:rPr lang="en-US" dirty="0" smtClean="0">
                <a:solidFill>
                  <a:srgbClr val="0000FF"/>
                </a:solidFill>
              </a:rPr>
              <a:t>TTT </a:t>
            </a:r>
            <a:r>
              <a:rPr lang="en-US" dirty="0" err="1" smtClean="0">
                <a:solidFill>
                  <a:srgbClr val="0000FF"/>
                </a:solidFill>
              </a:rPr>
              <a:t>luôn</a:t>
            </a:r>
            <a:r>
              <a:rPr lang="en-US" dirty="0" smtClean="0">
                <a:solidFill>
                  <a:srgbClr val="0000FF"/>
                </a:solidFill>
              </a:rPr>
              <a:t> </a:t>
            </a:r>
            <a:r>
              <a:rPr lang="en-US" dirty="0" err="1" smtClean="0">
                <a:solidFill>
                  <a:srgbClr val="0000FF"/>
                </a:solidFill>
              </a:rPr>
              <a:t>luôn</a:t>
            </a:r>
            <a:r>
              <a:rPr lang="en-US" dirty="0" smtClean="0">
                <a:solidFill>
                  <a:srgbClr val="0000FF"/>
                </a:solidFill>
              </a:rPr>
              <a:t> </a:t>
            </a:r>
            <a:r>
              <a:rPr lang="en-US" dirty="0" err="1" smtClean="0">
                <a:solidFill>
                  <a:srgbClr val="0000FF"/>
                </a:solidFill>
              </a:rPr>
              <a:t>là</a:t>
            </a:r>
            <a:r>
              <a:rPr lang="en-US" dirty="0" smtClean="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smtClean="0">
                <a:solidFill>
                  <a:srgbClr val="0000FF"/>
                </a:solidFill>
              </a:rPr>
              <a:t>cần</a:t>
            </a:r>
            <a:r>
              <a:rPr lang="en-US" dirty="0" smtClean="0">
                <a:solidFill>
                  <a:srgbClr val="0000FF"/>
                </a:solidFill>
              </a:rPr>
              <a:t> </a:t>
            </a:r>
            <a:r>
              <a:rPr lang="en-US" dirty="0" err="1" smtClean="0">
                <a:solidFill>
                  <a:srgbClr val="0000FF"/>
                </a:solidFill>
              </a:rPr>
              <a:t>được</a:t>
            </a:r>
            <a:r>
              <a:rPr lang="en-US" dirty="0" smtClean="0">
                <a:solidFill>
                  <a:srgbClr val="0000FF"/>
                </a:solidFill>
              </a:rPr>
              <a:t> </a:t>
            </a:r>
            <a:r>
              <a:rPr lang="en-US" dirty="0" err="1" smtClean="0">
                <a:solidFill>
                  <a:srgbClr val="0000FF"/>
                </a:solidFill>
              </a:rPr>
              <a:t>quan</a:t>
            </a:r>
            <a:r>
              <a:rPr lang="en-US" dirty="0" smtClean="0">
                <a:solidFill>
                  <a:srgbClr val="0000FF"/>
                </a:solidFill>
              </a:rPr>
              <a:t>  </a:t>
            </a:r>
            <a:r>
              <a:rPr lang="en-US" dirty="0" err="1" smtClean="0">
                <a:solidFill>
                  <a:srgbClr val="0000FF"/>
                </a:solidFill>
              </a:rPr>
              <a:t>tâm</a:t>
            </a:r>
            <a:r>
              <a:rPr lang="en-US" dirty="0" smtClean="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đảm</a:t>
            </a:r>
            <a:r>
              <a:rPr lang="en-US" dirty="0">
                <a:solidFill>
                  <a:srgbClr val="0000FF"/>
                </a:solidFill>
              </a:rPr>
              <a:t> </a:t>
            </a:r>
            <a:r>
              <a:rPr lang="en-US" dirty="0" err="1">
                <a:solidFill>
                  <a:srgbClr val="0000FF"/>
                </a:solidFill>
              </a:rPr>
              <a:t>bảo</a:t>
            </a:r>
            <a:r>
              <a:rPr lang="en-US" dirty="0">
                <a:solidFill>
                  <a:srgbClr val="0000FF"/>
                </a:solidFill>
              </a:rPr>
              <a:t> an </a:t>
            </a:r>
            <a:r>
              <a:rPr lang="en-US" dirty="0" err="1">
                <a:solidFill>
                  <a:srgbClr val="0000FF"/>
                </a:solidFill>
              </a:rPr>
              <a:t>toàn</a:t>
            </a:r>
            <a:r>
              <a:rPr lang="en-US" dirty="0">
                <a:solidFill>
                  <a:srgbClr val="0000FF"/>
                </a:solidFill>
              </a:rPr>
              <a:t>, </a:t>
            </a:r>
            <a:r>
              <a:rPr lang="en-US" dirty="0" err="1">
                <a:solidFill>
                  <a:srgbClr val="0000FF"/>
                </a:solidFill>
              </a:rPr>
              <a:t>hợp</a:t>
            </a:r>
            <a:r>
              <a:rPr lang="en-US" dirty="0">
                <a:solidFill>
                  <a:srgbClr val="0000FF"/>
                </a:solidFill>
              </a:rPr>
              <a:t> </a:t>
            </a:r>
            <a:r>
              <a:rPr lang="en-US" dirty="0" err="1">
                <a:solidFill>
                  <a:srgbClr val="0000FF"/>
                </a:solidFill>
              </a:rPr>
              <a:t>lý</a:t>
            </a:r>
            <a:r>
              <a:rPr lang="en-US" dirty="0">
                <a:solidFill>
                  <a:srgbClr val="0000FF"/>
                </a:solidFill>
              </a:rPr>
              <a:t>, </a:t>
            </a:r>
            <a:r>
              <a:rPr lang="en-US" dirty="0" err="1">
                <a:solidFill>
                  <a:srgbClr val="0000FF"/>
                </a:solidFill>
              </a:rPr>
              <a:t>hiệu</a:t>
            </a:r>
            <a:r>
              <a:rPr lang="en-US" dirty="0">
                <a:solidFill>
                  <a:srgbClr val="0000FF"/>
                </a:solidFill>
              </a:rPr>
              <a:t> </a:t>
            </a:r>
            <a:r>
              <a:rPr lang="en-US" dirty="0" err="1">
                <a:solidFill>
                  <a:srgbClr val="0000FF"/>
                </a:solidFill>
              </a:rPr>
              <a:t>quả</a:t>
            </a:r>
            <a:r>
              <a:rPr lang="en-US" dirty="0">
                <a:solidFill>
                  <a:srgbClr val="0000FF"/>
                </a:solidFill>
              </a:rPr>
              <a:t> </a:t>
            </a:r>
            <a:r>
              <a:rPr lang="en-US" dirty="0" err="1" smtClean="0">
                <a:solidFill>
                  <a:srgbClr val="0000FF"/>
                </a:solidFill>
              </a:rPr>
              <a:t>trong</a:t>
            </a:r>
            <a:r>
              <a:rPr lang="en-US" dirty="0" smtClean="0">
                <a:solidFill>
                  <a:srgbClr val="0000FF"/>
                </a:solidFill>
              </a:rPr>
              <a:t> </a:t>
            </a:r>
            <a:r>
              <a:rPr lang="en-US" dirty="0" err="1">
                <a:solidFill>
                  <a:srgbClr val="0000FF"/>
                </a:solidFill>
              </a:rPr>
              <a:t>điều</a:t>
            </a:r>
            <a:r>
              <a:rPr lang="en-US" dirty="0">
                <a:solidFill>
                  <a:srgbClr val="0000FF"/>
                </a:solidFill>
              </a:rPr>
              <a:t> </a:t>
            </a:r>
            <a:r>
              <a:rPr lang="en-US" dirty="0" err="1">
                <a:solidFill>
                  <a:srgbClr val="0000FF"/>
                </a:solidFill>
              </a:rPr>
              <a:t>trị</a:t>
            </a:r>
            <a:r>
              <a:rPr lang="en-US" dirty="0">
                <a:solidFill>
                  <a:srgbClr val="0000FF"/>
                </a:solidFill>
              </a:rPr>
              <a:t>.</a:t>
            </a:r>
          </a:p>
          <a:p>
            <a:r>
              <a:rPr lang="en-US" dirty="0" smtClean="0">
                <a:solidFill>
                  <a:srgbClr val="0000FF"/>
                </a:solidFill>
              </a:rPr>
              <a:t>	</a:t>
            </a:r>
            <a:r>
              <a:rPr lang="en-US" dirty="0" err="1" smtClean="0">
                <a:solidFill>
                  <a:srgbClr val="0000FF"/>
                </a:solidFill>
              </a:rPr>
              <a:t>Phát</a:t>
            </a:r>
            <a:r>
              <a:rPr lang="en-US" dirty="0" smtClean="0">
                <a:solidFill>
                  <a:srgbClr val="0000FF"/>
                </a:solidFill>
              </a:rPr>
              <a:t> </a:t>
            </a:r>
            <a:r>
              <a:rPr lang="en-US" dirty="0" err="1">
                <a:solidFill>
                  <a:srgbClr val="0000FF"/>
                </a:solidFill>
              </a:rPr>
              <a:t>hiện</a:t>
            </a:r>
            <a:r>
              <a:rPr lang="en-US" dirty="0">
                <a:solidFill>
                  <a:srgbClr val="0000FF"/>
                </a:solidFill>
              </a:rPr>
              <a:t>, </a:t>
            </a:r>
            <a:r>
              <a:rPr lang="en-US" dirty="0" err="1">
                <a:solidFill>
                  <a:srgbClr val="0000FF"/>
                </a:solidFill>
              </a:rPr>
              <a:t>đánh</a:t>
            </a:r>
            <a:r>
              <a:rPr lang="en-US" dirty="0">
                <a:solidFill>
                  <a:srgbClr val="0000FF"/>
                </a:solidFill>
              </a:rPr>
              <a:t> </a:t>
            </a:r>
            <a:r>
              <a:rPr lang="en-US" dirty="0" err="1">
                <a:solidFill>
                  <a:srgbClr val="0000FF"/>
                </a:solidFill>
              </a:rPr>
              <a:t>giá</a:t>
            </a:r>
            <a:r>
              <a:rPr lang="en-US" dirty="0">
                <a:solidFill>
                  <a:srgbClr val="0000FF"/>
                </a:solidFill>
              </a:rPr>
              <a:t>, </a:t>
            </a:r>
            <a:r>
              <a:rPr lang="en-US" dirty="0" err="1">
                <a:solidFill>
                  <a:srgbClr val="0000FF"/>
                </a:solidFill>
              </a:rPr>
              <a:t>xử</a:t>
            </a:r>
            <a:r>
              <a:rPr lang="en-US" dirty="0">
                <a:solidFill>
                  <a:srgbClr val="0000FF"/>
                </a:solidFill>
              </a:rPr>
              <a:t> </a:t>
            </a:r>
            <a:r>
              <a:rPr lang="en-US" dirty="0" err="1">
                <a:solidFill>
                  <a:srgbClr val="0000FF"/>
                </a:solidFill>
              </a:rPr>
              <a:t>trí</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dự</a:t>
            </a:r>
            <a:r>
              <a:rPr lang="en-US" dirty="0">
                <a:solidFill>
                  <a:srgbClr val="0000FF"/>
                </a:solidFill>
              </a:rPr>
              <a:t> </a:t>
            </a:r>
            <a:r>
              <a:rPr lang="en-US" dirty="0" err="1">
                <a:solidFill>
                  <a:srgbClr val="0000FF"/>
                </a:solidFill>
              </a:rPr>
              <a:t>phòng</a:t>
            </a:r>
            <a:r>
              <a:rPr lang="en-US" dirty="0">
                <a:solidFill>
                  <a:srgbClr val="0000FF"/>
                </a:solidFill>
              </a:rPr>
              <a:t> </a:t>
            </a:r>
            <a:r>
              <a:rPr lang="en-US" dirty="0" smtClean="0">
                <a:solidFill>
                  <a:srgbClr val="0000FF"/>
                </a:solidFill>
              </a:rPr>
              <a:t>TTT </a:t>
            </a:r>
            <a:r>
              <a:rPr lang="en-US" dirty="0" err="1">
                <a:solidFill>
                  <a:srgbClr val="0000FF"/>
                </a:solidFill>
              </a:rPr>
              <a:t>đóng</a:t>
            </a:r>
            <a:r>
              <a:rPr lang="en-US" dirty="0">
                <a:solidFill>
                  <a:srgbClr val="0000FF"/>
                </a:solidFill>
              </a:rPr>
              <a:t> </a:t>
            </a:r>
            <a:r>
              <a:rPr lang="en-US" dirty="0" err="1">
                <a:solidFill>
                  <a:srgbClr val="0000FF"/>
                </a:solidFill>
              </a:rPr>
              <a:t>vai</a:t>
            </a:r>
            <a:r>
              <a:rPr lang="en-US" dirty="0">
                <a:solidFill>
                  <a:srgbClr val="0000FF"/>
                </a:solidFill>
              </a:rPr>
              <a:t> </a:t>
            </a:r>
            <a:r>
              <a:rPr lang="en-US" dirty="0" err="1">
                <a:solidFill>
                  <a:srgbClr val="0000FF"/>
                </a:solidFill>
              </a:rPr>
              <a:t>trò</a:t>
            </a:r>
            <a:r>
              <a:rPr lang="en-US" dirty="0">
                <a:solidFill>
                  <a:srgbClr val="0000FF"/>
                </a:solidFill>
              </a:rPr>
              <a:t> </a:t>
            </a:r>
            <a:r>
              <a:rPr lang="en-US" dirty="0" err="1">
                <a:solidFill>
                  <a:srgbClr val="0000FF"/>
                </a:solidFill>
              </a:rPr>
              <a:t>quan</a:t>
            </a:r>
            <a:r>
              <a:rPr lang="en-US" dirty="0">
                <a:solidFill>
                  <a:srgbClr val="0000FF"/>
                </a:solidFill>
              </a:rPr>
              <a:t> </a:t>
            </a:r>
            <a:r>
              <a:rPr lang="en-US" dirty="0" err="1">
                <a:solidFill>
                  <a:srgbClr val="0000FF"/>
                </a:solidFill>
              </a:rPr>
              <a:t>trọng</a:t>
            </a:r>
            <a:r>
              <a:rPr lang="en-US" dirty="0">
                <a:solidFill>
                  <a:srgbClr val="0000FF"/>
                </a:solidFill>
              </a:rPr>
              <a:t> </a:t>
            </a:r>
            <a:r>
              <a:rPr lang="en-US" dirty="0" err="1">
                <a:solidFill>
                  <a:srgbClr val="0000FF"/>
                </a:solidFill>
              </a:rPr>
              <a:t>trong</a:t>
            </a:r>
            <a:r>
              <a:rPr lang="en-US" dirty="0">
                <a:solidFill>
                  <a:srgbClr val="0000FF"/>
                </a:solidFill>
              </a:rPr>
              <a:t> </a:t>
            </a:r>
            <a:r>
              <a:rPr lang="en-US" dirty="0" err="1">
                <a:solidFill>
                  <a:srgbClr val="0000FF"/>
                </a:solidFill>
              </a:rPr>
              <a:t>việc</a:t>
            </a:r>
            <a:r>
              <a:rPr lang="en-US" dirty="0">
                <a:solidFill>
                  <a:srgbClr val="0000FF"/>
                </a:solidFill>
              </a:rPr>
              <a:t> </a:t>
            </a:r>
            <a:r>
              <a:rPr lang="en-US" dirty="0" err="1">
                <a:solidFill>
                  <a:srgbClr val="0000FF"/>
                </a:solidFill>
              </a:rPr>
              <a:t>sử</a:t>
            </a:r>
            <a:r>
              <a:rPr lang="en-US" dirty="0">
                <a:solidFill>
                  <a:srgbClr val="0000FF"/>
                </a:solidFill>
              </a:rPr>
              <a:t> </a:t>
            </a:r>
            <a:r>
              <a:rPr lang="en-US" dirty="0" err="1">
                <a:solidFill>
                  <a:srgbClr val="0000FF"/>
                </a:solidFill>
              </a:rPr>
              <a:t>dụng</a:t>
            </a:r>
            <a:r>
              <a:rPr lang="en-US" dirty="0">
                <a:solidFill>
                  <a:srgbClr val="0000FF"/>
                </a:solidFill>
              </a:rPr>
              <a:t> </a:t>
            </a:r>
            <a:r>
              <a:rPr lang="en-US" dirty="0" err="1">
                <a:solidFill>
                  <a:srgbClr val="0000FF"/>
                </a:solidFill>
              </a:rPr>
              <a:t>thuốc</a:t>
            </a:r>
            <a:r>
              <a:rPr lang="en-US" dirty="0">
                <a:solidFill>
                  <a:srgbClr val="0000FF"/>
                </a:solidFill>
              </a:rPr>
              <a:t> </a:t>
            </a:r>
            <a:r>
              <a:rPr lang="en-US" dirty="0" smtClean="0">
                <a:solidFill>
                  <a:srgbClr val="0000FF"/>
                </a:solidFill>
              </a:rPr>
              <a:t>an  </a:t>
            </a:r>
            <a:r>
              <a:rPr lang="en-US" dirty="0" err="1">
                <a:solidFill>
                  <a:srgbClr val="0000FF"/>
                </a:solidFill>
              </a:rPr>
              <a:t>toàn</a:t>
            </a:r>
            <a:r>
              <a:rPr lang="en-US" dirty="0">
                <a:solidFill>
                  <a:srgbClr val="0000FF"/>
                </a:solidFill>
              </a:rPr>
              <a:t>, </a:t>
            </a:r>
            <a:r>
              <a:rPr lang="en-US" dirty="0" err="1">
                <a:solidFill>
                  <a:srgbClr val="0000FF"/>
                </a:solidFill>
              </a:rPr>
              <a:t>hiệu</a:t>
            </a:r>
            <a:r>
              <a:rPr lang="en-US" dirty="0">
                <a:solidFill>
                  <a:srgbClr val="0000FF"/>
                </a:solidFill>
              </a:rPr>
              <a:t> </a:t>
            </a:r>
            <a:r>
              <a:rPr lang="en-US" dirty="0" smtClean="0">
                <a:solidFill>
                  <a:srgbClr val="0000FF"/>
                </a:solidFill>
              </a:rPr>
              <a:t> </a:t>
            </a:r>
            <a:r>
              <a:rPr lang="en-US" dirty="0" err="1" smtClean="0">
                <a:solidFill>
                  <a:srgbClr val="0000FF"/>
                </a:solidFill>
              </a:rPr>
              <a:t>quả</a:t>
            </a:r>
            <a:r>
              <a:rPr lang="en-US" dirty="0">
                <a:solidFill>
                  <a:srgbClr val="0000FF"/>
                </a:solidFill>
              </a:rPr>
              <a:t>. </a:t>
            </a:r>
            <a:r>
              <a:rPr lang="en-US" dirty="0" smtClean="0">
                <a:solidFill>
                  <a:srgbClr val="0000FF"/>
                </a:solidFill>
              </a:rPr>
              <a:t>Do </a:t>
            </a:r>
            <a:r>
              <a:rPr lang="en-US" dirty="0" err="1" smtClean="0">
                <a:solidFill>
                  <a:srgbClr val="0000FF"/>
                </a:solidFill>
              </a:rPr>
              <a:t>đó</a:t>
            </a:r>
            <a:r>
              <a:rPr lang="en-US" dirty="0" smtClean="0">
                <a:solidFill>
                  <a:srgbClr val="0000FF"/>
                </a:solidFill>
              </a:rPr>
              <a:t> </a:t>
            </a:r>
            <a:r>
              <a:rPr lang="en-US" dirty="0" err="1" smtClean="0">
                <a:solidFill>
                  <a:srgbClr val="0000FF"/>
                </a:solidFill>
              </a:rPr>
              <a:t>cần</a:t>
            </a:r>
            <a:r>
              <a:rPr lang="en-US" dirty="0" smtClean="0">
                <a:solidFill>
                  <a:srgbClr val="0000FF"/>
                </a:solidFill>
              </a:rPr>
              <a:t> </a:t>
            </a:r>
            <a:r>
              <a:rPr lang="en-US" dirty="0" err="1" smtClean="0">
                <a:solidFill>
                  <a:srgbClr val="0000FF"/>
                </a:solidFill>
              </a:rPr>
              <a:t>sự</a:t>
            </a:r>
            <a:r>
              <a:rPr lang="en-US" dirty="0" smtClean="0">
                <a:solidFill>
                  <a:srgbClr val="0000FF"/>
                </a:solidFill>
              </a:rPr>
              <a:t> </a:t>
            </a:r>
            <a:r>
              <a:rPr lang="en-US" dirty="0" err="1" smtClean="0">
                <a:solidFill>
                  <a:srgbClr val="0000FF"/>
                </a:solidFill>
              </a:rPr>
              <a:t>chung</a:t>
            </a:r>
            <a:r>
              <a:rPr lang="en-US" dirty="0" smtClean="0">
                <a:solidFill>
                  <a:srgbClr val="0000FF"/>
                </a:solidFill>
              </a:rPr>
              <a:t> </a:t>
            </a:r>
            <a:r>
              <a:rPr lang="en-US" dirty="0" err="1" smtClean="0">
                <a:solidFill>
                  <a:srgbClr val="0000FF"/>
                </a:solidFill>
              </a:rPr>
              <a:t>tay</a:t>
            </a:r>
            <a:r>
              <a:rPr lang="en-US" dirty="0" smtClean="0">
                <a:solidFill>
                  <a:srgbClr val="0000FF"/>
                </a:solidFill>
              </a:rPr>
              <a:t> </a:t>
            </a:r>
            <a:r>
              <a:rPr lang="en-US" dirty="0" err="1" smtClean="0">
                <a:solidFill>
                  <a:srgbClr val="0000FF"/>
                </a:solidFill>
              </a:rPr>
              <a:t>của</a:t>
            </a:r>
            <a:r>
              <a:rPr lang="en-US" dirty="0" smtClean="0">
                <a:solidFill>
                  <a:srgbClr val="0000FF"/>
                </a:solidFill>
              </a:rPr>
              <a:t> </a:t>
            </a:r>
            <a:r>
              <a:rPr lang="en-US" dirty="0" err="1" smtClean="0">
                <a:solidFill>
                  <a:srgbClr val="0000FF"/>
                </a:solidFill>
              </a:rPr>
              <a:t>cả</a:t>
            </a:r>
            <a:r>
              <a:rPr lang="en-US" dirty="0" smtClean="0">
                <a:solidFill>
                  <a:srgbClr val="0000FF"/>
                </a:solidFill>
              </a:rPr>
              <a:t> </a:t>
            </a:r>
            <a:r>
              <a:rPr lang="en-US" dirty="0" err="1" smtClean="0">
                <a:solidFill>
                  <a:srgbClr val="0000FF"/>
                </a:solidFill>
              </a:rPr>
              <a:t>hệ</a:t>
            </a:r>
            <a:r>
              <a:rPr lang="en-US" dirty="0" smtClean="0">
                <a:solidFill>
                  <a:srgbClr val="0000FF"/>
                </a:solidFill>
              </a:rPr>
              <a:t> </a:t>
            </a:r>
            <a:r>
              <a:rPr lang="en-US" dirty="0" err="1" smtClean="0">
                <a:solidFill>
                  <a:srgbClr val="0000FF"/>
                </a:solidFill>
              </a:rPr>
              <a:t>thống</a:t>
            </a:r>
            <a:r>
              <a:rPr lang="en-US" dirty="0" smtClean="0">
                <a:solidFill>
                  <a:srgbClr val="0000FF"/>
                </a:solidFill>
              </a:rPr>
              <a:t> </a:t>
            </a:r>
            <a:r>
              <a:rPr lang="en-US" dirty="0" err="1" smtClean="0">
                <a:solidFill>
                  <a:srgbClr val="0000FF"/>
                </a:solidFill>
              </a:rPr>
              <a:t>từ</a:t>
            </a:r>
            <a:r>
              <a:rPr lang="en-US" dirty="0" smtClean="0">
                <a:solidFill>
                  <a:srgbClr val="0000FF"/>
                </a:solidFill>
              </a:rPr>
              <a:t> </a:t>
            </a:r>
            <a:r>
              <a:rPr lang="en-US" dirty="0" err="1" smtClean="0">
                <a:solidFill>
                  <a:srgbClr val="0000FF"/>
                </a:solidFill>
              </a:rPr>
              <a:t>Bác</a:t>
            </a:r>
            <a:r>
              <a:rPr lang="en-US" dirty="0" smtClean="0">
                <a:solidFill>
                  <a:srgbClr val="0000FF"/>
                </a:solidFill>
              </a:rPr>
              <a:t> </a:t>
            </a:r>
            <a:r>
              <a:rPr lang="en-US" dirty="0" err="1" smtClean="0">
                <a:solidFill>
                  <a:srgbClr val="0000FF"/>
                </a:solidFill>
              </a:rPr>
              <a:t>sĩ</a:t>
            </a:r>
            <a:endParaRPr lang="en-US" dirty="0" smtClean="0">
              <a:solidFill>
                <a:srgbClr val="0000FF"/>
              </a:solidFill>
            </a:endParaRPr>
          </a:p>
          <a:p>
            <a:r>
              <a:rPr lang="en-US" dirty="0" err="1">
                <a:solidFill>
                  <a:srgbClr val="0000FF"/>
                </a:solidFill>
              </a:rPr>
              <a:t>D</a:t>
            </a:r>
            <a:r>
              <a:rPr lang="en-US" dirty="0" err="1" smtClean="0">
                <a:solidFill>
                  <a:srgbClr val="0000FF"/>
                </a:solidFill>
              </a:rPr>
              <a:t>ược</a:t>
            </a:r>
            <a:r>
              <a:rPr lang="en-US" dirty="0" smtClean="0">
                <a:solidFill>
                  <a:srgbClr val="0000FF"/>
                </a:solidFill>
              </a:rPr>
              <a:t> </a:t>
            </a:r>
            <a:r>
              <a:rPr lang="en-US" dirty="0" err="1" smtClean="0">
                <a:solidFill>
                  <a:srgbClr val="0000FF"/>
                </a:solidFill>
              </a:rPr>
              <a:t>sĩ</a:t>
            </a:r>
            <a:r>
              <a:rPr lang="en-US" dirty="0" smtClean="0">
                <a:solidFill>
                  <a:srgbClr val="0000FF"/>
                </a:solidFill>
              </a:rPr>
              <a:t>, </a:t>
            </a:r>
            <a:r>
              <a:rPr lang="en-US" dirty="0" err="1" smtClean="0">
                <a:solidFill>
                  <a:srgbClr val="0000FF"/>
                </a:solidFill>
              </a:rPr>
              <a:t>Điều</a:t>
            </a:r>
            <a:r>
              <a:rPr lang="en-US" dirty="0" smtClean="0">
                <a:solidFill>
                  <a:srgbClr val="0000FF"/>
                </a:solidFill>
              </a:rPr>
              <a:t> </a:t>
            </a:r>
            <a:r>
              <a:rPr lang="en-US" dirty="0" err="1" smtClean="0">
                <a:solidFill>
                  <a:srgbClr val="0000FF"/>
                </a:solidFill>
              </a:rPr>
              <a:t>dưỡng</a:t>
            </a:r>
            <a:r>
              <a:rPr lang="en-US" dirty="0" smtClean="0">
                <a:solidFill>
                  <a:srgbClr val="0000FF"/>
                </a:solidFill>
              </a:rPr>
              <a:t>, </a:t>
            </a:r>
            <a:r>
              <a:rPr lang="en-US" dirty="0" err="1">
                <a:solidFill>
                  <a:srgbClr val="0000FF"/>
                </a:solidFill>
              </a:rPr>
              <a:t>N</a:t>
            </a:r>
            <a:r>
              <a:rPr lang="en-US" dirty="0" err="1" smtClean="0">
                <a:solidFill>
                  <a:srgbClr val="0000FF"/>
                </a:solidFill>
              </a:rPr>
              <a:t>ữ</a:t>
            </a:r>
            <a:r>
              <a:rPr lang="en-US" dirty="0" smtClean="0">
                <a:solidFill>
                  <a:srgbClr val="0000FF"/>
                </a:solidFill>
              </a:rPr>
              <a:t> </a:t>
            </a:r>
            <a:r>
              <a:rPr lang="en-US" dirty="0" err="1" smtClean="0">
                <a:solidFill>
                  <a:srgbClr val="0000FF"/>
                </a:solidFill>
              </a:rPr>
              <a:t>hộ</a:t>
            </a:r>
            <a:r>
              <a:rPr lang="en-US" dirty="0" smtClean="0">
                <a:solidFill>
                  <a:srgbClr val="0000FF"/>
                </a:solidFill>
              </a:rPr>
              <a:t> </a:t>
            </a:r>
            <a:r>
              <a:rPr lang="en-US" dirty="0" err="1" smtClean="0">
                <a:solidFill>
                  <a:srgbClr val="0000FF"/>
                </a:solidFill>
              </a:rPr>
              <a:t>sinh</a:t>
            </a:r>
            <a:r>
              <a:rPr lang="en-US" dirty="0" smtClean="0">
                <a:solidFill>
                  <a:srgbClr val="0000FF"/>
                </a:solidFill>
              </a:rPr>
              <a:t>, KTV…</a:t>
            </a:r>
            <a:r>
              <a:rPr lang="en-US" dirty="0" err="1" smtClean="0">
                <a:solidFill>
                  <a:srgbClr val="0000FF"/>
                </a:solidFill>
              </a:rPr>
              <a:t>Chính</a:t>
            </a:r>
            <a:r>
              <a:rPr lang="en-US" dirty="0" smtClean="0">
                <a:solidFill>
                  <a:srgbClr val="0000FF"/>
                </a:solidFill>
              </a:rPr>
              <a:t> </a:t>
            </a:r>
            <a:r>
              <a:rPr lang="en-US" dirty="0" err="1" smtClean="0">
                <a:solidFill>
                  <a:srgbClr val="0000FF"/>
                </a:solidFill>
              </a:rPr>
              <a:t>vì</a:t>
            </a:r>
            <a:r>
              <a:rPr lang="en-US" dirty="0" smtClean="0">
                <a:solidFill>
                  <a:srgbClr val="0000FF"/>
                </a:solidFill>
              </a:rPr>
              <a:t> </a:t>
            </a:r>
            <a:r>
              <a:rPr lang="en-US" dirty="0" err="1" smtClean="0">
                <a:solidFill>
                  <a:srgbClr val="0000FF"/>
                </a:solidFill>
              </a:rPr>
              <a:t>vậy</a:t>
            </a:r>
            <a:r>
              <a:rPr lang="en-US" dirty="0" smtClean="0">
                <a:solidFill>
                  <a:srgbClr val="0000FF"/>
                </a:solidFill>
              </a:rPr>
              <a:t>,      SYT </a:t>
            </a:r>
            <a:r>
              <a:rPr lang="en-US" dirty="0" err="1" smtClean="0">
                <a:solidFill>
                  <a:srgbClr val="0000FF"/>
                </a:solidFill>
              </a:rPr>
              <a:t>tỉnh</a:t>
            </a:r>
            <a:r>
              <a:rPr lang="en-US" dirty="0" smtClean="0">
                <a:solidFill>
                  <a:srgbClr val="0000FF"/>
                </a:solidFill>
              </a:rPr>
              <a:t> T.T. </a:t>
            </a:r>
            <a:r>
              <a:rPr lang="en-US" dirty="0" err="1" smtClean="0">
                <a:solidFill>
                  <a:srgbClr val="0000FF"/>
                </a:solidFill>
              </a:rPr>
              <a:t>Huế</a:t>
            </a:r>
            <a:r>
              <a:rPr lang="en-US" dirty="0" smtClean="0">
                <a:solidFill>
                  <a:srgbClr val="0000FF"/>
                </a:solidFill>
              </a:rPr>
              <a:t> , </a:t>
            </a:r>
            <a:r>
              <a:rPr lang="en-US" dirty="0" err="1" smtClean="0">
                <a:solidFill>
                  <a:srgbClr val="0000FF"/>
                </a:solidFill>
              </a:rPr>
              <a:t>cụ</a:t>
            </a:r>
            <a:r>
              <a:rPr lang="en-US" dirty="0" smtClean="0">
                <a:solidFill>
                  <a:srgbClr val="0000FF"/>
                </a:solidFill>
              </a:rPr>
              <a:t> </a:t>
            </a:r>
            <a:r>
              <a:rPr lang="en-US" dirty="0" err="1" smtClean="0">
                <a:solidFill>
                  <a:srgbClr val="0000FF"/>
                </a:solidFill>
              </a:rPr>
              <a:t>thể</a:t>
            </a:r>
            <a:r>
              <a:rPr lang="en-US" dirty="0" smtClean="0">
                <a:solidFill>
                  <a:srgbClr val="0000FF"/>
                </a:solidFill>
              </a:rPr>
              <a:t> </a:t>
            </a:r>
            <a:r>
              <a:rPr lang="en-US" dirty="0" err="1" smtClean="0">
                <a:solidFill>
                  <a:srgbClr val="0000FF"/>
                </a:solidFill>
              </a:rPr>
              <a:t>là</a:t>
            </a:r>
            <a:r>
              <a:rPr lang="en-US" dirty="0" smtClean="0">
                <a:solidFill>
                  <a:srgbClr val="0000FF"/>
                </a:solidFill>
              </a:rPr>
              <a:t> </a:t>
            </a:r>
            <a:r>
              <a:rPr lang="en-US" dirty="0" err="1" smtClean="0">
                <a:solidFill>
                  <a:srgbClr val="0000FF"/>
                </a:solidFill>
              </a:rPr>
              <a:t>phòng</a:t>
            </a:r>
            <a:r>
              <a:rPr lang="en-US" dirty="0" smtClean="0">
                <a:solidFill>
                  <a:srgbClr val="0000FF"/>
                </a:solidFill>
              </a:rPr>
              <a:t> NVD  </a:t>
            </a:r>
            <a:r>
              <a:rPr lang="en-US" dirty="0" err="1" smtClean="0">
                <a:solidFill>
                  <a:srgbClr val="0000FF"/>
                </a:solidFill>
              </a:rPr>
              <a:t>yêu</a:t>
            </a:r>
            <a:r>
              <a:rPr lang="en-US" dirty="0" smtClean="0">
                <a:solidFill>
                  <a:srgbClr val="0000FF"/>
                </a:solidFill>
              </a:rPr>
              <a:t> </a:t>
            </a:r>
            <a:r>
              <a:rPr lang="en-US" dirty="0" err="1" smtClean="0">
                <a:solidFill>
                  <a:srgbClr val="0000FF"/>
                </a:solidFill>
              </a:rPr>
              <a:t>cầu</a:t>
            </a:r>
            <a:r>
              <a:rPr lang="en-US" dirty="0" smtClean="0">
                <a:solidFill>
                  <a:srgbClr val="0000FF"/>
                </a:solidFill>
              </a:rPr>
              <a:t> </a:t>
            </a:r>
            <a:r>
              <a:rPr lang="en-US" dirty="0" err="1" smtClean="0">
                <a:solidFill>
                  <a:srgbClr val="0000FF"/>
                </a:solidFill>
              </a:rPr>
              <a:t>các</a:t>
            </a:r>
            <a:r>
              <a:rPr lang="en-US" dirty="0" smtClean="0">
                <a:solidFill>
                  <a:srgbClr val="0000FF"/>
                </a:solidFill>
              </a:rPr>
              <a:t> </a:t>
            </a:r>
            <a:r>
              <a:rPr lang="en-US" dirty="0" err="1" smtClean="0">
                <a:solidFill>
                  <a:srgbClr val="0000FF"/>
                </a:solidFill>
              </a:rPr>
              <a:t>đơn</a:t>
            </a:r>
            <a:r>
              <a:rPr lang="en-US" dirty="0" smtClean="0">
                <a:solidFill>
                  <a:srgbClr val="0000FF"/>
                </a:solidFill>
              </a:rPr>
              <a:t> </a:t>
            </a:r>
            <a:r>
              <a:rPr lang="en-US" dirty="0" err="1" smtClean="0">
                <a:solidFill>
                  <a:srgbClr val="0000FF"/>
                </a:solidFill>
              </a:rPr>
              <a:t>vị</a:t>
            </a:r>
            <a:r>
              <a:rPr lang="en-US" dirty="0" smtClean="0">
                <a:solidFill>
                  <a:srgbClr val="0000FF"/>
                </a:solidFill>
              </a:rPr>
              <a:t> </a:t>
            </a:r>
            <a:r>
              <a:rPr lang="en-US" dirty="0" err="1" smtClean="0">
                <a:solidFill>
                  <a:srgbClr val="0000FF"/>
                </a:solidFill>
              </a:rPr>
              <a:t>trực</a:t>
            </a:r>
            <a:r>
              <a:rPr lang="en-US" dirty="0" smtClean="0">
                <a:solidFill>
                  <a:srgbClr val="0000FF"/>
                </a:solidFill>
              </a:rPr>
              <a:t> </a:t>
            </a:r>
            <a:r>
              <a:rPr lang="en-US" dirty="0" err="1" smtClean="0">
                <a:solidFill>
                  <a:srgbClr val="0000FF"/>
                </a:solidFill>
              </a:rPr>
              <a:t>thuộc</a:t>
            </a:r>
            <a:r>
              <a:rPr lang="en-US" dirty="0" smtClean="0">
                <a:solidFill>
                  <a:srgbClr val="0000FF"/>
                </a:solidFill>
              </a:rPr>
              <a:t> </a:t>
            </a:r>
            <a:r>
              <a:rPr lang="en-US" dirty="0" err="1" smtClean="0">
                <a:solidFill>
                  <a:srgbClr val="0000FF"/>
                </a:solidFill>
              </a:rPr>
              <a:t>phải</a:t>
            </a:r>
            <a:r>
              <a:rPr lang="en-US" dirty="0" smtClean="0">
                <a:solidFill>
                  <a:srgbClr val="0000FF"/>
                </a:solidFill>
              </a:rPr>
              <a:t> </a:t>
            </a:r>
            <a:r>
              <a:rPr lang="en-US" dirty="0" err="1" smtClean="0">
                <a:solidFill>
                  <a:srgbClr val="0000FF"/>
                </a:solidFill>
              </a:rPr>
              <a:t>triển</a:t>
            </a:r>
            <a:r>
              <a:rPr lang="en-US" dirty="0" smtClean="0">
                <a:solidFill>
                  <a:srgbClr val="0000FF"/>
                </a:solidFill>
              </a:rPr>
              <a:t> </a:t>
            </a:r>
            <a:r>
              <a:rPr lang="en-US" dirty="0" err="1" smtClean="0">
                <a:solidFill>
                  <a:srgbClr val="0000FF"/>
                </a:solidFill>
              </a:rPr>
              <a:t>khai</a:t>
            </a:r>
            <a:r>
              <a:rPr lang="en-US" dirty="0" smtClean="0">
                <a:solidFill>
                  <a:srgbClr val="0000FF"/>
                </a:solidFill>
              </a:rPr>
              <a:t> </a:t>
            </a:r>
            <a:r>
              <a:rPr lang="en-US" dirty="0" err="1" smtClean="0">
                <a:solidFill>
                  <a:srgbClr val="0000FF"/>
                </a:solidFill>
              </a:rPr>
              <a:t>chương</a:t>
            </a:r>
            <a:r>
              <a:rPr lang="en-US" dirty="0" smtClean="0">
                <a:solidFill>
                  <a:srgbClr val="0000FF"/>
                </a:solidFill>
              </a:rPr>
              <a:t> </a:t>
            </a:r>
            <a:r>
              <a:rPr lang="en-US" dirty="0" err="1" smtClean="0">
                <a:solidFill>
                  <a:srgbClr val="0000FF"/>
                </a:solidFill>
              </a:rPr>
              <a:t>trình</a:t>
            </a:r>
            <a:r>
              <a:rPr lang="en-US" dirty="0" smtClean="0">
                <a:solidFill>
                  <a:srgbClr val="0000FF"/>
                </a:solidFill>
              </a:rPr>
              <a:t> </a:t>
            </a:r>
            <a:r>
              <a:rPr lang="en-US" dirty="0" err="1" smtClean="0">
                <a:solidFill>
                  <a:srgbClr val="0000FF"/>
                </a:solidFill>
              </a:rPr>
              <a:t>ký</a:t>
            </a:r>
            <a:r>
              <a:rPr lang="en-US" dirty="0" smtClean="0">
                <a:solidFill>
                  <a:srgbClr val="0000FF"/>
                </a:solidFill>
              </a:rPr>
              <a:t> cam </a:t>
            </a:r>
            <a:r>
              <a:rPr lang="en-US" dirty="0" err="1" smtClean="0">
                <a:solidFill>
                  <a:srgbClr val="0000FF"/>
                </a:solidFill>
              </a:rPr>
              <a:t>kết</a:t>
            </a:r>
            <a:r>
              <a:rPr lang="en-US" dirty="0" smtClean="0">
                <a:solidFill>
                  <a:srgbClr val="0000FF"/>
                </a:solidFill>
              </a:rPr>
              <a:t> “ </a:t>
            </a:r>
            <a:r>
              <a:rPr lang="en-US" dirty="0" err="1" smtClean="0">
                <a:solidFill>
                  <a:srgbClr val="0000FF"/>
                </a:solidFill>
              </a:rPr>
              <a:t>Sử</a:t>
            </a:r>
            <a:r>
              <a:rPr lang="en-US" dirty="0" smtClean="0">
                <a:solidFill>
                  <a:srgbClr val="0000FF"/>
                </a:solidFill>
              </a:rPr>
              <a:t> </a:t>
            </a:r>
            <a:r>
              <a:rPr lang="en-US" dirty="0" smtClean="0">
                <a:solidFill>
                  <a:srgbClr val="0000FF"/>
                </a:solidFill>
              </a:rPr>
              <a:t> </a:t>
            </a:r>
            <a:r>
              <a:rPr lang="en-US" dirty="0" err="1" smtClean="0">
                <a:solidFill>
                  <a:srgbClr val="0000FF"/>
                </a:solidFill>
              </a:rPr>
              <a:t>dụng</a:t>
            </a:r>
            <a:r>
              <a:rPr lang="en-US" dirty="0" smtClean="0">
                <a:solidFill>
                  <a:srgbClr val="0000FF"/>
                </a:solidFill>
              </a:rPr>
              <a:t>  </a:t>
            </a:r>
            <a:r>
              <a:rPr lang="en-US" dirty="0" err="1" smtClean="0">
                <a:solidFill>
                  <a:srgbClr val="0000FF"/>
                </a:solidFill>
              </a:rPr>
              <a:t>thuốc</a:t>
            </a:r>
            <a:r>
              <a:rPr lang="en-US" dirty="0" smtClean="0">
                <a:solidFill>
                  <a:srgbClr val="0000FF"/>
                </a:solidFill>
              </a:rPr>
              <a:t> an </a:t>
            </a:r>
            <a:r>
              <a:rPr lang="en-US" dirty="0" err="1" smtClean="0">
                <a:solidFill>
                  <a:srgbClr val="0000FF"/>
                </a:solidFill>
              </a:rPr>
              <a:t>toàn</a:t>
            </a:r>
            <a:r>
              <a:rPr lang="en-US" dirty="0" smtClean="0">
                <a:solidFill>
                  <a:srgbClr val="0000FF"/>
                </a:solidFill>
              </a:rPr>
              <a:t>, </a:t>
            </a:r>
            <a:r>
              <a:rPr lang="en-US" dirty="0" err="1" smtClean="0">
                <a:solidFill>
                  <a:srgbClr val="0000FF"/>
                </a:solidFill>
              </a:rPr>
              <a:t>hợp</a:t>
            </a:r>
            <a:r>
              <a:rPr lang="en-US" dirty="0" smtClean="0">
                <a:solidFill>
                  <a:srgbClr val="0000FF"/>
                </a:solidFill>
              </a:rPr>
              <a:t> </a:t>
            </a:r>
            <a:r>
              <a:rPr lang="en-US" dirty="0" err="1" smtClean="0">
                <a:solidFill>
                  <a:srgbClr val="0000FF"/>
                </a:solidFill>
              </a:rPr>
              <a:t>lí</a:t>
            </a:r>
            <a:r>
              <a:rPr lang="en-US" dirty="0" smtClean="0">
                <a:solidFill>
                  <a:srgbClr val="0000FF"/>
                </a:solidFill>
              </a:rPr>
              <a:t>” </a:t>
            </a:r>
            <a:r>
              <a:rPr lang="en-US" dirty="0" err="1" smtClean="0">
                <a:solidFill>
                  <a:srgbClr val="0000FF"/>
                </a:solidFill>
              </a:rPr>
              <a:t>đặc</a:t>
            </a:r>
            <a:r>
              <a:rPr lang="en-US" dirty="0" smtClean="0">
                <a:solidFill>
                  <a:srgbClr val="0000FF"/>
                </a:solidFill>
              </a:rPr>
              <a:t> </a:t>
            </a:r>
            <a:r>
              <a:rPr lang="en-US" dirty="0" err="1" smtClean="0">
                <a:solidFill>
                  <a:srgbClr val="0000FF"/>
                </a:solidFill>
              </a:rPr>
              <a:t>biệt</a:t>
            </a:r>
            <a:r>
              <a:rPr lang="en-US" dirty="0" smtClean="0">
                <a:solidFill>
                  <a:srgbClr val="0000FF"/>
                </a:solidFill>
              </a:rPr>
              <a:t> </a:t>
            </a:r>
            <a:r>
              <a:rPr lang="en-US" dirty="0" err="1" smtClean="0">
                <a:solidFill>
                  <a:srgbClr val="0000FF"/>
                </a:solidFill>
              </a:rPr>
              <a:t>là</a:t>
            </a:r>
            <a:r>
              <a:rPr lang="en-US" dirty="0" smtClean="0">
                <a:solidFill>
                  <a:srgbClr val="0000FF"/>
                </a:solidFill>
              </a:rPr>
              <a:t> </a:t>
            </a:r>
            <a:r>
              <a:rPr lang="en-US" dirty="0" err="1" smtClean="0">
                <a:solidFill>
                  <a:srgbClr val="0000FF"/>
                </a:solidFill>
              </a:rPr>
              <a:t>sử</a:t>
            </a:r>
            <a:r>
              <a:rPr lang="en-US" dirty="0" smtClean="0">
                <a:solidFill>
                  <a:srgbClr val="0000FF"/>
                </a:solidFill>
              </a:rPr>
              <a:t> </a:t>
            </a:r>
            <a:r>
              <a:rPr lang="en-US" dirty="0" err="1" smtClean="0">
                <a:solidFill>
                  <a:srgbClr val="0000FF"/>
                </a:solidFill>
              </a:rPr>
              <a:t>dụng</a:t>
            </a:r>
            <a:r>
              <a:rPr lang="en-US" dirty="0" smtClean="0">
                <a:solidFill>
                  <a:srgbClr val="0000FF"/>
                </a:solidFill>
              </a:rPr>
              <a:t> </a:t>
            </a:r>
            <a:r>
              <a:rPr lang="en-US" dirty="0" err="1" smtClean="0">
                <a:solidFill>
                  <a:srgbClr val="0000FF"/>
                </a:solidFill>
              </a:rPr>
              <a:t>phù</a:t>
            </a:r>
            <a:r>
              <a:rPr lang="en-US" dirty="0" smtClean="0">
                <a:solidFill>
                  <a:srgbClr val="0000FF"/>
                </a:solidFill>
              </a:rPr>
              <a:t> </a:t>
            </a:r>
            <a:r>
              <a:rPr lang="en-US" dirty="0" err="1" smtClean="0">
                <a:solidFill>
                  <a:srgbClr val="0000FF"/>
                </a:solidFill>
              </a:rPr>
              <a:t>hợp</a:t>
            </a:r>
            <a:r>
              <a:rPr lang="en-US" dirty="0" smtClean="0">
                <a:solidFill>
                  <a:srgbClr val="0000FF"/>
                </a:solidFill>
              </a:rPr>
              <a:t>   </a:t>
            </a:r>
            <a:r>
              <a:rPr lang="en-US" dirty="0" smtClean="0">
                <a:solidFill>
                  <a:srgbClr val="0000FF"/>
                </a:solidFill>
              </a:rPr>
              <a:t> </a:t>
            </a:r>
            <a:r>
              <a:rPr lang="en-US" dirty="0" err="1" smtClean="0">
                <a:solidFill>
                  <a:srgbClr val="0000FF"/>
                </a:solidFill>
              </a:rPr>
              <a:t>thuốc</a:t>
            </a:r>
            <a:r>
              <a:rPr lang="en-US" dirty="0" smtClean="0">
                <a:solidFill>
                  <a:srgbClr val="0000FF"/>
                </a:solidFill>
              </a:rPr>
              <a:t> </a:t>
            </a:r>
            <a:r>
              <a:rPr lang="en-US" dirty="0" err="1" smtClean="0">
                <a:solidFill>
                  <a:srgbClr val="0000FF"/>
                </a:solidFill>
              </a:rPr>
              <a:t>kháng</a:t>
            </a:r>
            <a:r>
              <a:rPr lang="en-US" dirty="0" smtClean="0">
                <a:solidFill>
                  <a:srgbClr val="0000FF"/>
                </a:solidFill>
              </a:rPr>
              <a:t> </a:t>
            </a:r>
            <a:r>
              <a:rPr lang="en-US" dirty="0" err="1" smtClean="0">
                <a:solidFill>
                  <a:srgbClr val="0000FF"/>
                </a:solidFill>
              </a:rPr>
              <a:t>sinh</a:t>
            </a:r>
            <a:r>
              <a:rPr lang="en-US" dirty="0">
                <a:solidFill>
                  <a:srgbClr val="0000FF"/>
                </a:solidFill>
              </a:rPr>
              <a:t> </a:t>
            </a:r>
            <a:r>
              <a:rPr lang="en-US" dirty="0" smtClean="0">
                <a:solidFill>
                  <a:srgbClr val="0000FF"/>
                </a:solidFill>
              </a:rPr>
              <a:t> </a:t>
            </a:r>
            <a:r>
              <a:rPr lang="en-US" dirty="0" err="1" smtClean="0">
                <a:solidFill>
                  <a:srgbClr val="0000FF"/>
                </a:solidFill>
              </a:rPr>
              <a:t>để</a:t>
            </a:r>
            <a:r>
              <a:rPr lang="en-US" dirty="0" smtClean="0">
                <a:solidFill>
                  <a:srgbClr val="0000FF"/>
                </a:solidFill>
              </a:rPr>
              <a:t> </a:t>
            </a:r>
            <a:r>
              <a:rPr lang="en-US" dirty="0" err="1" smtClean="0">
                <a:solidFill>
                  <a:srgbClr val="0000FF"/>
                </a:solidFill>
              </a:rPr>
              <a:t>phòng</a:t>
            </a:r>
            <a:r>
              <a:rPr lang="en-US" dirty="0" smtClean="0">
                <a:solidFill>
                  <a:srgbClr val="0000FF"/>
                </a:solidFill>
              </a:rPr>
              <a:t> </a:t>
            </a:r>
            <a:r>
              <a:rPr lang="en-US" dirty="0" err="1" smtClean="0">
                <a:solidFill>
                  <a:srgbClr val="0000FF"/>
                </a:solidFill>
              </a:rPr>
              <a:t>chống</a:t>
            </a:r>
            <a:r>
              <a:rPr lang="en-US" dirty="0" smtClean="0">
                <a:solidFill>
                  <a:srgbClr val="0000FF"/>
                </a:solidFill>
              </a:rPr>
              <a:t> </a:t>
            </a:r>
            <a:r>
              <a:rPr lang="en-US" dirty="0" err="1" smtClean="0">
                <a:solidFill>
                  <a:srgbClr val="0000FF"/>
                </a:solidFill>
              </a:rPr>
              <a:t>kháng</a:t>
            </a:r>
            <a:r>
              <a:rPr lang="en-US" dirty="0" smtClean="0">
                <a:solidFill>
                  <a:srgbClr val="0000FF"/>
                </a:solidFill>
              </a:rPr>
              <a:t> </a:t>
            </a:r>
            <a:r>
              <a:rPr lang="en-US" dirty="0" err="1" smtClean="0">
                <a:solidFill>
                  <a:srgbClr val="0000FF"/>
                </a:solidFill>
              </a:rPr>
              <a:t>thuốc</a:t>
            </a:r>
            <a:r>
              <a:rPr lang="en-US" dirty="0" smtClean="0">
                <a:solidFill>
                  <a:srgbClr val="0000FF"/>
                </a:solidFill>
              </a:rPr>
              <a:t>. </a:t>
            </a:r>
          </a:p>
          <a:p>
            <a:endParaRPr lang="en-US" dirty="0">
              <a:solidFill>
                <a:srgbClr val="0000FF"/>
              </a:solidFill>
            </a:endParaRPr>
          </a:p>
          <a:p>
            <a:endParaRPr lang="en-US" dirty="0">
              <a:solidFill>
                <a:srgbClr val="0000FF"/>
              </a:solidFill>
            </a:endParaRPr>
          </a:p>
        </p:txBody>
      </p:sp>
      <p:grpSp>
        <p:nvGrpSpPr>
          <p:cNvPr id="8" name="Group 7"/>
          <p:cNvGrpSpPr>
            <a:grpSpLocks/>
          </p:cNvGrpSpPr>
          <p:nvPr/>
        </p:nvGrpSpPr>
        <p:grpSpPr>
          <a:xfrm>
            <a:off x="179512" y="1112234"/>
            <a:ext cx="2376264" cy="3773650"/>
            <a:chOff x="0" y="0"/>
            <a:chExt cx="5448300" cy="5954268"/>
          </a:xfrm>
        </p:grpSpPr>
        <p:pic>
          <p:nvPicPr>
            <p:cNvPr id="9" name="Image 376"/>
            <p:cNvPicPr/>
            <p:nvPr/>
          </p:nvPicPr>
          <p:blipFill>
            <a:blip r:embed="rId3" cstate="print"/>
            <a:stretch>
              <a:fillRect/>
            </a:stretch>
          </p:blipFill>
          <p:spPr>
            <a:xfrm>
              <a:off x="902208" y="0"/>
              <a:ext cx="3715511" cy="2476500"/>
            </a:xfrm>
            <a:prstGeom prst="rect">
              <a:avLst/>
            </a:prstGeom>
          </p:spPr>
        </p:pic>
        <p:pic>
          <p:nvPicPr>
            <p:cNvPr id="10" name="Image 377"/>
            <p:cNvPicPr/>
            <p:nvPr/>
          </p:nvPicPr>
          <p:blipFill>
            <a:blip r:embed="rId4" cstate="print"/>
            <a:stretch>
              <a:fillRect/>
            </a:stretch>
          </p:blipFill>
          <p:spPr>
            <a:xfrm>
              <a:off x="0" y="2324100"/>
              <a:ext cx="5448300" cy="3630168"/>
            </a:xfrm>
            <a:prstGeom prst="rect">
              <a:avLst/>
            </a:prstGeom>
          </p:spPr>
        </p:pic>
      </p:grpSp>
    </p:spTree>
    <p:extLst>
      <p:ext uri="{BB962C8B-B14F-4D97-AF65-F5344CB8AC3E}">
        <p14:creationId xmlns:p14="http://schemas.microsoft.com/office/powerpoint/2010/main" val="549660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 xmlns:a16="http://schemas.microsoft.com/office/drawing/2014/main" id="{185235E2-27C3-4C37-9AEA-F4BAD7BD5219}"/>
              </a:ext>
            </a:extLst>
          </p:cNvPr>
          <p:cNvSpPr>
            <a:spLocks noGrp="1"/>
          </p:cNvSpPr>
          <p:nvPr>
            <p:ph type="title"/>
          </p:nvPr>
        </p:nvSpPr>
        <p:spPr>
          <a:xfrm>
            <a:off x="2592000" y="1491630"/>
            <a:ext cx="6552000" cy="1008000"/>
          </a:xfrm>
        </p:spPr>
        <p:txBody>
          <a:bodyPr/>
          <a:lstStyle/>
          <a:p>
            <a:pPr algn="ctr"/>
            <a:r>
              <a:rPr lang="en-US" sz="3200" dirty="0">
                <a:solidFill>
                  <a:schemeClr val="tx2"/>
                </a:solidFill>
              </a:rPr>
              <a:t>CẢM </a:t>
            </a:r>
            <a:r>
              <a:rPr lang="en-US" sz="3200" dirty="0" smtClean="0">
                <a:solidFill>
                  <a:schemeClr val="tx2"/>
                </a:solidFill>
              </a:rPr>
              <a:t>ƠN QUÝ ĐỒNG NGHIỆP    </a:t>
            </a:r>
            <a:r>
              <a:rPr lang="en-US" sz="3200" smtClean="0">
                <a:solidFill>
                  <a:schemeClr val="tx2"/>
                </a:solidFill>
              </a:rPr>
              <a:t>ĐÃ </a:t>
            </a:r>
            <a:r>
              <a:rPr lang="en-US" sz="3200" smtClean="0">
                <a:solidFill>
                  <a:schemeClr val="tx2"/>
                </a:solidFill>
              </a:rPr>
              <a:t>CHÚ Ý </a:t>
            </a:r>
            <a:r>
              <a:rPr lang="en-US" sz="3200" smtClean="0">
                <a:solidFill>
                  <a:schemeClr val="tx2"/>
                </a:solidFill>
              </a:rPr>
              <a:t>LẮNG </a:t>
            </a:r>
            <a:r>
              <a:rPr lang="en-US" sz="3200" dirty="0">
                <a:solidFill>
                  <a:schemeClr val="tx2"/>
                </a:solidFill>
              </a:rPr>
              <a:t>NGHE!</a:t>
            </a:r>
            <a:endParaRPr lang="vi-VN" sz="3200" dirty="0">
              <a:solidFill>
                <a:schemeClr val="tx2"/>
              </a:solidFill>
            </a:endParaRPr>
          </a:p>
        </p:txBody>
      </p:sp>
      <p:grpSp>
        <p:nvGrpSpPr>
          <p:cNvPr id="6" name="Group 5"/>
          <p:cNvGrpSpPr/>
          <p:nvPr/>
        </p:nvGrpSpPr>
        <p:grpSpPr>
          <a:xfrm>
            <a:off x="3059832" y="4227934"/>
            <a:ext cx="3008754" cy="915566"/>
            <a:chOff x="7934433" y="3003797"/>
            <a:chExt cx="767433" cy="144000"/>
          </a:xfrm>
        </p:grpSpPr>
        <p:sp>
          <p:nvSpPr>
            <p:cNvPr id="7" name="Rectangle 6"/>
            <p:cNvSpPr/>
            <p:nvPr/>
          </p:nvSpPr>
          <p:spPr>
            <a:xfrm>
              <a:off x="7934433"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8142244"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9" name="Rectangle 8"/>
            <p:cNvSpPr/>
            <p:nvPr/>
          </p:nvSpPr>
          <p:spPr>
            <a:xfrm>
              <a:off x="8350055"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8557866"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007046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64554"/>
            <a:ext cx="9144000" cy="884466"/>
          </a:xfrm>
          <a:solidFill>
            <a:srgbClr val="99FF33"/>
          </a:solidFill>
        </p:spPr>
        <p:txBody>
          <a:bodyPr/>
          <a:lstStyle/>
          <a:p>
            <a:r>
              <a:rPr lang="en-US" altLang="ko-KR" sz="2800" dirty="0" smtClean="0"/>
              <a:t>Phần1</a:t>
            </a:r>
            <a:r>
              <a:rPr lang="en-US" altLang="ko-KR" sz="2800" dirty="0"/>
              <a:t>:</a:t>
            </a:r>
            <a:r>
              <a:rPr lang="en-US" altLang="ko-KR" sz="2800" dirty="0" smtClean="0"/>
              <a:t> GIỚI THIỆU CHUNG</a:t>
            </a:r>
            <a:endParaRPr lang="ko-KR" altLang="en-US" sz="2800" dirty="0"/>
          </a:p>
        </p:txBody>
      </p:sp>
      <p:sp>
        <p:nvSpPr>
          <p:cNvPr id="12" name="Slide Number Placeholder 1">
            <a:extLst>
              <a:ext uri="{FF2B5EF4-FFF2-40B4-BE49-F238E27FC236}">
                <a16:creationId xmlns="" xmlns:a16="http://schemas.microsoft.com/office/drawing/2014/main" id="{8ACC688D-234E-46F4-B278-DF3E6E8CE985}"/>
              </a:ext>
            </a:extLst>
          </p:cNvPr>
          <p:cNvSpPr txBox="1">
            <a:spLocks/>
          </p:cNvSpPr>
          <p:nvPr/>
        </p:nvSpPr>
        <p:spPr>
          <a:xfrm>
            <a:off x="8532440" y="4745214"/>
            <a:ext cx="2743200" cy="365125"/>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B8C78207-D86E-4DEC-8847-DB03BA4BA4F3}" type="slidenum">
              <a:rPr lang="vi-VN" sz="1200"/>
              <a:pPr/>
              <a:t>4</a:t>
            </a:fld>
            <a:endParaRPr lang="vi-VN" sz="1200" dirty="0"/>
          </a:p>
        </p:txBody>
      </p:sp>
      <p:sp>
        <p:nvSpPr>
          <p:cNvPr id="2" name="Title 1">
            <a:extLst>
              <a:ext uri="{FF2B5EF4-FFF2-40B4-BE49-F238E27FC236}">
                <a16:creationId xmlns="" xmlns:a16="http://schemas.microsoft.com/office/drawing/2014/main" id="{A8EF905E-4FE9-0848-4669-ED382A11770B}"/>
              </a:ext>
            </a:extLst>
          </p:cNvPr>
          <p:cNvSpPr txBox="1">
            <a:spLocks/>
          </p:cNvSpPr>
          <p:nvPr/>
        </p:nvSpPr>
        <p:spPr>
          <a:xfrm>
            <a:off x="2810703" y="706127"/>
            <a:ext cx="6301166" cy="2520280"/>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just"/>
            <a:r>
              <a:rPr lang="en-US" sz="1800" dirty="0" smtClean="0">
                <a:solidFill>
                  <a:srgbClr val="0000FF"/>
                </a:solidFill>
                <a:latin typeface="Arial" panose="020B0604020202020204" pitchFamily="34" charset="0"/>
                <a:cs typeface="Arial" panose="020B0604020202020204" pitchFamily="34" charset="0"/>
              </a:rPr>
              <a:t>	</a:t>
            </a:r>
            <a:r>
              <a:rPr lang="vi-VN" sz="1800" b="1" dirty="0" smtClean="0">
                <a:solidFill>
                  <a:srgbClr val="FF0000"/>
                </a:solidFill>
                <a:latin typeface="Arial" panose="020B0604020202020204" pitchFamily="34" charset="0"/>
                <a:cs typeface="Arial" panose="020B0604020202020204" pitchFamily="34" charset="0"/>
              </a:rPr>
              <a:t>Tương </a:t>
            </a:r>
            <a:r>
              <a:rPr lang="vi-VN" sz="1800" b="1" dirty="0">
                <a:solidFill>
                  <a:srgbClr val="FF0000"/>
                </a:solidFill>
                <a:latin typeface="Arial" panose="020B0604020202020204" pitchFamily="34" charset="0"/>
                <a:cs typeface="Arial" panose="020B0604020202020204" pitchFamily="34" charset="0"/>
              </a:rPr>
              <a:t>tác thuốc </a:t>
            </a:r>
            <a:r>
              <a:rPr lang="vi-VN" sz="1800" dirty="0">
                <a:solidFill>
                  <a:srgbClr val="0000FF"/>
                </a:solidFill>
                <a:latin typeface="Arial" panose="020B0604020202020204" pitchFamily="34" charset="0"/>
                <a:cs typeface="Arial" panose="020B0604020202020204" pitchFamily="34" charset="0"/>
              </a:rPr>
              <a:t>là một vấn đề </a:t>
            </a:r>
            <a:r>
              <a:rPr lang="vi-VN" sz="1800" dirty="0">
                <a:solidFill>
                  <a:srgbClr val="FF0000"/>
                </a:solidFill>
                <a:latin typeface="Arial" panose="020B0604020202020204" pitchFamily="34" charset="0"/>
                <a:cs typeface="Arial" panose="020B0604020202020204" pitchFamily="34" charset="0"/>
              </a:rPr>
              <a:t>khá phổ biến </a:t>
            </a:r>
            <a:r>
              <a:rPr lang="vi-VN" sz="1800" dirty="0">
                <a:solidFill>
                  <a:srgbClr val="0000FF"/>
                </a:solidFill>
                <a:latin typeface="Arial" panose="020B0604020202020204" pitchFamily="34" charset="0"/>
                <a:cs typeface="Arial" panose="020B0604020202020204" pitchFamily="34" charset="0"/>
              </a:rPr>
              <a:t>trong thực hành lâm sàng, đặc biệt trên các bệnh nhân mắc đồng thời nhiều bệnh lý, được điều trị bằng nhiều thuốc khác nhau. Các tương tác này có thể có lợi nếu biết phối hợp đúng cách. Tuy nhiên trong nhiều trường hợp, TTT cũng có thể là nguyên nhân </a:t>
            </a:r>
            <a:r>
              <a:rPr lang="vi-VN" sz="1800" dirty="0">
                <a:solidFill>
                  <a:srgbClr val="FF0000"/>
                </a:solidFill>
                <a:latin typeface="Arial" panose="020B0604020202020204" pitchFamily="34" charset="0"/>
                <a:cs typeface="Arial" panose="020B0604020202020204" pitchFamily="34" charset="0"/>
              </a:rPr>
              <a:t>gây giảm hiệu quả điều trị, tăng tác dụng không mong muốn của thuốc, thay đổi kết quả xét nghiệm, dẫn đến thất bại điều trị, thậm chí có thể gây tử vong cho người </a:t>
            </a:r>
            <a:r>
              <a:rPr lang="vi-VN" sz="1800" dirty="0" smtClean="0">
                <a:solidFill>
                  <a:srgbClr val="FF0000"/>
                </a:solidFill>
                <a:latin typeface="Arial" panose="020B0604020202020204" pitchFamily="34" charset="0"/>
                <a:cs typeface="Arial" panose="020B0604020202020204" pitchFamily="34" charset="0"/>
              </a:rPr>
              <a:t>bệnh</a:t>
            </a:r>
            <a:r>
              <a:rPr lang="en-US" sz="1800" dirty="0" smtClean="0">
                <a:solidFill>
                  <a:srgbClr val="FF0000"/>
                </a:solidFill>
                <a:latin typeface="Arial" panose="020B0604020202020204" pitchFamily="34" charset="0"/>
                <a:cs typeface="Arial" panose="020B0604020202020204" pitchFamily="34" charset="0"/>
              </a:rPr>
              <a:t>.</a:t>
            </a:r>
            <a:endParaRPr lang="vi-VN" sz="1800" dirty="0">
              <a:solidFill>
                <a:srgbClr val="FF0000"/>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7DEDD642-5124-36DD-5FED-437424E7A559}"/>
              </a:ext>
            </a:extLst>
          </p:cNvPr>
          <p:cNvSpPr txBox="1">
            <a:spLocks/>
          </p:cNvSpPr>
          <p:nvPr/>
        </p:nvSpPr>
        <p:spPr>
          <a:xfrm>
            <a:off x="2739669" y="3226407"/>
            <a:ext cx="6372200" cy="1995986"/>
          </a:xfrm>
          <a:prstGeom prst="rect">
            <a:avLst/>
          </a:prstGeom>
          <a:no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just"/>
            <a:endParaRPr lang="en-US" sz="1800" dirty="0" smtClean="0">
              <a:solidFill>
                <a:srgbClr val="0000FF"/>
              </a:solidFill>
              <a:latin typeface="Arial" panose="020B0604020202020204" pitchFamily="34" charset="0"/>
              <a:cs typeface="Arial" panose="020B0604020202020204" pitchFamily="34" charset="0"/>
            </a:endParaRPr>
          </a:p>
          <a:p>
            <a:pPr algn="just"/>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Vậy</a:t>
            </a:r>
            <a:r>
              <a:rPr lang="en-US" sz="1800" dirty="0" smtClean="0">
                <a:solidFill>
                  <a:srgbClr val="0000FF"/>
                </a:solidFill>
                <a:latin typeface="Arial" panose="020B0604020202020204" pitchFamily="34" charset="0"/>
                <a:cs typeface="Arial" panose="020B0604020202020204" pitchFamily="34" charset="0"/>
              </a:rPr>
              <a:t>, </a:t>
            </a:r>
            <a:r>
              <a:rPr lang="vi-VN" sz="1800" dirty="0" smtClean="0">
                <a:solidFill>
                  <a:srgbClr val="0000FF"/>
                </a:solidFill>
                <a:latin typeface="Arial" panose="020B0604020202020204" pitchFamily="34" charset="0"/>
                <a:cs typeface="Arial" panose="020B0604020202020204" pitchFamily="34" charset="0"/>
              </a:rPr>
              <a:t>Đ/v TTYT</a:t>
            </a:r>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trong</a:t>
            </a:r>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danh</a:t>
            </a:r>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mục</a:t>
            </a:r>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thuốc</a:t>
            </a:r>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chung</a:t>
            </a:r>
            <a:r>
              <a:rPr lang="en-US" sz="1800" dirty="0" smtClean="0">
                <a:solidFill>
                  <a:srgbClr val="0000FF"/>
                </a:solidFill>
                <a:latin typeface="Arial" panose="020B0604020202020204" pitchFamily="34" charset="0"/>
                <a:cs typeface="Arial" panose="020B0604020202020204" pitchFamily="34" charset="0"/>
              </a:rPr>
              <a:t> </a:t>
            </a:r>
            <a:r>
              <a:rPr lang="vi-VN" sz="1800" dirty="0" smtClean="0">
                <a:solidFill>
                  <a:srgbClr val="0000FF"/>
                </a:solidFill>
                <a:latin typeface="Arial" panose="020B0604020202020204" pitchFamily="34" charset="0"/>
                <a:cs typeface="Arial" panose="020B0604020202020204" pitchFamily="34" charset="0"/>
              </a:rPr>
              <a:t>(&gt;150 loại thuốc)</a:t>
            </a:r>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nguy</a:t>
            </a:r>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cơ</a:t>
            </a:r>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xảy</a:t>
            </a:r>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ra</a:t>
            </a:r>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các</a:t>
            </a:r>
            <a:r>
              <a:rPr lang="en-US" sz="1800" dirty="0" smtClean="0">
                <a:solidFill>
                  <a:srgbClr val="0000FF"/>
                </a:solidFill>
                <a:latin typeface="Arial" panose="020B0604020202020204" pitchFamily="34" charset="0"/>
                <a:cs typeface="Arial" panose="020B0604020202020204" pitchFamily="34" charset="0"/>
              </a:rPr>
              <a:t> </a:t>
            </a:r>
            <a:r>
              <a:rPr lang="en-US" sz="1800" dirty="0" err="1" smtClean="0">
                <a:solidFill>
                  <a:srgbClr val="0000FF"/>
                </a:solidFill>
                <a:latin typeface="Arial" panose="020B0604020202020204" pitchFamily="34" charset="0"/>
                <a:cs typeface="Arial" panose="020B0604020202020204" pitchFamily="34" charset="0"/>
              </a:rPr>
              <a:t>cặp</a:t>
            </a:r>
            <a:r>
              <a:rPr lang="en-US" sz="1800" dirty="0" smtClean="0">
                <a:solidFill>
                  <a:srgbClr val="0000FF"/>
                </a:solidFill>
                <a:latin typeface="Arial" panose="020B0604020202020204" pitchFamily="34" charset="0"/>
                <a:cs typeface="Arial" panose="020B0604020202020204" pitchFamily="34" charset="0"/>
              </a:rPr>
              <a:t> TTT </a:t>
            </a:r>
            <a:r>
              <a:rPr lang="vi-VN" sz="1800" dirty="0" smtClean="0">
                <a:solidFill>
                  <a:srgbClr val="0000FF"/>
                </a:solidFill>
                <a:latin typeface="Arial" panose="020B0604020202020204" pitchFamily="34" charset="0"/>
                <a:cs typeface="Arial" panose="020B0604020202020204" pitchFamily="34" charset="0"/>
              </a:rPr>
              <a:t>khi phối hợp để ĐT </a:t>
            </a:r>
            <a:r>
              <a:rPr lang="en-US" sz="1800" dirty="0" err="1" smtClean="0">
                <a:solidFill>
                  <a:srgbClr val="0000FF"/>
                </a:solidFill>
                <a:latin typeface="Arial" panose="020B0604020202020204" pitchFamily="34" charset="0"/>
                <a:cs typeface="Arial" panose="020B0604020202020204" pitchFamily="34" charset="0"/>
              </a:rPr>
              <a:t>có</a:t>
            </a:r>
            <a:r>
              <a:rPr lang="en-US" sz="1800" dirty="0" smtClean="0">
                <a:solidFill>
                  <a:srgbClr val="0000FF"/>
                </a:solidFill>
                <a:latin typeface="Arial" panose="020B0604020202020204" pitchFamily="34" charset="0"/>
                <a:cs typeface="Arial" panose="020B0604020202020204" pitchFamily="34" charset="0"/>
              </a:rPr>
              <a:t>/k</a:t>
            </a:r>
            <a:r>
              <a:rPr lang="vi-VN" sz="1800" dirty="0">
                <a:solidFill>
                  <a:srgbClr val="0000FF"/>
                </a:solidFill>
                <a:latin typeface="Arial" panose="020B0604020202020204" pitchFamily="34" charset="0"/>
                <a:cs typeface="Arial" panose="020B0604020202020204" pitchFamily="34" charset="0"/>
              </a:rPr>
              <a:t>o</a:t>
            </a:r>
            <a:r>
              <a:rPr lang="en-US" sz="1800" dirty="0" smtClean="0">
                <a:solidFill>
                  <a:srgbClr val="0000FF"/>
                </a:solidFill>
                <a:latin typeface="Arial" panose="020B0604020202020204" pitchFamily="34" charset="0"/>
                <a:cs typeface="Arial" panose="020B0604020202020204" pitchFamily="34" charset="0"/>
              </a:rPr>
              <a:t>? </a:t>
            </a:r>
            <a:r>
              <a:rPr lang="en-US" sz="1800" dirty="0" err="1">
                <a:solidFill>
                  <a:srgbClr val="0000FF"/>
                </a:solidFill>
                <a:cs typeface="Arial" panose="020B0604020202020204" pitchFamily="34" charset="0"/>
              </a:rPr>
              <a:t>C</a:t>
            </a:r>
            <a:r>
              <a:rPr lang="en-US" sz="1800" dirty="0" err="1" smtClean="0">
                <a:solidFill>
                  <a:srgbClr val="0000FF"/>
                </a:solidFill>
                <a:ea typeface="Times New Roman" panose="02020603050405020304" pitchFamily="18" charset="0"/>
              </a:rPr>
              <a:t>âu</a:t>
            </a:r>
            <a:r>
              <a:rPr lang="en-US" sz="1800" dirty="0" smtClean="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hỏi</a:t>
            </a:r>
            <a:r>
              <a:rPr lang="en-US" sz="1800" dirty="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đặt</a:t>
            </a:r>
            <a:r>
              <a:rPr lang="en-US" sz="1800" dirty="0">
                <a:solidFill>
                  <a:srgbClr val="0000FF"/>
                </a:solidFill>
                <a:ea typeface="Times New Roman" panose="02020603050405020304" pitchFamily="18" charset="0"/>
              </a:rPr>
              <a:t> </a:t>
            </a:r>
            <a:r>
              <a:rPr lang="en-US" sz="1800" dirty="0" err="1" smtClean="0">
                <a:solidFill>
                  <a:srgbClr val="0000FF"/>
                </a:solidFill>
                <a:ea typeface="Times New Roman" panose="02020603050405020304" pitchFamily="18" charset="0"/>
              </a:rPr>
              <a:t>ra</a:t>
            </a:r>
            <a:r>
              <a:rPr lang="en-US" sz="1800" dirty="0" smtClean="0">
                <a:solidFill>
                  <a:srgbClr val="0000FF"/>
                </a:solidFill>
                <a:ea typeface="Times New Roman" panose="02020603050405020304" pitchFamily="18" charset="0"/>
              </a:rPr>
              <a:t> </a:t>
            </a:r>
            <a:r>
              <a:rPr lang="en-US" sz="1800" dirty="0" err="1" smtClean="0">
                <a:solidFill>
                  <a:srgbClr val="0000FF"/>
                </a:solidFill>
                <a:ea typeface="Times New Roman" panose="02020603050405020304" pitchFamily="18" charset="0"/>
              </a:rPr>
              <a:t>là</a:t>
            </a:r>
            <a:r>
              <a:rPr lang="en-US" sz="1800" dirty="0" smtClean="0">
                <a:solidFill>
                  <a:srgbClr val="0000FF"/>
                </a:solidFill>
                <a:ea typeface="Times New Roman" panose="02020603050405020304" pitchFamily="18" charset="0"/>
              </a:rPr>
              <a:t> </a:t>
            </a:r>
            <a:r>
              <a:rPr lang="vi-VN" sz="1800" dirty="0" smtClean="0">
                <a:solidFill>
                  <a:srgbClr val="0000FF"/>
                </a:solidFill>
                <a:ea typeface="Times New Roman" panose="02020603050405020304" pitchFamily="18" charset="0"/>
              </a:rPr>
              <a:t>làm thế nào</a:t>
            </a:r>
            <a:r>
              <a:rPr lang="en-US" sz="1800" dirty="0" smtClean="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để</a:t>
            </a:r>
            <a:r>
              <a:rPr lang="en-US" sz="1800" dirty="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vừa</a:t>
            </a:r>
            <a:r>
              <a:rPr lang="en-US" sz="1800" dirty="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đạt</a:t>
            </a:r>
            <a:r>
              <a:rPr lang="en-US" sz="1800" dirty="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được</a:t>
            </a:r>
            <a:r>
              <a:rPr lang="en-US" sz="1800" spc="5" dirty="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hiệu</a:t>
            </a:r>
            <a:r>
              <a:rPr lang="en-US" sz="1800" dirty="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quả</a:t>
            </a:r>
            <a:r>
              <a:rPr lang="en-US" sz="1800" dirty="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điều</a:t>
            </a:r>
            <a:r>
              <a:rPr lang="en-US" sz="1800" dirty="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trị</a:t>
            </a:r>
            <a:r>
              <a:rPr lang="en-US" sz="1800" dirty="0">
                <a:solidFill>
                  <a:srgbClr val="0000FF"/>
                </a:solidFill>
                <a:ea typeface="Times New Roman" panose="02020603050405020304" pitchFamily="18" charset="0"/>
              </a:rPr>
              <a:t> </a:t>
            </a:r>
            <a:r>
              <a:rPr lang="en-US" sz="1800" dirty="0" err="1" smtClean="0">
                <a:solidFill>
                  <a:srgbClr val="0000FF"/>
                </a:solidFill>
                <a:ea typeface="Times New Roman" panose="02020603050405020304" pitchFamily="18" charset="0"/>
              </a:rPr>
              <a:t>mà</a:t>
            </a:r>
            <a:r>
              <a:rPr lang="en-US" sz="1800" dirty="0" smtClean="0">
                <a:solidFill>
                  <a:srgbClr val="0000FF"/>
                </a:solidFill>
                <a:ea typeface="Times New Roman" panose="02020603050405020304" pitchFamily="18" charset="0"/>
              </a:rPr>
              <a:t> </a:t>
            </a:r>
            <a:r>
              <a:rPr lang="en-US" sz="1800" dirty="0" err="1" smtClean="0">
                <a:solidFill>
                  <a:srgbClr val="0000FF"/>
                </a:solidFill>
                <a:ea typeface="Times New Roman" panose="02020603050405020304" pitchFamily="18" charset="0"/>
              </a:rPr>
              <a:t>vừa</a:t>
            </a:r>
            <a:r>
              <a:rPr lang="en-US" sz="1800" dirty="0" smtClean="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tránh</a:t>
            </a:r>
            <a:r>
              <a:rPr lang="en-US" sz="1800" dirty="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được</a:t>
            </a:r>
            <a:r>
              <a:rPr lang="en-US" sz="1800" dirty="0">
                <a:solidFill>
                  <a:srgbClr val="0000FF"/>
                </a:solidFill>
                <a:ea typeface="Times New Roman" panose="02020603050405020304" pitchFamily="18" charset="0"/>
              </a:rPr>
              <a:t> </a:t>
            </a:r>
            <a:r>
              <a:rPr lang="en-US" sz="1800" dirty="0" err="1" smtClean="0">
                <a:solidFill>
                  <a:srgbClr val="0000FF"/>
                </a:solidFill>
                <a:ea typeface="Times New Roman" panose="02020603050405020304" pitchFamily="18" charset="0"/>
              </a:rPr>
              <a:t>các</a:t>
            </a:r>
            <a:r>
              <a:rPr lang="en-US" sz="1800" dirty="0" smtClean="0">
                <a:solidFill>
                  <a:srgbClr val="0000FF"/>
                </a:solidFill>
                <a:ea typeface="Times New Roman" panose="02020603050405020304" pitchFamily="18" charset="0"/>
              </a:rPr>
              <a:t> </a:t>
            </a:r>
            <a:r>
              <a:rPr lang="vi-VN" sz="1800" dirty="0" smtClean="0">
                <a:solidFill>
                  <a:srgbClr val="0000FF"/>
                </a:solidFill>
                <a:ea typeface="Times New Roman" panose="02020603050405020304" pitchFamily="18" charset="0"/>
              </a:rPr>
              <a:t>TTT</a:t>
            </a:r>
            <a:r>
              <a:rPr lang="en-US" sz="1800" dirty="0" smtClean="0">
                <a:solidFill>
                  <a:srgbClr val="0000FF"/>
                </a:solidFill>
                <a:ea typeface="Times New Roman" panose="02020603050405020304" pitchFamily="18" charset="0"/>
              </a:rPr>
              <a:t> </a:t>
            </a:r>
            <a:r>
              <a:rPr lang="vi-VN" sz="1800" dirty="0" smtClean="0">
                <a:solidFill>
                  <a:srgbClr val="0000FF"/>
                </a:solidFill>
                <a:ea typeface="Times New Roman" panose="02020603050405020304" pitchFamily="18" charset="0"/>
              </a:rPr>
              <a:t>bất lợi để </a:t>
            </a:r>
            <a:r>
              <a:rPr lang="en-US" sz="1800" dirty="0" err="1" smtClean="0">
                <a:solidFill>
                  <a:srgbClr val="0000FF"/>
                </a:solidFill>
                <a:ea typeface="Times New Roman" panose="02020603050405020304" pitchFamily="18" charset="0"/>
              </a:rPr>
              <a:t>đảm</a:t>
            </a:r>
            <a:r>
              <a:rPr lang="en-US" sz="1800" dirty="0" smtClean="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bảo</a:t>
            </a:r>
            <a:r>
              <a:rPr lang="en-US" sz="1800" dirty="0">
                <a:solidFill>
                  <a:srgbClr val="0000FF"/>
                </a:solidFill>
                <a:ea typeface="Times New Roman" panose="02020603050405020304" pitchFamily="18" charset="0"/>
              </a:rPr>
              <a:t> an </a:t>
            </a:r>
            <a:r>
              <a:rPr lang="en-US" sz="1800" dirty="0" err="1">
                <a:solidFill>
                  <a:srgbClr val="0000FF"/>
                </a:solidFill>
                <a:ea typeface="Times New Roman" panose="02020603050405020304" pitchFamily="18" charset="0"/>
              </a:rPr>
              <a:t>toàn</a:t>
            </a:r>
            <a:r>
              <a:rPr lang="en-US" sz="1800" dirty="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cho</a:t>
            </a:r>
            <a:r>
              <a:rPr lang="en-US" sz="1800" dirty="0">
                <a:solidFill>
                  <a:srgbClr val="0000FF"/>
                </a:solidFill>
                <a:ea typeface="Times New Roman" panose="02020603050405020304" pitchFamily="18" charset="0"/>
              </a:rPr>
              <a:t> </a:t>
            </a:r>
            <a:r>
              <a:rPr lang="en-US" sz="1800" dirty="0" err="1">
                <a:solidFill>
                  <a:srgbClr val="0000FF"/>
                </a:solidFill>
                <a:ea typeface="Times New Roman" panose="02020603050405020304" pitchFamily="18" charset="0"/>
              </a:rPr>
              <a:t>người</a:t>
            </a:r>
            <a:r>
              <a:rPr lang="en-US" sz="1800" spc="5" dirty="0">
                <a:solidFill>
                  <a:srgbClr val="0000FF"/>
                </a:solidFill>
                <a:ea typeface="Times New Roman" panose="02020603050405020304" pitchFamily="18" charset="0"/>
              </a:rPr>
              <a:t> </a:t>
            </a:r>
            <a:r>
              <a:rPr lang="en-US" sz="1800" dirty="0" err="1" smtClean="0">
                <a:solidFill>
                  <a:srgbClr val="0000FF"/>
                </a:solidFill>
                <a:ea typeface="Times New Roman" panose="02020603050405020304" pitchFamily="18" charset="0"/>
              </a:rPr>
              <a:t>bệnh</a:t>
            </a:r>
            <a:r>
              <a:rPr lang="vi-VN" sz="1800" dirty="0" smtClean="0">
                <a:solidFill>
                  <a:srgbClr val="0000FF"/>
                </a:solidFill>
                <a:ea typeface="Times New Roman" panose="02020603050405020304" pitchFamily="18" charset="0"/>
              </a:rPr>
              <a:t> trong quá trình dùng thuốc</a:t>
            </a:r>
            <a:r>
              <a:rPr lang="vi-VN" sz="1800" dirty="0">
                <a:solidFill>
                  <a:srgbClr val="0000FF"/>
                </a:solidFill>
                <a:ea typeface="Times New Roman" panose="02020603050405020304" pitchFamily="18" charset="0"/>
              </a:rPr>
              <a:t> </a:t>
            </a:r>
            <a:r>
              <a:rPr lang="vi-VN" sz="1800" dirty="0" smtClean="0">
                <a:solidFill>
                  <a:srgbClr val="0000FF"/>
                </a:solidFill>
                <a:ea typeface="Times New Roman" panose="02020603050405020304" pitchFamily="18" charset="0"/>
              </a:rPr>
              <a:t>hay nói cách khác mục tiêu sử dụng thuốc cho BN </a:t>
            </a:r>
            <a:r>
              <a:rPr lang="en-US" sz="1800" dirty="0" err="1" smtClean="0">
                <a:solidFill>
                  <a:srgbClr val="0000FF"/>
                </a:solidFill>
                <a:ea typeface="Times New Roman" panose="02020603050405020304" pitchFamily="18" charset="0"/>
              </a:rPr>
              <a:t>phải</a:t>
            </a:r>
            <a:r>
              <a:rPr lang="en-US" sz="1800" dirty="0" smtClean="0">
                <a:solidFill>
                  <a:srgbClr val="0000FF"/>
                </a:solidFill>
                <a:ea typeface="Times New Roman" panose="02020603050405020304" pitchFamily="18" charset="0"/>
              </a:rPr>
              <a:t> </a:t>
            </a:r>
            <a:r>
              <a:rPr lang="en-US" sz="1800" dirty="0" err="1" smtClean="0">
                <a:solidFill>
                  <a:srgbClr val="0000FF"/>
                </a:solidFill>
                <a:ea typeface="Times New Roman" panose="02020603050405020304" pitchFamily="18" charset="0"/>
              </a:rPr>
              <a:t>đảm</a:t>
            </a:r>
            <a:r>
              <a:rPr lang="en-US" sz="1800" dirty="0" smtClean="0">
                <a:solidFill>
                  <a:srgbClr val="0000FF"/>
                </a:solidFill>
                <a:ea typeface="Times New Roman" panose="02020603050405020304" pitchFamily="18" charset="0"/>
              </a:rPr>
              <a:t> </a:t>
            </a:r>
            <a:r>
              <a:rPr lang="en-US" sz="1800" dirty="0" err="1" smtClean="0">
                <a:solidFill>
                  <a:srgbClr val="0000FF"/>
                </a:solidFill>
                <a:ea typeface="Times New Roman" panose="02020603050405020304" pitchFamily="18" charset="0"/>
              </a:rPr>
              <a:t>bảo</a:t>
            </a:r>
            <a:r>
              <a:rPr lang="en-US" sz="1800" dirty="0" smtClean="0">
                <a:solidFill>
                  <a:srgbClr val="0000FF"/>
                </a:solidFill>
                <a:ea typeface="Times New Roman" panose="02020603050405020304" pitchFamily="18" charset="0"/>
              </a:rPr>
              <a:t> </a:t>
            </a:r>
            <a:r>
              <a:rPr lang="vi-VN" sz="1800" dirty="0" smtClean="0">
                <a:solidFill>
                  <a:srgbClr val="0000FF"/>
                </a:solidFill>
                <a:ea typeface="Times New Roman" panose="02020603050405020304" pitchFamily="18" charset="0"/>
              </a:rPr>
              <a:t>an toàn, hợp lí và hiệu quả</a:t>
            </a:r>
            <a:r>
              <a:rPr lang="en-US" sz="1800" dirty="0" smtClean="0">
                <a:solidFill>
                  <a:srgbClr val="0000FF"/>
                </a:solidFill>
                <a:ea typeface="Times New Roman" panose="02020603050405020304" pitchFamily="18" charset="0"/>
              </a:rPr>
              <a:t>.</a:t>
            </a:r>
            <a:r>
              <a:rPr lang="vi-VN" sz="1800" dirty="0" smtClean="0">
                <a:solidFill>
                  <a:srgbClr val="0000FF"/>
                </a:solidFill>
                <a:ea typeface="Times New Roman" panose="02020603050405020304" pitchFamily="18" charset="0"/>
              </a:rPr>
              <a:t> </a:t>
            </a:r>
            <a:endParaRPr lang="vi-VN" sz="1800" dirty="0">
              <a:solidFill>
                <a:srgbClr val="0000FF"/>
              </a:solidFill>
              <a:latin typeface="Arial" panose="020B0604020202020204" pitchFamily="34" charset="0"/>
              <a:cs typeface="Arial" panose="020B0604020202020204" pitchFamily="34" charset="0"/>
            </a:endParaRPr>
          </a:p>
        </p:txBody>
      </p:sp>
      <p:grpSp>
        <p:nvGrpSpPr>
          <p:cNvPr id="7" name="Group 6"/>
          <p:cNvGrpSpPr>
            <a:grpSpLocks/>
          </p:cNvGrpSpPr>
          <p:nvPr/>
        </p:nvGrpSpPr>
        <p:grpSpPr>
          <a:xfrm>
            <a:off x="-8317432" y="-1604714"/>
            <a:ext cx="10962176" cy="5996522"/>
            <a:chOff x="-1753230" y="4572"/>
            <a:chExt cx="11121003" cy="5950248"/>
          </a:xfrm>
        </p:grpSpPr>
        <p:pic>
          <p:nvPicPr>
            <p:cNvPr id="8" name="Image 448"/>
            <p:cNvPicPr/>
            <p:nvPr/>
          </p:nvPicPr>
          <p:blipFill>
            <a:blip r:embed="rId3" cstate="print"/>
            <a:stretch>
              <a:fillRect/>
            </a:stretch>
          </p:blipFill>
          <p:spPr>
            <a:xfrm>
              <a:off x="-1753230" y="5622588"/>
              <a:ext cx="8693106" cy="332232"/>
            </a:xfrm>
            <a:prstGeom prst="rect">
              <a:avLst/>
            </a:prstGeom>
          </p:spPr>
        </p:pic>
        <p:sp>
          <p:nvSpPr>
            <p:cNvPr id="9" name="Graphic 449"/>
            <p:cNvSpPr/>
            <p:nvPr/>
          </p:nvSpPr>
          <p:spPr>
            <a:xfrm>
              <a:off x="51815" y="4572"/>
              <a:ext cx="4648200" cy="5905500"/>
            </a:xfrm>
            <a:custGeom>
              <a:avLst/>
              <a:gdLst/>
              <a:ahLst/>
              <a:cxnLst/>
              <a:rect l="l" t="t" r="r" b="b"/>
              <a:pathLst>
                <a:path w="4648200" h="5905500">
                  <a:moveTo>
                    <a:pt x="4648200" y="5905500"/>
                  </a:moveTo>
                  <a:lnTo>
                    <a:pt x="4648200" y="0"/>
                  </a:lnTo>
                  <a:lnTo>
                    <a:pt x="0" y="0"/>
                  </a:lnTo>
                  <a:lnTo>
                    <a:pt x="0" y="5905500"/>
                  </a:lnTo>
                </a:path>
              </a:pathLst>
            </a:custGeom>
            <a:ln w="9144">
              <a:solidFill>
                <a:srgbClr val="000000"/>
              </a:solidFill>
              <a:prstDash val="solid"/>
            </a:ln>
          </p:spPr>
          <p:txBody>
            <a:bodyPr wrap="square" lIns="0" tIns="0" rIns="0" bIns="0" rtlCol="0">
              <a:prstTxWarp prst="textNoShape">
                <a:avLst/>
              </a:prstTxWarp>
              <a:noAutofit/>
            </a:bodyPr>
            <a:lstStyle/>
            <a:p>
              <a:endParaRPr lang="en-US"/>
            </a:p>
          </p:txBody>
        </p:sp>
        <p:pic>
          <p:nvPicPr>
            <p:cNvPr id="13" name="Image 452"/>
            <p:cNvPicPr/>
            <p:nvPr/>
          </p:nvPicPr>
          <p:blipFill>
            <a:blip r:embed="rId4" cstate="print"/>
            <a:stretch>
              <a:fillRect/>
            </a:stretch>
          </p:blipFill>
          <p:spPr>
            <a:xfrm rot="21375710">
              <a:off x="6846174" y="2896668"/>
              <a:ext cx="2521599" cy="2644816"/>
            </a:xfrm>
            <a:prstGeom prst="rect">
              <a:avLst/>
            </a:prstGeom>
          </p:spPr>
        </p:pic>
      </p:grpSp>
    </p:spTree>
    <p:extLst>
      <p:ext uri="{BB962C8B-B14F-4D97-AF65-F5344CB8AC3E}">
        <p14:creationId xmlns:p14="http://schemas.microsoft.com/office/powerpoint/2010/main" val="640998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48A7D2-E0D5-44D2-B2BE-8392D4CA9F0F}"/>
              </a:ext>
            </a:extLst>
          </p:cNvPr>
          <p:cNvSpPr txBox="1">
            <a:spLocks noGrp="1"/>
          </p:cNvSpPr>
          <p:nvPr>
            <p:ph type="title"/>
          </p:nvPr>
        </p:nvSpPr>
        <p:spPr>
          <a:xfrm>
            <a:off x="107504" y="57906"/>
            <a:ext cx="9036496" cy="646331"/>
          </a:xfrm>
          <a:prstGeom prst="rect">
            <a:avLst/>
          </a:prstGeom>
          <a:noFill/>
        </p:spPr>
        <p:txBody>
          <a:bodyPr wrap="square" rtlCol="0">
            <a:spAutoFit/>
          </a:bodyPr>
          <a:lstStyle/>
          <a:p>
            <a:pPr algn="ctr"/>
            <a:r>
              <a:rPr lang="en-US" sz="3600" b="1" dirty="0" smtClean="0">
                <a:solidFill>
                  <a:srgbClr val="FF0000"/>
                </a:solidFill>
                <a:latin typeface="Arial" panose="020B0604020202020204" pitchFamily="34" charset="0"/>
                <a:cs typeface="Arial" panose="020B0604020202020204" pitchFamily="34" charset="0"/>
              </a:rPr>
              <a:t>TẬP HUẤN</a:t>
            </a:r>
            <a:endParaRPr lang="vi-VN" sz="3600" b="1" dirty="0">
              <a:solidFill>
                <a:srgbClr val="FF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4BD2F745-D8BD-41D1-A481-11CC03BE25AD}"/>
              </a:ext>
            </a:extLst>
          </p:cNvPr>
          <p:cNvSpPr txBox="1">
            <a:spLocks/>
          </p:cNvSpPr>
          <p:nvPr/>
        </p:nvSpPr>
        <p:spPr>
          <a:xfrm>
            <a:off x="13077" y="704237"/>
            <a:ext cx="9146275" cy="605408"/>
          </a:xfrm>
          <a:prstGeom prst="rect">
            <a:avLst/>
          </a:prstGeom>
          <a:blipFill>
            <a:blip r:embed="rId2">
              <a:alphaModFix amt="6000"/>
            </a:blip>
            <a:tile tx="0" ty="0" sx="100000" sy="100000" flip="none" algn="tl"/>
          </a:blipFill>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ctr"/>
            <a:r>
              <a:rPr lang="en-US" sz="3600" b="1" dirty="0" smtClean="0">
                <a:solidFill>
                  <a:srgbClr val="FF0000"/>
                </a:solidFill>
                <a:latin typeface="Arial" panose="020B0604020202020204" pitchFamily="34" charset="0"/>
                <a:cs typeface="Arial" panose="020B0604020202020204" pitchFamily="34" charset="0"/>
              </a:rPr>
              <a:t>TRA CỨU TƯƠNG TÁC THUỐC</a:t>
            </a:r>
            <a:endParaRPr lang="en-US" sz="36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3077" y="1267857"/>
            <a:ext cx="9095427" cy="2031325"/>
          </a:xfrm>
          <a:prstGeom prst="rect">
            <a:avLst/>
          </a:prstGeom>
          <a:noFill/>
        </p:spPr>
        <p:txBody>
          <a:bodyPr wrap="square" rtlCol="0">
            <a:spAutoFit/>
          </a:bodyPr>
          <a:lstStyle/>
          <a:p>
            <a:r>
              <a:rPr lang="en-US" b="1" dirty="0" smtClean="0">
                <a:solidFill>
                  <a:srgbClr val="0000FF"/>
                </a:solidFill>
              </a:rPr>
              <a:t>	ĐỐI TƯỢNG THAM GIA</a:t>
            </a:r>
            <a:r>
              <a:rPr lang="en-US" dirty="0" smtClean="0">
                <a:solidFill>
                  <a:srgbClr val="0000FF"/>
                </a:solidFill>
              </a:rPr>
              <a:t>: </a:t>
            </a:r>
          </a:p>
          <a:p>
            <a:r>
              <a:rPr lang="en-US" dirty="0">
                <a:solidFill>
                  <a:srgbClr val="0000FF"/>
                </a:solidFill>
              </a:rPr>
              <a:t>	</a:t>
            </a:r>
            <a:r>
              <a:rPr lang="en-US" dirty="0" err="1" smtClean="0">
                <a:solidFill>
                  <a:srgbClr val="0000FF"/>
                </a:solidFill>
              </a:rPr>
              <a:t>Trưởng</a:t>
            </a:r>
            <a:r>
              <a:rPr lang="en-US" dirty="0" smtClean="0">
                <a:solidFill>
                  <a:srgbClr val="0000FF"/>
                </a:solidFill>
              </a:rPr>
              <a:t>/</a:t>
            </a:r>
            <a:r>
              <a:rPr lang="en-US" dirty="0" err="1" smtClean="0">
                <a:solidFill>
                  <a:srgbClr val="0000FF"/>
                </a:solidFill>
              </a:rPr>
              <a:t>phó</a:t>
            </a:r>
            <a:r>
              <a:rPr lang="en-US" dirty="0" smtClean="0">
                <a:solidFill>
                  <a:srgbClr val="0000FF"/>
                </a:solidFill>
              </a:rPr>
              <a:t> </a:t>
            </a:r>
            <a:r>
              <a:rPr lang="en-US" dirty="0" err="1" smtClean="0">
                <a:solidFill>
                  <a:srgbClr val="0000FF"/>
                </a:solidFill>
              </a:rPr>
              <a:t>của</a:t>
            </a:r>
            <a:r>
              <a:rPr lang="en-US" dirty="0" smtClean="0">
                <a:solidFill>
                  <a:srgbClr val="0000FF"/>
                </a:solidFill>
              </a:rPr>
              <a:t> </a:t>
            </a:r>
            <a:r>
              <a:rPr lang="en-US" dirty="0" err="1" smtClean="0">
                <a:solidFill>
                  <a:srgbClr val="0000FF"/>
                </a:solidFill>
              </a:rPr>
              <a:t>khoa</a:t>
            </a:r>
            <a:r>
              <a:rPr lang="en-US" dirty="0" smtClean="0">
                <a:solidFill>
                  <a:srgbClr val="0000FF"/>
                </a:solidFill>
              </a:rPr>
              <a:t>/ </a:t>
            </a:r>
            <a:r>
              <a:rPr lang="en-US" dirty="0" err="1" smtClean="0">
                <a:solidFill>
                  <a:srgbClr val="0000FF"/>
                </a:solidFill>
              </a:rPr>
              <a:t>phòng</a:t>
            </a:r>
            <a:r>
              <a:rPr lang="en-US" dirty="0" smtClean="0">
                <a:solidFill>
                  <a:srgbClr val="0000FF"/>
                </a:solidFill>
              </a:rPr>
              <a:t>, </a:t>
            </a:r>
            <a:r>
              <a:rPr lang="en-US" dirty="0" err="1" smtClean="0">
                <a:solidFill>
                  <a:srgbClr val="0000FF"/>
                </a:solidFill>
              </a:rPr>
              <a:t>trưởng</a:t>
            </a:r>
            <a:r>
              <a:rPr lang="en-US" dirty="0" smtClean="0">
                <a:solidFill>
                  <a:srgbClr val="0000FF"/>
                </a:solidFill>
              </a:rPr>
              <a:t> TYT, BS, DD </a:t>
            </a:r>
            <a:r>
              <a:rPr lang="en-US" dirty="0" err="1" smtClean="0">
                <a:solidFill>
                  <a:srgbClr val="0000FF"/>
                </a:solidFill>
              </a:rPr>
              <a:t>trưởng</a:t>
            </a:r>
            <a:r>
              <a:rPr lang="en-US" dirty="0" smtClean="0">
                <a:solidFill>
                  <a:srgbClr val="0000FF"/>
                </a:solidFill>
              </a:rPr>
              <a:t>, Ds...</a:t>
            </a:r>
          </a:p>
          <a:p>
            <a:r>
              <a:rPr lang="en-US" b="1" dirty="0" smtClean="0">
                <a:solidFill>
                  <a:srgbClr val="0000FF"/>
                </a:solidFill>
              </a:rPr>
              <a:t>	MỤC TIÊU TẬP HUẤN</a:t>
            </a:r>
            <a:r>
              <a:rPr lang="en-US" dirty="0" smtClean="0">
                <a:solidFill>
                  <a:srgbClr val="0000FF"/>
                </a:solidFill>
              </a:rPr>
              <a:t>: </a:t>
            </a:r>
          </a:p>
          <a:p>
            <a:r>
              <a:rPr lang="en-US" dirty="0"/>
              <a:t>	</a:t>
            </a:r>
            <a:r>
              <a:rPr lang="en-US" dirty="0" smtClean="0">
                <a:solidFill>
                  <a:srgbClr val="0000FF"/>
                </a:solidFill>
              </a:rPr>
              <a:t>100% </a:t>
            </a:r>
            <a:r>
              <a:rPr lang="en-US" dirty="0" err="1" smtClean="0">
                <a:solidFill>
                  <a:srgbClr val="0000FF"/>
                </a:solidFill>
              </a:rPr>
              <a:t>người</a:t>
            </a:r>
            <a:r>
              <a:rPr lang="en-US" dirty="0" smtClean="0">
                <a:solidFill>
                  <a:srgbClr val="0000FF"/>
                </a:solidFill>
              </a:rPr>
              <a:t> </a:t>
            </a:r>
            <a:r>
              <a:rPr lang="en-US" dirty="0" err="1" smtClean="0">
                <a:solidFill>
                  <a:srgbClr val="0000FF"/>
                </a:solidFill>
              </a:rPr>
              <a:t>tham</a:t>
            </a:r>
            <a:r>
              <a:rPr lang="en-US" dirty="0" smtClean="0">
                <a:solidFill>
                  <a:srgbClr val="0000FF"/>
                </a:solidFill>
              </a:rPr>
              <a:t> </a:t>
            </a:r>
            <a:r>
              <a:rPr lang="en-US" dirty="0" err="1" smtClean="0">
                <a:solidFill>
                  <a:srgbClr val="0000FF"/>
                </a:solidFill>
              </a:rPr>
              <a:t>gia</a:t>
            </a:r>
            <a:r>
              <a:rPr lang="en-US" dirty="0" smtClean="0">
                <a:solidFill>
                  <a:srgbClr val="0000FF"/>
                </a:solidFill>
              </a:rPr>
              <a:t>  </a:t>
            </a:r>
            <a:r>
              <a:rPr lang="en-US" dirty="0" err="1" smtClean="0">
                <a:solidFill>
                  <a:srgbClr val="0000FF"/>
                </a:solidFill>
              </a:rPr>
              <a:t>nắm</a:t>
            </a:r>
            <a:r>
              <a:rPr lang="en-US" dirty="0" smtClean="0">
                <a:solidFill>
                  <a:srgbClr val="0000FF"/>
                </a:solidFill>
              </a:rPr>
              <a:t> </a:t>
            </a:r>
            <a:r>
              <a:rPr lang="en-US" dirty="0" err="1" smtClean="0">
                <a:solidFill>
                  <a:srgbClr val="0000FF"/>
                </a:solidFill>
              </a:rPr>
              <a:t>được</a:t>
            </a:r>
            <a:r>
              <a:rPr lang="en-US" dirty="0" smtClean="0">
                <a:solidFill>
                  <a:srgbClr val="0000FF"/>
                </a:solidFill>
              </a:rPr>
              <a:t> </a:t>
            </a:r>
            <a:r>
              <a:rPr lang="en-US" dirty="0" err="1" smtClean="0">
                <a:solidFill>
                  <a:srgbClr val="0000FF"/>
                </a:solidFill>
              </a:rPr>
              <a:t>các</a:t>
            </a:r>
            <a:r>
              <a:rPr lang="en-US" dirty="0" smtClean="0">
                <a:solidFill>
                  <a:srgbClr val="0000FF"/>
                </a:solidFill>
              </a:rPr>
              <a:t> </a:t>
            </a:r>
            <a:r>
              <a:rPr lang="en-US" dirty="0" err="1" smtClean="0">
                <a:solidFill>
                  <a:srgbClr val="0000FF"/>
                </a:solidFill>
              </a:rPr>
              <a:t>nguồn</a:t>
            </a:r>
            <a:r>
              <a:rPr lang="en-US" dirty="0" smtClean="0">
                <a:solidFill>
                  <a:srgbClr val="0000FF"/>
                </a:solidFill>
              </a:rPr>
              <a:t> </a:t>
            </a:r>
            <a:r>
              <a:rPr lang="en-US" dirty="0" err="1" smtClean="0">
                <a:solidFill>
                  <a:srgbClr val="0000FF"/>
                </a:solidFill>
              </a:rPr>
              <a:t>tra</a:t>
            </a:r>
            <a:r>
              <a:rPr lang="en-US" dirty="0" smtClean="0">
                <a:solidFill>
                  <a:srgbClr val="0000FF"/>
                </a:solidFill>
              </a:rPr>
              <a:t> </a:t>
            </a:r>
            <a:r>
              <a:rPr lang="en-US" dirty="0" err="1" smtClean="0">
                <a:solidFill>
                  <a:srgbClr val="0000FF"/>
                </a:solidFill>
              </a:rPr>
              <a:t>cứu</a:t>
            </a:r>
            <a:r>
              <a:rPr lang="en-US" dirty="0" smtClean="0">
                <a:solidFill>
                  <a:srgbClr val="0000FF"/>
                </a:solidFill>
              </a:rPr>
              <a:t> TTT </a:t>
            </a:r>
            <a:r>
              <a:rPr lang="en-US" dirty="0" err="1" smtClean="0">
                <a:solidFill>
                  <a:srgbClr val="0000FF"/>
                </a:solidFill>
              </a:rPr>
              <a:t>và</a:t>
            </a:r>
            <a:r>
              <a:rPr lang="en-US" dirty="0" smtClean="0">
                <a:solidFill>
                  <a:srgbClr val="0000FF"/>
                </a:solidFill>
              </a:rPr>
              <a:t> </a:t>
            </a:r>
            <a:r>
              <a:rPr lang="en-US" dirty="0" err="1" smtClean="0">
                <a:solidFill>
                  <a:srgbClr val="0000FF"/>
                </a:solidFill>
              </a:rPr>
              <a:t>ứng</a:t>
            </a:r>
            <a:r>
              <a:rPr lang="en-US" dirty="0" smtClean="0">
                <a:solidFill>
                  <a:srgbClr val="0000FF"/>
                </a:solidFill>
              </a:rPr>
              <a:t> </a:t>
            </a:r>
            <a:r>
              <a:rPr lang="en-US" dirty="0" err="1" smtClean="0">
                <a:solidFill>
                  <a:srgbClr val="0000FF"/>
                </a:solidFill>
              </a:rPr>
              <a:t>dụng</a:t>
            </a:r>
            <a:r>
              <a:rPr lang="en-US" dirty="0">
                <a:solidFill>
                  <a:srgbClr val="0000FF"/>
                </a:solidFill>
              </a:rPr>
              <a:t> </a:t>
            </a:r>
            <a:r>
              <a:rPr lang="en-US" dirty="0" err="1" smtClean="0">
                <a:solidFill>
                  <a:srgbClr val="0000FF"/>
                </a:solidFill>
              </a:rPr>
              <a:t>hiệu</a:t>
            </a:r>
            <a:r>
              <a:rPr lang="en-US" dirty="0" smtClean="0">
                <a:solidFill>
                  <a:srgbClr val="0000FF"/>
                </a:solidFill>
              </a:rPr>
              <a:t>     	</a:t>
            </a:r>
            <a:r>
              <a:rPr lang="en-US" dirty="0" err="1" smtClean="0">
                <a:solidFill>
                  <a:srgbClr val="0000FF"/>
                </a:solidFill>
              </a:rPr>
              <a:t>quả</a:t>
            </a:r>
            <a:r>
              <a:rPr lang="en-US" dirty="0" smtClean="0">
                <a:solidFill>
                  <a:srgbClr val="0000FF"/>
                </a:solidFill>
              </a:rPr>
              <a:t> </a:t>
            </a:r>
            <a:r>
              <a:rPr lang="en-US" dirty="0" err="1" smtClean="0">
                <a:solidFill>
                  <a:srgbClr val="0000FF"/>
                </a:solidFill>
              </a:rPr>
              <a:t>vào</a:t>
            </a:r>
            <a:r>
              <a:rPr lang="en-US" dirty="0" smtClean="0">
                <a:solidFill>
                  <a:srgbClr val="0000FF"/>
                </a:solidFill>
              </a:rPr>
              <a:t> </a:t>
            </a:r>
            <a:r>
              <a:rPr lang="en-US" dirty="0" err="1" smtClean="0">
                <a:solidFill>
                  <a:srgbClr val="0000FF"/>
                </a:solidFill>
              </a:rPr>
              <a:t>công</a:t>
            </a:r>
            <a:r>
              <a:rPr lang="en-US" dirty="0" smtClean="0">
                <a:solidFill>
                  <a:srgbClr val="0000FF"/>
                </a:solidFill>
              </a:rPr>
              <a:t> </a:t>
            </a:r>
            <a:r>
              <a:rPr lang="en-US" dirty="0" err="1" smtClean="0">
                <a:solidFill>
                  <a:srgbClr val="0000FF"/>
                </a:solidFill>
              </a:rPr>
              <a:t>tác</a:t>
            </a:r>
            <a:r>
              <a:rPr lang="en-US" dirty="0" smtClean="0">
                <a:solidFill>
                  <a:srgbClr val="0000FF"/>
                </a:solidFill>
              </a:rPr>
              <a:t> </a:t>
            </a:r>
            <a:r>
              <a:rPr lang="en-US" dirty="0" err="1" smtClean="0">
                <a:solidFill>
                  <a:srgbClr val="0000FF"/>
                </a:solidFill>
              </a:rPr>
              <a:t>kê</a:t>
            </a:r>
            <a:r>
              <a:rPr lang="en-US" dirty="0" smtClean="0">
                <a:solidFill>
                  <a:srgbClr val="0000FF"/>
                </a:solidFill>
              </a:rPr>
              <a:t> </a:t>
            </a:r>
            <a:r>
              <a:rPr lang="en-US" dirty="0" err="1" smtClean="0">
                <a:solidFill>
                  <a:srgbClr val="0000FF"/>
                </a:solidFill>
              </a:rPr>
              <a:t>đơn</a:t>
            </a:r>
            <a:r>
              <a:rPr lang="en-US" dirty="0">
                <a:solidFill>
                  <a:srgbClr val="0000FF"/>
                </a:solidFill>
              </a:rPr>
              <a:t> </a:t>
            </a:r>
            <a:r>
              <a:rPr lang="en-US" dirty="0" err="1" smtClean="0">
                <a:solidFill>
                  <a:srgbClr val="0000FF"/>
                </a:solidFill>
              </a:rPr>
              <a:t>hướng</a:t>
            </a:r>
            <a:r>
              <a:rPr lang="en-US" dirty="0" smtClean="0">
                <a:solidFill>
                  <a:srgbClr val="0000FF"/>
                </a:solidFill>
              </a:rPr>
              <a:t> </a:t>
            </a:r>
            <a:r>
              <a:rPr lang="en-US" dirty="0" err="1" smtClean="0">
                <a:solidFill>
                  <a:srgbClr val="0000FF"/>
                </a:solidFill>
              </a:rPr>
              <a:t>mục</a:t>
            </a:r>
            <a:r>
              <a:rPr lang="en-US" dirty="0" smtClean="0">
                <a:solidFill>
                  <a:srgbClr val="0000FF"/>
                </a:solidFill>
              </a:rPr>
              <a:t> </a:t>
            </a:r>
            <a:r>
              <a:rPr lang="en-US" dirty="0" err="1" smtClean="0">
                <a:solidFill>
                  <a:srgbClr val="0000FF"/>
                </a:solidFill>
              </a:rPr>
              <a:t>tiêu</a:t>
            </a:r>
            <a:r>
              <a:rPr lang="en-US" dirty="0" smtClean="0">
                <a:solidFill>
                  <a:srgbClr val="0000FF"/>
                </a:solidFill>
              </a:rPr>
              <a:t> “ </a:t>
            </a:r>
            <a:r>
              <a:rPr lang="en-US" dirty="0" err="1" smtClean="0">
                <a:solidFill>
                  <a:srgbClr val="0000FF"/>
                </a:solidFill>
              </a:rPr>
              <a:t>Sử</a:t>
            </a:r>
            <a:r>
              <a:rPr lang="en-US" dirty="0" smtClean="0">
                <a:solidFill>
                  <a:srgbClr val="0000FF"/>
                </a:solidFill>
              </a:rPr>
              <a:t> </a:t>
            </a:r>
            <a:r>
              <a:rPr lang="en-US" dirty="0" err="1" smtClean="0">
                <a:solidFill>
                  <a:srgbClr val="0000FF"/>
                </a:solidFill>
              </a:rPr>
              <a:t>dụng</a:t>
            </a:r>
            <a:r>
              <a:rPr lang="en-US" dirty="0" smtClean="0">
                <a:solidFill>
                  <a:srgbClr val="0000FF"/>
                </a:solidFill>
              </a:rPr>
              <a:t> </a:t>
            </a:r>
            <a:r>
              <a:rPr lang="en-US" dirty="0" err="1" smtClean="0">
                <a:solidFill>
                  <a:srgbClr val="0000FF"/>
                </a:solidFill>
              </a:rPr>
              <a:t>thuốc</a:t>
            </a:r>
            <a:r>
              <a:rPr lang="en-US" dirty="0" smtClean="0">
                <a:solidFill>
                  <a:srgbClr val="0000FF"/>
                </a:solidFill>
              </a:rPr>
              <a:t> an </a:t>
            </a:r>
            <a:r>
              <a:rPr lang="en-US" dirty="0" err="1" smtClean="0">
                <a:solidFill>
                  <a:srgbClr val="0000FF"/>
                </a:solidFill>
              </a:rPr>
              <a:t>toàn</a:t>
            </a:r>
            <a:r>
              <a:rPr lang="en-US" dirty="0" smtClean="0">
                <a:solidFill>
                  <a:srgbClr val="0000FF"/>
                </a:solidFill>
              </a:rPr>
              <a:t>, </a:t>
            </a:r>
            <a:r>
              <a:rPr lang="en-US" dirty="0" err="1" smtClean="0">
                <a:solidFill>
                  <a:srgbClr val="0000FF"/>
                </a:solidFill>
              </a:rPr>
              <a:t>hợp</a:t>
            </a:r>
            <a:r>
              <a:rPr lang="en-US" dirty="0" smtClean="0">
                <a:solidFill>
                  <a:srgbClr val="0000FF"/>
                </a:solidFill>
              </a:rPr>
              <a:t> </a:t>
            </a:r>
            <a:r>
              <a:rPr lang="en-US" dirty="0" err="1" smtClean="0">
                <a:solidFill>
                  <a:srgbClr val="0000FF"/>
                </a:solidFill>
              </a:rPr>
              <a:t>lí</a:t>
            </a:r>
            <a:r>
              <a:rPr lang="en-US" dirty="0" smtClean="0">
                <a:solidFill>
                  <a:srgbClr val="0000FF"/>
                </a:solidFill>
              </a:rPr>
              <a:t>” .</a:t>
            </a:r>
          </a:p>
          <a:p>
            <a:endParaRPr lang="en-US" dirty="0" smtClean="0"/>
          </a:p>
          <a:p>
            <a:endParaRPr lang="en-US" dirty="0"/>
          </a:p>
        </p:txBody>
      </p:sp>
      <p:sp>
        <p:nvSpPr>
          <p:cNvPr id="7" name="Right Arrow 6"/>
          <p:cNvSpPr/>
          <p:nvPr/>
        </p:nvSpPr>
        <p:spPr>
          <a:xfrm>
            <a:off x="13077" y="1235719"/>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7791" y="1720351"/>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HP\Desktop\z5802195837379_c04c277debba15e73c3c6fa38698c8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787774"/>
            <a:ext cx="7776864" cy="23557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D:\VINHTL\QT Vinh\LOGOTTYT MO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23" y="54068"/>
            <a:ext cx="952873" cy="95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071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99FF33"/>
          </a:solidFill>
        </p:spPr>
        <p:txBody>
          <a:bodyPr/>
          <a:lstStyle/>
          <a:p>
            <a:r>
              <a:rPr lang="en-US" sz="2800" dirty="0" smtClean="0">
                <a:solidFill>
                  <a:srgbClr val="0000FF"/>
                </a:solidFill>
              </a:rPr>
              <a:t> PHẦN 2: NỘI DUNG 1</a:t>
            </a:r>
            <a:endParaRPr lang="ko-KR" altLang="en-US" sz="2800" dirty="0">
              <a:solidFill>
                <a:srgbClr val="0000FF"/>
              </a:solidFill>
            </a:endParaRPr>
          </a:p>
        </p:txBody>
      </p:sp>
      <p:sp>
        <p:nvSpPr>
          <p:cNvPr id="31" name="Round Same Side Corner Rectangle 8">
            <a:extLst>
              <a:ext uri="{FF2B5EF4-FFF2-40B4-BE49-F238E27FC236}">
                <a16:creationId xmlns="" xmlns:a16="http://schemas.microsoft.com/office/drawing/2014/main" id="{EF3C42FB-23CE-8EFC-A9F9-0B9D3B7346C8}"/>
              </a:ext>
            </a:extLst>
          </p:cNvPr>
          <p:cNvSpPr/>
          <p:nvPr/>
        </p:nvSpPr>
        <p:spPr>
          <a:xfrm>
            <a:off x="1034551" y="3219822"/>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 Same Side Corner Rectangle 20">
            <a:extLst>
              <a:ext uri="{FF2B5EF4-FFF2-40B4-BE49-F238E27FC236}">
                <a16:creationId xmlns="" xmlns:a16="http://schemas.microsoft.com/office/drawing/2014/main" id="{319CD4EB-F6C5-12E9-F86A-293ECEB61D07}"/>
              </a:ext>
            </a:extLst>
          </p:cNvPr>
          <p:cNvSpPr/>
          <p:nvPr/>
        </p:nvSpPr>
        <p:spPr>
          <a:xfrm rot="10800000">
            <a:off x="999513" y="1851670"/>
            <a:ext cx="354891" cy="7570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 xmlns:a16="http://schemas.microsoft.com/office/drawing/2014/main" id="{568E722D-7BC8-2434-2CB4-6884CA6E703D}"/>
              </a:ext>
            </a:extLst>
          </p:cNvPr>
          <p:cNvSpPr/>
          <p:nvPr/>
        </p:nvSpPr>
        <p:spPr>
          <a:xfrm>
            <a:off x="8175325" y="4758809"/>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a:solidFill>
                  <a:schemeClr val="tx1"/>
                </a:solidFill>
              </a:rPr>
              <a:t>1</a:t>
            </a:r>
            <a:r>
              <a:rPr lang="en-US" sz="1100">
                <a:solidFill>
                  <a:schemeClr val="tx1"/>
                </a:solidFill>
              </a:rPr>
              <a:t>4</a:t>
            </a:r>
            <a:endParaRPr lang="en-US" sz="1100" dirty="0">
              <a:solidFill>
                <a:schemeClr val="tx1"/>
              </a:solidFill>
            </a:endParaRPr>
          </a:p>
        </p:txBody>
      </p:sp>
      <p:graphicFrame>
        <p:nvGraphicFramePr>
          <p:cNvPr id="3" name="Table 2">
            <a:extLst>
              <a:ext uri="{FF2B5EF4-FFF2-40B4-BE49-F238E27FC236}">
                <a16:creationId xmlns="" xmlns:a16="http://schemas.microsoft.com/office/drawing/2014/main" id="{9235E9FB-A11C-F555-2C69-5E4C08FE9138}"/>
              </a:ext>
            </a:extLst>
          </p:cNvPr>
          <p:cNvGraphicFramePr>
            <a:graphicFrameLocks noGrp="1"/>
          </p:cNvGraphicFramePr>
          <p:nvPr>
            <p:extLst>
              <p:ext uri="{D42A27DB-BD31-4B8C-83A1-F6EECF244321}">
                <p14:modId xmlns:p14="http://schemas.microsoft.com/office/powerpoint/2010/main" val="2958648092"/>
              </p:ext>
            </p:extLst>
          </p:nvPr>
        </p:nvGraphicFramePr>
        <p:xfrm>
          <a:off x="4283968" y="1740686"/>
          <a:ext cx="4671930" cy="1854200"/>
        </p:xfrm>
        <a:graphic>
          <a:graphicData uri="http://schemas.openxmlformats.org/drawingml/2006/table">
            <a:tbl>
              <a:tblPr firstRow="1" bandRow="1">
                <a:tableStyleId>{5C22544A-7EE6-4342-B048-85BDC9FD1C3A}</a:tableStyleId>
              </a:tblPr>
              <a:tblGrid>
                <a:gridCol w="3255666">
                  <a:extLst>
                    <a:ext uri="{9D8B030D-6E8A-4147-A177-3AD203B41FA5}">
                      <a16:colId xmlns="" xmlns:a16="http://schemas.microsoft.com/office/drawing/2014/main" val="2343093044"/>
                    </a:ext>
                  </a:extLst>
                </a:gridCol>
                <a:gridCol w="1416264">
                  <a:extLst>
                    <a:ext uri="{9D8B030D-6E8A-4147-A177-3AD203B41FA5}">
                      <a16:colId xmlns="" xmlns:a16="http://schemas.microsoft.com/office/drawing/2014/main" val="3531359533"/>
                    </a:ext>
                  </a:extLst>
                </a:gridCol>
              </a:tblGrid>
              <a:tr h="370840">
                <a:tc>
                  <a:txBody>
                    <a:bodyPr/>
                    <a:lstStyle/>
                    <a:p>
                      <a:r>
                        <a:rPr lang="vi-VN" sz="1700" dirty="0"/>
                        <a:t>Nghiên cứu</a:t>
                      </a:r>
                    </a:p>
                  </a:txBody>
                  <a:tcPr/>
                </a:tc>
                <a:tc>
                  <a:txBody>
                    <a:bodyPr/>
                    <a:lstStyle/>
                    <a:p>
                      <a:pPr algn="ctr"/>
                      <a:r>
                        <a:rPr lang="vi-VN" sz="1700"/>
                        <a:t>Kết quả</a:t>
                      </a:r>
                    </a:p>
                  </a:txBody>
                  <a:tcPr/>
                </a:tc>
                <a:extLst>
                  <a:ext uri="{0D108BD9-81ED-4DB2-BD59-A6C34878D82A}">
                    <a16:rowId xmlns="" xmlns:a16="http://schemas.microsoft.com/office/drawing/2014/main" val="1069607173"/>
                  </a:ext>
                </a:extLst>
              </a:tr>
              <a:tr h="370840">
                <a:tc>
                  <a:txBody>
                    <a:bodyPr/>
                    <a:lstStyle/>
                    <a:p>
                      <a:r>
                        <a:rPr lang="vi-VN" sz="1700" dirty="0"/>
                        <a:t>Võ Thị Hồng Phượng</a:t>
                      </a:r>
                      <a:r>
                        <a:rPr lang="en-US" sz="1700" dirty="0"/>
                        <a:t> </a:t>
                      </a:r>
                      <a:r>
                        <a:rPr lang="vi-VN" sz="1700" dirty="0"/>
                        <a:t>(</a:t>
                      </a:r>
                      <a:r>
                        <a:rPr lang="vi-VN" sz="1700" dirty="0" smtClean="0"/>
                        <a:t>2018)</a:t>
                      </a:r>
                      <a:r>
                        <a:rPr lang="en-US" sz="1700" baseline="30000" dirty="0" smtClean="0"/>
                        <a:t>1</a:t>
                      </a:r>
                      <a:endParaRPr lang="vi-VN" sz="1700" baseline="30000" dirty="0"/>
                    </a:p>
                  </a:txBody>
                  <a:tcPr/>
                </a:tc>
                <a:tc>
                  <a:txBody>
                    <a:bodyPr/>
                    <a:lstStyle/>
                    <a:p>
                      <a:pPr algn="l"/>
                      <a:r>
                        <a:rPr lang="vi-VN" sz="1700" kern="1200">
                          <a:solidFill>
                            <a:srgbClr val="000000"/>
                          </a:solidFill>
                          <a:effectLst/>
                          <a:latin typeface="+mn-lt"/>
                          <a:ea typeface="Times New Roman" panose="02020603050405020304" pitchFamily="18" charset="0"/>
                          <a:cs typeface="+mn-cs"/>
                        </a:rPr>
                        <a:t>6,7%</a:t>
                      </a:r>
                      <a:endParaRPr lang="vi-VN" sz="1700"/>
                    </a:p>
                  </a:txBody>
                  <a:tcPr/>
                </a:tc>
                <a:extLst>
                  <a:ext uri="{0D108BD9-81ED-4DB2-BD59-A6C34878D82A}">
                    <a16:rowId xmlns="" xmlns:a16="http://schemas.microsoft.com/office/drawing/2014/main" val="2842796893"/>
                  </a:ext>
                </a:extLst>
              </a:tr>
              <a:tr h="370840">
                <a:tc>
                  <a:txBody>
                    <a:bodyPr/>
                    <a:lstStyle/>
                    <a:p>
                      <a:r>
                        <a:rPr lang="en-US" sz="1700" kern="1200" dirty="0" err="1">
                          <a:solidFill>
                            <a:schemeClr val="dk1"/>
                          </a:solidFill>
                          <a:effectLst/>
                          <a:latin typeface="+mn-lt"/>
                          <a:ea typeface="+mn-ea"/>
                          <a:cs typeface="+mn-cs"/>
                        </a:rPr>
                        <a:t>Nguyễn</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Thị</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Ngọc</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Diễm</a:t>
                      </a:r>
                      <a:r>
                        <a:rPr lang="en-US" sz="1700" kern="1200" dirty="0">
                          <a:solidFill>
                            <a:schemeClr val="dk1"/>
                          </a:solidFill>
                          <a:effectLst/>
                          <a:latin typeface="+mn-lt"/>
                          <a:ea typeface="+mn-ea"/>
                          <a:cs typeface="+mn-cs"/>
                        </a:rPr>
                        <a:t> (2022)</a:t>
                      </a:r>
                      <a:r>
                        <a:rPr lang="en-US" sz="1700" kern="1200" baseline="30000" dirty="0">
                          <a:solidFill>
                            <a:schemeClr val="dk1"/>
                          </a:solidFill>
                          <a:effectLst/>
                          <a:latin typeface="+mn-lt"/>
                          <a:ea typeface="+mn-ea"/>
                          <a:cs typeface="+mn-cs"/>
                        </a:rPr>
                        <a:t>2</a:t>
                      </a:r>
                      <a:endParaRPr lang="vi-VN" sz="1700" baseline="30000" dirty="0"/>
                    </a:p>
                  </a:txBody>
                  <a:tcPr/>
                </a:tc>
                <a:tc>
                  <a:txBody>
                    <a:bodyPr/>
                    <a:lstStyle/>
                    <a:p>
                      <a:pPr algn="l"/>
                      <a:r>
                        <a:rPr lang="en-US" sz="1700" kern="1200">
                          <a:solidFill>
                            <a:schemeClr val="dk1"/>
                          </a:solidFill>
                          <a:effectLst/>
                          <a:latin typeface="+mn-lt"/>
                          <a:ea typeface="+mn-ea"/>
                          <a:cs typeface="+mn-cs"/>
                        </a:rPr>
                        <a:t>20,9%</a:t>
                      </a:r>
                      <a:endParaRPr lang="vi-VN" sz="1700"/>
                    </a:p>
                  </a:txBody>
                  <a:tcPr/>
                </a:tc>
                <a:extLst>
                  <a:ext uri="{0D108BD9-81ED-4DB2-BD59-A6C34878D82A}">
                    <a16:rowId xmlns="" xmlns:a16="http://schemas.microsoft.com/office/drawing/2014/main" val="4275148909"/>
                  </a:ext>
                </a:extLst>
              </a:tr>
              <a:tr h="370840">
                <a:tc>
                  <a:txBody>
                    <a:bodyPr/>
                    <a:lstStyle/>
                    <a:p>
                      <a:r>
                        <a:rPr lang="en-US" sz="1700" kern="1200">
                          <a:solidFill>
                            <a:schemeClr val="dk1"/>
                          </a:solidFill>
                          <a:effectLst/>
                          <a:latin typeface="+mn-lt"/>
                          <a:ea typeface="+mn-ea"/>
                          <a:cs typeface="+mn-cs"/>
                        </a:rPr>
                        <a:t>Ngô Thị Kim Hoà (2022)</a:t>
                      </a:r>
                      <a:r>
                        <a:rPr lang="en-US" sz="1700" kern="1200" baseline="30000">
                          <a:solidFill>
                            <a:schemeClr val="dk1"/>
                          </a:solidFill>
                          <a:effectLst/>
                          <a:latin typeface="+mn-lt"/>
                          <a:ea typeface="+mn-ea"/>
                          <a:cs typeface="+mn-cs"/>
                        </a:rPr>
                        <a:t>4</a:t>
                      </a:r>
                      <a:endParaRPr lang="vi-VN" sz="1700" baseline="30000"/>
                    </a:p>
                  </a:txBody>
                  <a:tcPr/>
                </a:tc>
                <a:tc>
                  <a:txBody>
                    <a:bodyPr/>
                    <a:lstStyle/>
                    <a:p>
                      <a:pPr algn="l"/>
                      <a:r>
                        <a:rPr lang="en-US" sz="1700" kern="1200">
                          <a:solidFill>
                            <a:schemeClr val="dk1"/>
                          </a:solidFill>
                          <a:effectLst/>
                          <a:latin typeface="+mn-lt"/>
                          <a:ea typeface="+mn-ea"/>
                          <a:cs typeface="+mn-cs"/>
                        </a:rPr>
                        <a:t>34,1</a:t>
                      </a:r>
                      <a:r>
                        <a:rPr lang="vi-VN" sz="1700" kern="1200">
                          <a:solidFill>
                            <a:schemeClr val="dk1"/>
                          </a:solidFill>
                          <a:effectLst/>
                          <a:latin typeface="+mn-lt"/>
                          <a:ea typeface="+mn-ea"/>
                          <a:cs typeface="+mn-cs"/>
                        </a:rPr>
                        <a:t>%</a:t>
                      </a:r>
                      <a:endParaRPr lang="vi-VN" sz="1700"/>
                    </a:p>
                  </a:txBody>
                  <a:tcPr/>
                </a:tc>
                <a:extLst>
                  <a:ext uri="{0D108BD9-81ED-4DB2-BD59-A6C34878D82A}">
                    <a16:rowId xmlns="" xmlns:a16="http://schemas.microsoft.com/office/drawing/2014/main" val="222769963"/>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700" kern="1200" dirty="0" err="1">
                          <a:solidFill>
                            <a:schemeClr val="dk1"/>
                          </a:solidFill>
                          <a:effectLst/>
                          <a:latin typeface="+mn-lt"/>
                          <a:ea typeface="+mn-ea"/>
                          <a:cs typeface="+mn-cs"/>
                        </a:rPr>
                        <a:t>Đoàn</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Thị</a:t>
                      </a:r>
                      <a:r>
                        <a:rPr lang="en-US" sz="1700" kern="1200" dirty="0">
                          <a:solidFill>
                            <a:schemeClr val="dk1"/>
                          </a:solidFill>
                          <a:effectLst/>
                          <a:latin typeface="+mn-lt"/>
                          <a:ea typeface="+mn-ea"/>
                          <a:cs typeface="+mn-cs"/>
                        </a:rPr>
                        <a:t> Minh </a:t>
                      </a:r>
                      <a:r>
                        <a:rPr lang="en-US" sz="1700" kern="1200" dirty="0" err="1">
                          <a:solidFill>
                            <a:schemeClr val="dk1"/>
                          </a:solidFill>
                          <a:effectLst/>
                          <a:latin typeface="+mn-lt"/>
                          <a:ea typeface="+mn-ea"/>
                          <a:cs typeface="+mn-cs"/>
                        </a:rPr>
                        <a:t>Phúc</a:t>
                      </a:r>
                      <a:r>
                        <a:rPr lang="en-US" sz="1700" kern="1200" dirty="0">
                          <a:solidFill>
                            <a:schemeClr val="dk1"/>
                          </a:solidFill>
                          <a:effectLst/>
                          <a:latin typeface="+mn-lt"/>
                          <a:ea typeface="+mn-ea"/>
                          <a:cs typeface="+mn-cs"/>
                        </a:rPr>
                        <a:t> (2023)</a:t>
                      </a:r>
                      <a:r>
                        <a:rPr lang="en-US" sz="1700" kern="1200" baseline="30000" dirty="0">
                          <a:solidFill>
                            <a:schemeClr val="dk1"/>
                          </a:solidFill>
                          <a:effectLst/>
                          <a:latin typeface="+mn-lt"/>
                          <a:ea typeface="+mn-ea"/>
                          <a:cs typeface="+mn-cs"/>
                        </a:rPr>
                        <a:t>5</a:t>
                      </a:r>
                      <a:endParaRPr lang="vi-VN" sz="1700" baseline="300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4,7</a:t>
                      </a:r>
                      <a:r>
                        <a:rPr lang="vi-VN" sz="1700" kern="1200" dirty="0">
                          <a:solidFill>
                            <a:schemeClr val="dk1"/>
                          </a:solidFill>
                          <a:effectLst/>
                          <a:latin typeface="+mn-lt"/>
                          <a:ea typeface="+mn-ea"/>
                          <a:cs typeface="+mn-cs"/>
                        </a:rPr>
                        <a:t>%</a:t>
                      </a:r>
                      <a:endParaRPr lang="vi-VN" sz="1700" dirty="0"/>
                    </a:p>
                  </a:txBody>
                  <a:tcPr/>
                </a:tc>
                <a:extLst>
                  <a:ext uri="{0D108BD9-81ED-4DB2-BD59-A6C34878D82A}">
                    <a16:rowId xmlns="" xmlns:a16="http://schemas.microsoft.com/office/drawing/2014/main" val="425522782"/>
                  </a:ext>
                </a:extLst>
              </a:tr>
            </a:tbl>
          </a:graphicData>
        </a:graphic>
      </p:graphicFrame>
      <p:sp>
        <p:nvSpPr>
          <p:cNvPr id="2" name="TextBox 1">
            <a:extLst>
              <a:ext uri="{FF2B5EF4-FFF2-40B4-BE49-F238E27FC236}">
                <a16:creationId xmlns="" xmlns:a16="http://schemas.microsoft.com/office/drawing/2014/main" id="{F00D56E4-7FF1-DDE2-F181-2FA3403F6587}"/>
              </a:ext>
            </a:extLst>
          </p:cNvPr>
          <p:cNvSpPr txBox="1"/>
          <p:nvPr/>
        </p:nvSpPr>
        <p:spPr>
          <a:xfrm>
            <a:off x="117792" y="3624911"/>
            <a:ext cx="8757034" cy="1384995"/>
          </a:xfrm>
          <a:prstGeom prst="rect">
            <a:avLst/>
          </a:prstGeom>
          <a:noFill/>
        </p:spPr>
        <p:txBody>
          <a:bodyPr wrap="square" rtlCol="0">
            <a:spAutoFit/>
          </a:bodyPr>
          <a:lstStyle/>
          <a:p>
            <a:r>
              <a:rPr lang="en-US" sz="1400" dirty="0" smtClean="0">
                <a:solidFill>
                  <a:srgbClr val="FF0000"/>
                </a:solidFill>
                <a:effectLst/>
                <a:latin typeface="+mj-lt"/>
                <a:ea typeface="Times New Roman" panose="02020603050405020304" pitchFamily="18" charset="0"/>
              </a:rPr>
              <a:t>	</a:t>
            </a:r>
            <a:r>
              <a:rPr lang="en-US" sz="1000" dirty="0" smtClean="0">
                <a:solidFill>
                  <a:srgbClr val="0070C0"/>
                </a:solidFill>
                <a:effectLst/>
                <a:latin typeface="+mj-lt"/>
                <a:ea typeface="Times New Roman" panose="02020603050405020304" pitchFamily="18" charset="0"/>
              </a:rPr>
              <a:t>1. </a:t>
            </a:r>
            <a:r>
              <a:rPr lang="vi-VN" sz="1000" dirty="0">
                <a:solidFill>
                  <a:srgbClr val="0070C0"/>
                </a:solidFill>
                <a:ea typeface="Times New Roman" panose="02020603050405020304" pitchFamily="18" charset="0"/>
              </a:rPr>
              <a:t>Võ Thị Hồng Phượng và Nguyễn Thị Hiền (2018), "Khảo sát các tương tác thuốc trong đơn thuốc điều trị ngoại trú tại Bệnh viện </a:t>
            </a:r>
            <a:r>
              <a:rPr lang="en-US" sz="1000" dirty="0" smtClean="0">
                <a:solidFill>
                  <a:srgbClr val="0070C0"/>
                </a:solidFill>
                <a:ea typeface="Times New Roman" panose="02020603050405020304" pitchFamily="18" charset="0"/>
              </a:rPr>
              <a:t>        </a:t>
            </a:r>
            <a:r>
              <a:rPr lang="vi-VN" sz="1000" dirty="0" smtClean="0">
                <a:solidFill>
                  <a:srgbClr val="0070C0"/>
                </a:solidFill>
                <a:ea typeface="Times New Roman" panose="02020603050405020304" pitchFamily="18" charset="0"/>
              </a:rPr>
              <a:t>Trường </a:t>
            </a:r>
            <a:r>
              <a:rPr lang="vi-VN" sz="1000" dirty="0">
                <a:solidFill>
                  <a:srgbClr val="0070C0"/>
                </a:solidFill>
                <a:ea typeface="Times New Roman" panose="02020603050405020304" pitchFamily="18" charset="0"/>
              </a:rPr>
              <a:t>Đại học Y Dược Huế</a:t>
            </a:r>
            <a:r>
              <a:rPr lang="vi-VN" sz="1000" i="1" dirty="0">
                <a:solidFill>
                  <a:srgbClr val="0070C0"/>
                </a:solidFill>
                <a:ea typeface="Times New Roman" panose="02020603050405020304" pitchFamily="18" charset="0"/>
              </a:rPr>
              <a:t>"</a:t>
            </a:r>
            <a:r>
              <a:rPr lang="vi-VN" sz="1000" dirty="0">
                <a:solidFill>
                  <a:srgbClr val="0070C0"/>
                </a:solidFill>
                <a:ea typeface="Times New Roman" panose="02020603050405020304" pitchFamily="18" charset="0"/>
              </a:rPr>
              <a:t>, </a:t>
            </a:r>
            <a:r>
              <a:rPr lang="vi-VN" sz="1000" i="1" dirty="0">
                <a:solidFill>
                  <a:srgbClr val="0070C0"/>
                </a:solidFill>
                <a:ea typeface="Times New Roman" panose="02020603050405020304" pitchFamily="18" charset="0"/>
              </a:rPr>
              <a:t>Tạp chí Y Dược học</a:t>
            </a:r>
            <a:r>
              <a:rPr lang="vi-VN" sz="1000" dirty="0">
                <a:solidFill>
                  <a:srgbClr val="0070C0"/>
                </a:solidFill>
                <a:ea typeface="Times New Roman" panose="02020603050405020304" pitchFamily="18" charset="0"/>
              </a:rPr>
              <a:t>. 8(5), tr. 26 - 36</a:t>
            </a:r>
            <a:endParaRPr lang="vi-VN" sz="1000" dirty="0">
              <a:solidFill>
                <a:srgbClr val="0070C0"/>
              </a:solidFill>
              <a:cs typeface="Times New Roman" panose="02020603050405020304" pitchFamily="18" charset="0"/>
            </a:endParaRPr>
          </a:p>
          <a:p>
            <a:r>
              <a:rPr lang="en-US" sz="1000" b="0" i="0" kern="100" dirty="0" smtClean="0">
                <a:solidFill>
                  <a:srgbClr val="0070C0"/>
                </a:solidFill>
                <a:effectLst/>
                <a:latin typeface="+mj-lt"/>
                <a:ea typeface="Aptos" panose="020B0004020202020204" pitchFamily="34" charset="0"/>
                <a:cs typeface="Arial" panose="020B0604020202020204" pitchFamily="34" charset="0"/>
              </a:rPr>
              <a:t>	2. </a:t>
            </a:r>
            <a:r>
              <a:rPr lang="vi-VN" sz="1000" b="0" i="0" kern="100" dirty="0" smtClean="0">
                <a:solidFill>
                  <a:srgbClr val="0070C0"/>
                </a:solidFill>
                <a:effectLst/>
                <a:latin typeface="+mj-lt"/>
                <a:ea typeface="Aptos" panose="020B0004020202020204" pitchFamily="34" charset="0"/>
                <a:cs typeface="Arial" panose="020B0604020202020204" pitchFamily="34" charset="0"/>
              </a:rPr>
              <a:t>Nguyễn </a:t>
            </a:r>
            <a:r>
              <a:rPr lang="vi-VN" sz="1000" b="0" i="0" kern="100" dirty="0">
                <a:solidFill>
                  <a:srgbClr val="0070C0"/>
                </a:solidFill>
                <a:effectLst/>
                <a:latin typeface="+mj-lt"/>
                <a:ea typeface="Aptos" panose="020B0004020202020204" pitchFamily="34" charset="0"/>
                <a:cs typeface="Arial" panose="020B0604020202020204" pitchFamily="34" charset="0"/>
              </a:rPr>
              <a:t>Thị Ngọc Diễm</a:t>
            </a:r>
            <a:r>
              <a:rPr lang="en-US" sz="1000" b="0" i="0" kern="100" dirty="0">
                <a:solidFill>
                  <a:srgbClr val="0070C0"/>
                </a:solidFill>
                <a:effectLst/>
                <a:latin typeface="+mj-lt"/>
                <a:ea typeface="Aptos" panose="020B0004020202020204" pitchFamily="34" charset="0"/>
                <a:cs typeface="Arial" panose="020B0604020202020204" pitchFamily="34" charset="0"/>
              </a:rPr>
              <a:t> </a:t>
            </a:r>
            <a:r>
              <a:rPr lang="en-US" sz="1000" b="0" i="0" kern="100" dirty="0" err="1">
                <a:solidFill>
                  <a:srgbClr val="0070C0"/>
                </a:solidFill>
                <a:effectLst/>
                <a:latin typeface="+mj-lt"/>
                <a:ea typeface="Aptos" panose="020B0004020202020204" pitchFamily="34" charset="0"/>
                <a:cs typeface="Arial" panose="020B0604020202020204" pitchFamily="34" charset="0"/>
              </a:rPr>
              <a:t>và</a:t>
            </a:r>
            <a:r>
              <a:rPr lang="en-US" sz="1000" b="0" i="0" kern="100" dirty="0">
                <a:solidFill>
                  <a:srgbClr val="0070C0"/>
                </a:solidFill>
                <a:effectLst/>
                <a:latin typeface="+mj-lt"/>
                <a:ea typeface="Aptos" panose="020B0004020202020204" pitchFamily="34" charset="0"/>
                <a:cs typeface="Arial" panose="020B0604020202020204" pitchFamily="34" charset="0"/>
              </a:rPr>
              <a:t> </a:t>
            </a:r>
            <a:r>
              <a:rPr lang="en-US" sz="1000" b="0" i="0" kern="100" dirty="0" err="1">
                <a:solidFill>
                  <a:srgbClr val="0070C0"/>
                </a:solidFill>
                <a:effectLst/>
                <a:latin typeface="+mj-lt"/>
                <a:ea typeface="Aptos" panose="020B0004020202020204" pitchFamily="34" charset="0"/>
                <a:cs typeface="Arial" panose="020B0604020202020204" pitchFamily="34" charset="0"/>
              </a:rPr>
              <a:t>cộng</a:t>
            </a:r>
            <a:r>
              <a:rPr lang="en-US" sz="1000" b="0" i="0" kern="100" dirty="0">
                <a:solidFill>
                  <a:srgbClr val="0070C0"/>
                </a:solidFill>
                <a:effectLst/>
                <a:latin typeface="+mj-lt"/>
                <a:ea typeface="Aptos" panose="020B0004020202020204" pitchFamily="34" charset="0"/>
                <a:cs typeface="Arial" panose="020B0604020202020204" pitchFamily="34" charset="0"/>
              </a:rPr>
              <a:t> </a:t>
            </a:r>
            <a:r>
              <a:rPr lang="en-US" sz="1000" b="0" i="0" kern="100" dirty="0" err="1">
                <a:solidFill>
                  <a:srgbClr val="0070C0"/>
                </a:solidFill>
                <a:effectLst/>
                <a:latin typeface="+mj-lt"/>
                <a:ea typeface="Aptos" panose="020B0004020202020204" pitchFamily="34" charset="0"/>
                <a:cs typeface="Arial" panose="020B0604020202020204" pitchFamily="34" charset="0"/>
              </a:rPr>
              <a:t>sự</a:t>
            </a:r>
            <a:r>
              <a:rPr lang="vi-VN" sz="1000" b="0" i="0" kern="100" dirty="0">
                <a:solidFill>
                  <a:srgbClr val="0070C0"/>
                </a:solidFill>
                <a:effectLst/>
                <a:latin typeface="+mj-lt"/>
                <a:ea typeface="Aptos" panose="020B0004020202020204" pitchFamily="34" charset="0"/>
                <a:cs typeface="Arial" panose="020B0604020202020204" pitchFamily="34" charset="0"/>
              </a:rPr>
              <a:t> (2022)</a:t>
            </a:r>
            <a:r>
              <a:rPr lang="en-US" sz="1000" b="0" i="0" kern="100" dirty="0">
                <a:solidFill>
                  <a:srgbClr val="0070C0"/>
                </a:solidFill>
                <a:effectLst/>
                <a:latin typeface="+mj-lt"/>
                <a:ea typeface="Aptos" panose="020B0004020202020204" pitchFamily="34" charset="0"/>
                <a:cs typeface="Arial" panose="020B0604020202020204" pitchFamily="34" charset="0"/>
              </a:rPr>
              <a:t>, “</a:t>
            </a:r>
            <a:r>
              <a:rPr lang="vi-VN" sz="1000" b="0" i="0" kern="100" dirty="0">
                <a:solidFill>
                  <a:srgbClr val="0070C0"/>
                </a:solidFill>
                <a:effectLst/>
                <a:latin typeface="+mj-lt"/>
                <a:ea typeface="Aptos" panose="020B0004020202020204" pitchFamily="34" charset="0"/>
                <a:cs typeface="Arial" panose="020B0604020202020204" pitchFamily="34" charset="0"/>
              </a:rPr>
              <a:t>Tương tác thuốc trong đơn thuốc điều trị ngoại trú - nội trú và yếu tố liên quan tại Bệnh </a:t>
            </a:r>
            <a:r>
              <a:rPr lang="en-US" sz="1000" b="0" i="0" kern="100" dirty="0" smtClean="0">
                <a:solidFill>
                  <a:srgbClr val="0070C0"/>
                </a:solidFill>
                <a:effectLst/>
                <a:latin typeface="+mj-lt"/>
                <a:ea typeface="Aptos" panose="020B0004020202020204" pitchFamily="34" charset="0"/>
                <a:cs typeface="Arial" panose="020B0604020202020204" pitchFamily="34" charset="0"/>
              </a:rPr>
              <a:t>   </a:t>
            </a:r>
            <a:r>
              <a:rPr lang="vi-VN" sz="1000" b="0" i="0" kern="100" dirty="0" smtClean="0">
                <a:solidFill>
                  <a:srgbClr val="0070C0"/>
                </a:solidFill>
                <a:effectLst/>
                <a:latin typeface="+mj-lt"/>
                <a:ea typeface="Aptos" panose="020B0004020202020204" pitchFamily="34" charset="0"/>
                <a:cs typeface="Arial" panose="020B0604020202020204" pitchFamily="34" charset="0"/>
              </a:rPr>
              <a:t>viện </a:t>
            </a:r>
            <a:r>
              <a:rPr lang="vi-VN" sz="1000" b="0" i="0" kern="100" dirty="0">
                <a:solidFill>
                  <a:srgbClr val="0070C0"/>
                </a:solidFill>
                <a:effectLst/>
                <a:latin typeface="+mj-lt"/>
                <a:ea typeface="Aptos" panose="020B0004020202020204" pitchFamily="34" charset="0"/>
                <a:cs typeface="Arial" panose="020B0604020202020204" pitchFamily="34" charset="0"/>
              </a:rPr>
              <a:t>trường Đại học Y Dược Cần Thơ năm 2021-2022</a:t>
            </a:r>
            <a:r>
              <a:rPr lang="en-US" sz="1000" b="0" i="0" kern="100" dirty="0">
                <a:solidFill>
                  <a:srgbClr val="0070C0"/>
                </a:solidFill>
                <a:effectLst/>
                <a:latin typeface="+mj-lt"/>
                <a:ea typeface="Aptos" panose="020B0004020202020204" pitchFamily="34" charset="0"/>
                <a:cs typeface="Arial" panose="020B0604020202020204" pitchFamily="34" charset="0"/>
              </a:rPr>
              <a:t>”, </a:t>
            </a:r>
            <a:r>
              <a:rPr lang="en-US" sz="1000" b="0" i="1" kern="100" dirty="0" err="1">
                <a:solidFill>
                  <a:srgbClr val="0070C0"/>
                </a:solidFill>
                <a:effectLst/>
                <a:latin typeface="+mj-lt"/>
                <a:ea typeface="Aptos" panose="020B0004020202020204" pitchFamily="34" charset="0"/>
                <a:cs typeface="Arial" panose="020B0604020202020204" pitchFamily="34" charset="0"/>
              </a:rPr>
              <a:t>Tạp</a:t>
            </a:r>
            <a:r>
              <a:rPr lang="en-US" sz="1000" b="0" i="1" kern="100" dirty="0">
                <a:solidFill>
                  <a:srgbClr val="0070C0"/>
                </a:solidFill>
                <a:effectLst/>
                <a:latin typeface="+mj-lt"/>
                <a:ea typeface="Aptos" panose="020B0004020202020204" pitchFamily="34" charset="0"/>
                <a:cs typeface="Arial" panose="020B0604020202020204" pitchFamily="34" charset="0"/>
              </a:rPr>
              <a:t> </a:t>
            </a:r>
            <a:r>
              <a:rPr lang="en-US" sz="1000" b="0" i="1" kern="100" dirty="0" err="1">
                <a:solidFill>
                  <a:srgbClr val="0070C0"/>
                </a:solidFill>
                <a:effectLst/>
                <a:latin typeface="+mj-lt"/>
                <a:ea typeface="Aptos" panose="020B0004020202020204" pitchFamily="34" charset="0"/>
                <a:cs typeface="Arial" panose="020B0604020202020204" pitchFamily="34" charset="0"/>
              </a:rPr>
              <a:t>chí</a:t>
            </a:r>
            <a:r>
              <a:rPr lang="en-US" sz="1000" b="0" i="1" kern="100" dirty="0">
                <a:solidFill>
                  <a:srgbClr val="0070C0"/>
                </a:solidFill>
                <a:effectLst/>
                <a:latin typeface="+mj-lt"/>
                <a:ea typeface="Aptos" panose="020B0004020202020204" pitchFamily="34" charset="0"/>
                <a:cs typeface="Arial" panose="020B0604020202020204" pitchFamily="34" charset="0"/>
              </a:rPr>
              <a:t> Y </a:t>
            </a:r>
            <a:r>
              <a:rPr lang="en-US" sz="1000" b="0" i="1" kern="100" dirty="0" err="1">
                <a:solidFill>
                  <a:srgbClr val="0070C0"/>
                </a:solidFill>
                <a:effectLst/>
                <a:latin typeface="+mj-lt"/>
                <a:ea typeface="Aptos" panose="020B0004020202020204" pitchFamily="34" charset="0"/>
                <a:cs typeface="Arial" panose="020B0604020202020204" pitchFamily="34" charset="0"/>
              </a:rPr>
              <a:t>Dược</a:t>
            </a:r>
            <a:r>
              <a:rPr lang="en-US" sz="1000" b="0" i="1" kern="100" dirty="0">
                <a:solidFill>
                  <a:srgbClr val="0070C0"/>
                </a:solidFill>
                <a:effectLst/>
                <a:latin typeface="+mj-lt"/>
                <a:ea typeface="Aptos" panose="020B0004020202020204" pitchFamily="34" charset="0"/>
                <a:cs typeface="Arial" panose="020B0604020202020204" pitchFamily="34" charset="0"/>
              </a:rPr>
              <a:t> </a:t>
            </a:r>
            <a:r>
              <a:rPr lang="en-US" sz="1000" b="0" i="1" kern="100" dirty="0" err="1">
                <a:solidFill>
                  <a:srgbClr val="0070C0"/>
                </a:solidFill>
                <a:effectLst/>
                <a:latin typeface="+mj-lt"/>
                <a:ea typeface="Aptos" panose="020B0004020202020204" pitchFamily="34" charset="0"/>
                <a:cs typeface="Arial" panose="020B0604020202020204" pitchFamily="34" charset="0"/>
              </a:rPr>
              <a:t>học</a:t>
            </a:r>
            <a:r>
              <a:rPr lang="en-US" sz="1000" b="0" i="1" kern="100" dirty="0">
                <a:solidFill>
                  <a:srgbClr val="0070C0"/>
                </a:solidFill>
                <a:effectLst/>
                <a:latin typeface="+mj-lt"/>
                <a:ea typeface="Aptos" panose="020B0004020202020204" pitchFamily="34" charset="0"/>
                <a:cs typeface="Arial" panose="020B0604020202020204" pitchFamily="34" charset="0"/>
              </a:rPr>
              <a:t> </a:t>
            </a:r>
            <a:r>
              <a:rPr lang="en-US" sz="1000" b="0" i="1" kern="100" dirty="0" err="1">
                <a:solidFill>
                  <a:srgbClr val="0070C0"/>
                </a:solidFill>
                <a:effectLst/>
                <a:latin typeface="+mj-lt"/>
                <a:ea typeface="Aptos" panose="020B0004020202020204" pitchFamily="34" charset="0"/>
                <a:cs typeface="Arial" panose="020B0604020202020204" pitchFamily="34" charset="0"/>
              </a:rPr>
              <a:t>Cần</a:t>
            </a:r>
            <a:r>
              <a:rPr lang="en-US" sz="1000" b="0" i="1" kern="100" dirty="0">
                <a:solidFill>
                  <a:srgbClr val="0070C0"/>
                </a:solidFill>
                <a:effectLst/>
                <a:latin typeface="+mj-lt"/>
                <a:ea typeface="Aptos" panose="020B0004020202020204" pitchFamily="34" charset="0"/>
                <a:cs typeface="Arial" panose="020B0604020202020204" pitchFamily="34" charset="0"/>
              </a:rPr>
              <a:t> </a:t>
            </a:r>
            <a:r>
              <a:rPr lang="en-US" sz="1000" b="0" i="1" kern="100" dirty="0" err="1">
                <a:solidFill>
                  <a:srgbClr val="0070C0"/>
                </a:solidFill>
                <a:effectLst/>
                <a:latin typeface="+mj-lt"/>
                <a:ea typeface="Aptos" panose="020B0004020202020204" pitchFamily="34" charset="0"/>
                <a:cs typeface="Arial" panose="020B0604020202020204" pitchFamily="34" charset="0"/>
              </a:rPr>
              <a:t>Thơ</a:t>
            </a:r>
            <a:r>
              <a:rPr lang="en-US" sz="1000" b="0" i="1" kern="100" dirty="0">
                <a:solidFill>
                  <a:srgbClr val="0070C0"/>
                </a:solidFill>
                <a:effectLst/>
                <a:latin typeface="+mj-lt"/>
                <a:ea typeface="Aptos" panose="020B0004020202020204" pitchFamily="34" charset="0"/>
                <a:cs typeface="Arial" panose="020B0604020202020204" pitchFamily="34" charset="0"/>
              </a:rPr>
              <a:t>,</a:t>
            </a:r>
            <a:r>
              <a:rPr lang="en-US" sz="1000" kern="100" dirty="0">
                <a:solidFill>
                  <a:srgbClr val="0070C0"/>
                </a:solidFill>
                <a:effectLst/>
                <a:latin typeface="+mj-lt"/>
                <a:ea typeface="Aptos" panose="020B0004020202020204" pitchFamily="34" charset="0"/>
                <a:cs typeface="Arial" panose="020B0604020202020204" pitchFamily="34" charset="0"/>
              </a:rPr>
              <a:t> </a:t>
            </a:r>
            <a:r>
              <a:rPr lang="en-US" sz="1000" b="0" i="0" kern="100" dirty="0" err="1">
                <a:solidFill>
                  <a:srgbClr val="0070C0"/>
                </a:solidFill>
                <a:effectLst/>
                <a:latin typeface="+mj-lt"/>
                <a:ea typeface="Aptos" panose="020B0004020202020204" pitchFamily="34" charset="0"/>
                <a:cs typeface="Arial" panose="020B0604020202020204" pitchFamily="34" charset="0"/>
              </a:rPr>
              <a:t>số</a:t>
            </a:r>
            <a:r>
              <a:rPr lang="en-US" sz="1000" b="0" i="0" kern="100" dirty="0">
                <a:solidFill>
                  <a:srgbClr val="0070C0"/>
                </a:solidFill>
                <a:effectLst/>
                <a:latin typeface="+mj-lt"/>
                <a:ea typeface="Aptos" panose="020B0004020202020204" pitchFamily="34" charset="0"/>
                <a:cs typeface="Arial" panose="020B0604020202020204" pitchFamily="34" charset="0"/>
              </a:rPr>
              <a:t> 51/2022, tr. 236-244</a:t>
            </a:r>
            <a:endParaRPr lang="vi-VN" sz="1000" kern="100" dirty="0">
              <a:solidFill>
                <a:srgbClr val="0070C0"/>
              </a:solidFill>
              <a:effectLst/>
              <a:latin typeface="+mj-lt"/>
              <a:ea typeface="Aptos" panose="020B0004020202020204" pitchFamily="34" charset="0"/>
              <a:cs typeface="Arial" panose="020B0604020202020204" pitchFamily="34" charset="0"/>
            </a:endParaRPr>
          </a:p>
          <a:p>
            <a:r>
              <a:rPr lang="en-US" sz="1000" dirty="0" smtClean="0">
                <a:solidFill>
                  <a:srgbClr val="0070C0"/>
                </a:solidFill>
                <a:effectLst/>
                <a:latin typeface="+mj-lt"/>
                <a:ea typeface="Times New Roman" panose="02020603050405020304" pitchFamily="18" charset="0"/>
              </a:rPr>
              <a:t>	3. </a:t>
            </a:r>
            <a:r>
              <a:rPr lang="en-US" sz="1000" dirty="0" err="1" smtClean="0">
                <a:solidFill>
                  <a:srgbClr val="0070C0"/>
                </a:solidFill>
                <a:effectLst/>
                <a:latin typeface="+mj-lt"/>
                <a:ea typeface="Times New Roman" panose="02020603050405020304" pitchFamily="18" charset="0"/>
              </a:rPr>
              <a:t>Ngô</a:t>
            </a:r>
            <a:r>
              <a:rPr lang="en-US" sz="1000" dirty="0" smtClean="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Thị</a:t>
            </a:r>
            <a:r>
              <a:rPr lang="en-US" sz="1000" dirty="0">
                <a:solidFill>
                  <a:srgbClr val="0070C0"/>
                </a:solidFill>
                <a:effectLst/>
                <a:latin typeface="+mj-lt"/>
                <a:ea typeface="Times New Roman" panose="02020603050405020304" pitchFamily="18" charset="0"/>
              </a:rPr>
              <a:t> Kim </a:t>
            </a:r>
            <a:r>
              <a:rPr lang="en-US" sz="1000" dirty="0" err="1">
                <a:solidFill>
                  <a:srgbClr val="0070C0"/>
                </a:solidFill>
                <a:effectLst/>
                <a:latin typeface="+mj-lt"/>
                <a:ea typeface="Times New Roman" panose="02020603050405020304" pitchFamily="18" charset="0"/>
              </a:rPr>
              <a:t>Hòa</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Trần</a:t>
            </a:r>
            <a:r>
              <a:rPr lang="en-US" sz="1000" dirty="0">
                <a:solidFill>
                  <a:srgbClr val="0070C0"/>
                </a:solidFill>
                <a:effectLst/>
                <a:latin typeface="+mj-lt"/>
                <a:ea typeface="Times New Roman" panose="02020603050405020304" pitchFamily="18" charset="0"/>
              </a:rPr>
              <a:t> Minh </a:t>
            </a:r>
            <a:r>
              <a:rPr lang="en-US" sz="1000" dirty="0" err="1">
                <a:solidFill>
                  <a:srgbClr val="0070C0"/>
                </a:solidFill>
                <a:effectLst/>
                <a:latin typeface="+mj-lt"/>
                <a:ea typeface="Times New Roman" panose="02020603050405020304" pitchFamily="18" charset="0"/>
              </a:rPr>
              <a:t>Hoàng</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Nguyễn</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Thị</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Hoa</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Mỹ</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và</a:t>
            </a:r>
            <a:r>
              <a:rPr lang="en-US" sz="1000" dirty="0">
                <a:solidFill>
                  <a:srgbClr val="0070C0"/>
                </a:solidFill>
                <a:effectLst/>
                <a:latin typeface="+mj-lt"/>
                <a:ea typeface="Times New Roman" panose="02020603050405020304" pitchFamily="18" charset="0"/>
              </a:rPr>
              <a:t> cs. (2022), </a:t>
            </a:r>
            <a:r>
              <a:rPr lang="en-US" sz="1000" dirty="0" err="1">
                <a:solidFill>
                  <a:srgbClr val="0070C0"/>
                </a:solidFill>
                <a:effectLst/>
                <a:latin typeface="+mj-lt"/>
                <a:ea typeface="Times New Roman" panose="02020603050405020304" pitchFamily="18" charset="0"/>
              </a:rPr>
              <a:t>Xây</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dựng</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danh</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mục</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tương</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tác</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thuốc</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cần</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chú</a:t>
            </a:r>
            <a:r>
              <a:rPr lang="en-US" sz="1000" dirty="0">
                <a:solidFill>
                  <a:srgbClr val="0070C0"/>
                </a:solidFill>
                <a:effectLst/>
                <a:latin typeface="+mj-lt"/>
                <a:ea typeface="Times New Roman" panose="02020603050405020304" pitchFamily="18" charset="0"/>
              </a:rPr>
              <a:t> ý </a:t>
            </a:r>
            <a:r>
              <a:rPr lang="en-US" sz="1000" dirty="0" err="1">
                <a:solidFill>
                  <a:srgbClr val="0070C0"/>
                </a:solidFill>
                <a:effectLst/>
                <a:latin typeface="+mj-lt"/>
                <a:ea typeface="Times New Roman" panose="02020603050405020304" pitchFamily="18" charset="0"/>
              </a:rPr>
              <a:t>trong</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kê</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đơn</a:t>
            </a:r>
            <a:r>
              <a:rPr lang="en-US" sz="1000" dirty="0">
                <a:solidFill>
                  <a:srgbClr val="0070C0"/>
                </a:solidFill>
                <a:effectLst/>
                <a:latin typeface="+mj-lt"/>
                <a:ea typeface="Times New Roman" panose="02020603050405020304" pitchFamily="18" charset="0"/>
              </a:rPr>
              <a:t> </a:t>
            </a:r>
            <a:r>
              <a:rPr lang="en-US" sz="1000" dirty="0" smtClean="0">
                <a:solidFill>
                  <a:srgbClr val="0070C0"/>
                </a:solidFill>
                <a:effectLst/>
                <a:latin typeface="+mj-lt"/>
                <a:ea typeface="Times New Roman" panose="02020603050405020304" pitchFamily="18" charset="0"/>
              </a:rPr>
              <a:t>  </a:t>
            </a:r>
            <a:r>
              <a:rPr lang="en-US" sz="1000" dirty="0" err="1" smtClean="0">
                <a:solidFill>
                  <a:srgbClr val="0070C0"/>
                </a:solidFill>
                <a:effectLst/>
                <a:latin typeface="+mj-lt"/>
                <a:ea typeface="Times New Roman" panose="02020603050405020304" pitchFamily="18" charset="0"/>
              </a:rPr>
              <a:t>tại</a:t>
            </a:r>
            <a:r>
              <a:rPr lang="en-US" sz="1000" dirty="0" smtClean="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Phòng</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khám</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tim</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mạch</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Bệnh</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viện</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nhân</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dân</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Gia</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Định</a:t>
            </a:r>
            <a:r>
              <a:rPr lang="en-US" sz="1000"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Hội</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nghị</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khoa</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học</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kỹ</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thuật</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năm</a:t>
            </a:r>
            <a:r>
              <a:rPr lang="en-US" sz="1000" i="1" dirty="0">
                <a:solidFill>
                  <a:srgbClr val="0070C0"/>
                </a:solidFill>
                <a:effectLst/>
                <a:latin typeface="+mj-lt"/>
                <a:ea typeface="Times New Roman" panose="02020603050405020304" pitchFamily="18" charset="0"/>
              </a:rPr>
              <a:t> 2022 - </a:t>
            </a:r>
            <a:r>
              <a:rPr lang="en-US" sz="1000" i="1" dirty="0" err="1">
                <a:solidFill>
                  <a:srgbClr val="0070C0"/>
                </a:solidFill>
                <a:effectLst/>
                <a:latin typeface="+mj-lt"/>
                <a:ea typeface="Times New Roman" panose="02020603050405020304" pitchFamily="18" charset="0"/>
              </a:rPr>
              <a:t>Bệnh</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viện</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nhân</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dân</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Gia</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Định</a:t>
            </a:r>
            <a:endParaRPr lang="en-US" sz="1000" i="1" dirty="0">
              <a:solidFill>
                <a:srgbClr val="0070C0"/>
              </a:solidFill>
              <a:effectLst/>
              <a:latin typeface="+mj-lt"/>
              <a:ea typeface="Times New Roman" panose="02020603050405020304" pitchFamily="18" charset="0"/>
            </a:endParaRPr>
          </a:p>
          <a:p>
            <a:r>
              <a:rPr lang="en-US" sz="1000" dirty="0" smtClean="0">
                <a:solidFill>
                  <a:srgbClr val="0070C0"/>
                </a:solidFill>
                <a:effectLst/>
                <a:latin typeface="+mj-lt"/>
                <a:ea typeface="Times New Roman" panose="02020603050405020304" pitchFamily="18" charset="0"/>
              </a:rPr>
              <a:t>	4. </a:t>
            </a:r>
            <a:r>
              <a:rPr lang="en-US" sz="1000" dirty="0" err="1" smtClean="0">
                <a:solidFill>
                  <a:srgbClr val="0070C0"/>
                </a:solidFill>
                <a:effectLst/>
                <a:latin typeface="+mj-lt"/>
                <a:ea typeface="Times New Roman" panose="02020603050405020304" pitchFamily="18" charset="0"/>
              </a:rPr>
              <a:t>Đoàn</a:t>
            </a:r>
            <a:r>
              <a:rPr lang="en-US" sz="1000" dirty="0" smtClean="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Thị</a:t>
            </a:r>
            <a:r>
              <a:rPr lang="en-US" sz="1000" dirty="0">
                <a:solidFill>
                  <a:srgbClr val="0070C0"/>
                </a:solidFill>
                <a:effectLst/>
                <a:latin typeface="+mj-lt"/>
                <a:ea typeface="Times New Roman" panose="02020603050405020304" pitchFamily="18" charset="0"/>
              </a:rPr>
              <a:t> Minh </a:t>
            </a:r>
            <a:r>
              <a:rPr lang="en-US" sz="1000" dirty="0" err="1">
                <a:solidFill>
                  <a:srgbClr val="0070C0"/>
                </a:solidFill>
                <a:effectLst/>
                <a:latin typeface="+mj-lt"/>
                <a:ea typeface="Times New Roman" panose="02020603050405020304" pitchFamily="18" charset="0"/>
              </a:rPr>
              <a:t>Phúc</a:t>
            </a:r>
            <a:r>
              <a:rPr lang="en-US" sz="1000" dirty="0">
                <a:solidFill>
                  <a:srgbClr val="0070C0"/>
                </a:solidFill>
                <a:effectLst/>
                <a:latin typeface="+mj-lt"/>
                <a:ea typeface="Times New Roman" panose="02020603050405020304" pitchFamily="18" charset="0"/>
              </a:rPr>
              <a:t> (2023), </a:t>
            </a:r>
            <a:r>
              <a:rPr lang="en-US" sz="1000" i="1" dirty="0" err="1">
                <a:solidFill>
                  <a:srgbClr val="0070C0"/>
                </a:solidFill>
                <a:effectLst/>
                <a:latin typeface="+mj-lt"/>
                <a:ea typeface="Times New Roman" panose="02020603050405020304" pitchFamily="18" charset="0"/>
              </a:rPr>
              <a:t>Phân</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tích</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danh</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mục</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tương</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tác</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thuốc</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bất</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lợi</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cần</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chú</a:t>
            </a:r>
            <a:r>
              <a:rPr lang="en-US" sz="1000" i="1" dirty="0">
                <a:solidFill>
                  <a:srgbClr val="0070C0"/>
                </a:solidFill>
                <a:effectLst/>
                <a:latin typeface="+mj-lt"/>
                <a:ea typeface="Times New Roman" panose="02020603050405020304" pitchFamily="18" charset="0"/>
              </a:rPr>
              <a:t> ý </a:t>
            </a:r>
            <a:r>
              <a:rPr lang="en-US" sz="1000" i="1" dirty="0" err="1">
                <a:solidFill>
                  <a:srgbClr val="0070C0"/>
                </a:solidFill>
                <a:effectLst/>
                <a:latin typeface="+mj-lt"/>
                <a:ea typeface="Times New Roman" panose="02020603050405020304" pitchFamily="18" charset="0"/>
              </a:rPr>
              <a:t>trong</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thực</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hành</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lâm</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sàng</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tại</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Trung</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tâm</a:t>
            </a:r>
            <a:r>
              <a:rPr lang="en-US" sz="1000" i="1" dirty="0">
                <a:solidFill>
                  <a:srgbClr val="0070C0"/>
                </a:solidFill>
                <a:effectLst/>
                <a:latin typeface="+mj-lt"/>
                <a:ea typeface="Times New Roman" panose="02020603050405020304" pitchFamily="18" charset="0"/>
              </a:rPr>
              <a:t> Y </a:t>
            </a:r>
            <a:r>
              <a:rPr lang="en-US" sz="1000" i="1" dirty="0" err="1">
                <a:solidFill>
                  <a:srgbClr val="0070C0"/>
                </a:solidFill>
                <a:effectLst/>
                <a:latin typeface="+mj-lt"/>
                <a:ea typeface="Times New Roman" panose="02020603050405020304" pitchFamily="18" charset="0"/>
              </a:rPr>
              <a:t>tế</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huyện</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Phú</a:t>
            </a:r>
            <a:r>
              <a:rPr lang="en-US" sz="1000" i="1" dirty="0">
                <a:solidFill>
                  <a:srgbClr val="0070C0"/>
                </a:solidFill>
                <a:effectLst/>
                <a:latin typeface="+mj-lt"/>
                <a:ea typeface="Times New Roman" panose="02020603050405020304" pitchFamily="18" charset="0"/>
              </a:rPr>
              <a:t> </a:t>
            </a:r>
            <a:r>
              <a:rPr lang="en-US" sz="1000" i="1" dirty="0" err="1">
                <a:solidFill>
                  <a:srgbClr val="0070C0"/>
                </a:solidFill>
                <a:effectLst/>
                <a:latin typeface="+mj-lt"/>
                <a:ea typeface="Times New Roman" panose="02020603050405020304" pitchFamily="18" charset="0"/>
              </a:rPr>
              <a:t>Thọ</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Luận</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văn</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Dược</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sĩ</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chuyên</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khoa</a:t>
            </a:r>
            <a:r>
              <a:rPr lang="en-US" sz="1000" dirty="0">
                <a:solidFill>
                  <a:srgbClr val="0070C0"/>
                </a:solidFill>
                <a:effectLst/>
                <a:latin typeface="+mj-lt"/>
                <a:ea typeface="Times New Roman" panose="02020603050405020304" pitchFamily="18" charset="0"/>
              </a:rPr>
              <a:t> I, </a:t>
            </a:r>
            <a:r>
              <a:rPr lang="en-US" sz="1000" dirty="0" err="1">
                <a:solidFill>
                  <a:srgbClr val="0070C0"/>
                </a:solidFill>
                <a:effectLst/>
                <a:latin typeface="+mj-lt"/>
                <a:ea typeface="Times New Roman" panose="02020603050405020304" pitchFamily="18" charset="0"/>
              </a:rPr>
              <a:t>Trường</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Đại</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học</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Dược</a:t>
            </a:r>
            <a:r>
              <a:rPr lang="en-US" sz="1000" dirty="0">
                <a:solidFill>
                  <a:srgbClr val="0070C0"/>
                </a:solidFill>
                <a:effectLst/>
                <a:latin typeface="+mj-lt"/>
                <a:ea typeface="Times New Roman" panose="02020603050405020304" pitchFamily="18" charset="0"/>
              </a:rPr>
              <a:t> </a:t>
            </a:r>
            <a:r>
              <a:rPr lang="en-US" sz="1000" dirty="0" err="1">
                <a:solidFill>
                  <a:srgbClr val="0070C0"/>
                </a:solidFill>
                <a:effectLst/>
                <a:latin typeface="+mj-lt"/>
                <a:ea typeface="Times New Roman" panose="02020603050405020304" pitchFamily="18" charset="0"/>
              </a:rPr>
              <a:t>Hà</a:t>
            </a:r>
            <a:r>
              <a:rPr lang="en-US" sz="1000" dirty="0">
                <a:solidFill>
                  <a:srgbClr val="0070C0"/>
                </a:solidFill>
                <a:effectLst/>
                <a:latin typeface="+mj-lt"/>
                <a:ea typeface="Times New Roman" panose="02020603050405020304" pitchFamily="18" charset="0"/>
              </a:rPr>
              <a:t> </a:t>
            </a:r>
            <a:r>
              <a:rPr lang="en-US" sz="1000" dirty="0" err="1" smtClean="0">
                <a:solidFill>
                  <a:srgbClr val="0070C0"/>
                </a:solidFill>
                <a:effectLst/>
                <a:latin typeface="+mj-lt"/>
                <a:ea typeface="Times New Roman" panose="02020603050405020304" pitchFamily="18" charset="0"/>
              </a:rPr>
              <a:t>Nội</a:t>
            </a:r>
            <a:endParaRPr lang="en-US" sz="1000" i="1" dirty="0">
              <a:solidFill>
                <a:srgbClr val="0070C0"/>
              </a:solidFill>
              <a:latin typeface="+mj-lt"/>
              <a:ea typeface="Times New Roman" panose="02020603050405020304" pitchFamily="18" charset="0"/>
            </a:endParaRPr>
          </a:p>
        </p:txBody>
      </p:sp>
      <p:sp>
        <p:nvSpPr>
          <p:cNvPr id="17" name="TextBox 16"/>
          <p:cNvSpPr txBox="1"/>
          <p:nvPr/>
        </p:nvSpPr>
        <p:spPr>
          <a:xfrm>
            <a:off x="352611" y="956331"/>
            <a:ext cx="8712967" cy="646331"/>
          </a:xfrm>
          <a:prstGeom prst="rect">
            <a:avLst/>
          </a:prstGeom>
          <a:noFill/>
        </p:spPr>
        <p:txBody>
          <a:bodyPr wrap="square" rtlCol="0">
            <a:spAutoFit/>
          </a:bodyPr>
          <a:lstStyle/>
          <a:p>
            <a:r>
              <a:rPr lang="en-US" dirty="0" smtClean="0">
                <a:solidFill>
                  <a:srgbClr val="0000FF"/>
                </a:solidFill>
              </a:rPr>
              <a:t>1.1. </a:t>
            </a:r>
            <a:r>
              <a:rPr lang="vi-VN" dirty="0" smtClean="0">
                <a:solidFill>
                  <a:srgbClr val="0000FF"/>
                </a:solidFill>
              </a:rPr>
              <a:t>Thực trạng về tình hình TTT trong kê đơn</a:t>
            </a:r>
            <a:r>
              <a:rPr lang="en-US" dirty="0" smtClean="0">
                <a:solidFill>
                  <a:srgbClr val="0000FF"/>
                </a:solidFill>
              </a:rPr>
              <a:t> </a:t>
            </a:r>
            <a:r>
              <a:rPr lang="en-US" dirty="0" err="1" smtClean="0">
                <a:solidFill>
                  <a:srgbClr val="0000FF"/>
                </a:solidFill>
              </a:rPr>
              <a:t>điều</a:t>
            </a:r>
            <a:r>
              <a:rPr lang="en-US" dirty="0" smtClean="0">
                <a:solidFill>
                  <a:srgbClr val="0000FF"/>
                </a:solidFill>
              </a:rPr>
              <a:t> </a:t>
            </a:r>
            <a:r>
              <a:rPr lang="en-US" dirty="0" err="1" smtClean="0">
                <a:solidFill>
                  <a:srgbClr val="0000FF"/>
                </a:solidFill>
              </a:rPr>
              <a:t>trị</a:t>
            </a:r>
            <a:r>
              <a:rPr lang="en-US" dirty="0" smtClean="0">
                <a:solidFill>
                  <a:srgbClr val="0000FF"/>
                </a:solidFill>
              </a:rPr>
              <a:t> ở </a:t>
            </a:r>
            <a:r>
              <a:rPr lang="en-US" dirty="0" err="1" smtClean="0">
                <a:solidFill>
                  <a:srgbClr val="0000FF"/>
                </a:solidFill>
              </a:rPr>
              <a:t>các</a:t>
            </a:r>
            <a:r>
              <a:rPr lang="en-US" dirty="0" smtClean="0">
                <a:solidFill>
                  <a:srgbClr val="0000FF"/>
                </a:solidFill>
              </a:rPr>
              <a:t>  </a:t>
            </a:r>
            <a:r>
              <a:rPr lang="en-US" dirty="0" err="1" smtClean="0">
                <a:solidFill>
                  <a:srgbClr val="0000FF"/>
                </a:solidFill>
              </a:rPr>
              <a:t>cơ</a:t>
            </a:r>
            <a:r>
              <a:rPr lang="en-US" dirty="0" smtClean="0">
                <a:solidFill>
                  <a:srgbClr val="0000FF"/>
                </a:solidFill>
              </a:rPr>
              <a:t> </a:t>
            </a:r>
            <a:r>
              <a:rPr lang="en-US" dirty="0" err="1" smtClean="0">
                <a:solidFill>
                  <a:srgbClr val="0000FF"/>
                </a:solidFill>
              </a:rPr>
              <a:t>sở</a:t>
            </a:r>
            <a:r>
              <a:rPr lang="en-US" dirty="0" smtClean="0">
                <a:solidFill>
                  <a:srgbClr val="0000FF"/>
                </a:solidFill>
              </a:rPr>
              <a:t> </a:t>
            </a:r>
            <a:r>
              <a:rPr lang="en-US" dirty="0" err="1" smtClean="0">
                <a:solidFill>
                  <a:srgbClr val="0000FF"/>
                </a:solidFill>
              </a:rPr>
              <a:t>khám</a:t>
            </a:r>
            <a:r>
              <a:rPr lang="en-US" dirty="0" smtClean="0">
                <a:solidFill>
                  <a:srgbClr val="0000FF"/>
                </a:solidFill>
              </a:rPr>
              <a:t> </a:t>
            </a:r>
            <a:r>
              <a:rPr lang="en-US" dirty="0" err="1" smtClean="0">
                <a:solidFill>
                  <a:srgbClr val="0000FF"/>
                </a:solidFill>
              </a:rPr>
              <a:t>chữa</a:t>
            </a:r>
            <a:r>
              <a:rPr lang="en-US" dirty="0" smtClean="0">
                <a:solidFill>
                  <a:srgbClr val="0000FF"/>
                </a:solidFill>
              </a:rPr>
              <a:t> </a:t>
            </a:r>
            <a:r>
              <a:rPr lang="en-US" dirty="0" err="1" smtClean="0">
                <a:solidFill>
                  <a:srgbClr val="0000FF"/>
                </a:solidFill>
              </a:rPr>
              <a:t>bệnh</a:t>
            </a:r>
            <a:r>
              <a:rPr lang="en-US" dirty="0" smtClean="0">
                <a:solidFill>
                  <a:srgbClr val="0000FF"/>
                </a:solidFill>
              </a:rPr>
              <a:t> </a:t>
            </a:r>
            <a:r>
              <a:rPr lang="en-US" dirty="0" err="1" smtClean="0">
                <a:solidFill>
                  <a:srgbClr val="0000FF"/>
                </a:solidFill>
              </a:rPr>
              <a:t>trong</a:t>
            </a:r>
            <a:r>
              <a:rPr lang="en-US" dirty="0" smtClean="0">
                <a:solidFill>
                  <a:srgbClr val="0000FF"/>
                </a:solidFill>
              </a:rPr>
              <a:t> </a:t>
            </a:r>
            <a:r>
              <a:rPr lang="en-US" dirty="0" err="1" smtClean="0">
                <a:solidFill>
                  <a:srgbClr val="0000FF"/>
                </a:solidFill>
              </a:rPr>
              <a:t>và</a:t>
            </a:r>
            <a:r>
              <a:rPr lang="en-US" dirty="0" smtClean="0">
                <a:solidFill>
                  <a:srgbClr val="0000FF"/>
                </a:solidFill>
              </a:rPr>
              <a:t> </a:t>
            </a:r>
            <a:r>
              <a:rPr lang="en-US" dirty="0" err="1" smtClean="0">
                <a:solidFill>
                  <a:srgbClr val="0000FF"/>
                </a:solidFill>
              </a:rPr>
              <a:t>ngoài</a:t>
            </a:r>
            <a:r>
              <a:rPr lang="en-US" dirty="0" smtClean="0">
                <a:solidFill>
                  <a:srgbClr val="0000FF"/>
                </a:solidFill>
              </a:rPr>
              <a:t> </a:t>
            </a:r>
            <a:r>
              <a:rPr lang="en-US" dirty="0" err="1" smtClean="0">
                <a:solidFill>
                  <a:srgbClr val="0000FF"/>
                </a:solidFill>
              </a:rPr>
              <a:t>tỉnh</a:t>
            </a:r>
            <a:r>
              <a:rPr lang="vi-VN" dirty="0" smtClean="0">
                <a:solidFill>
                  <a:srgbClr val="0000FF"/>
                </a:solidFill>
              </a:rPr>
              <a:t>, trên thế giới)</a:t>
            </a:r>
            <a:endParaRPr lang="en-US" dirty="0">
              <a:solidFill>
                <a:srgbClr val="0000FF"/>
              </a:solidFill>
            </a:endParaRPr>
          </a:p>
        </p:txBody>
      </p:sp>
      <p:pic>
        <p:nvPicPr>
          <p:cNvPr id="18" name="Image 100" descr="Những loại biểu đồ trong PowerPoint"/>
          <p:cNvPicPr/>
          <p:nvPr/>
        </p:nvPicPr>
        <p:blipFill>
          <a:blip r:embed="rId3" cstate="print"/>
          <a:stretch>
            <a:fillRect/>
          </a:stretch>
        </p:blipFill>
        <p:spPr>
          <a:xfrm>
            <a:off x="321702" y="1721331"/>
            <a:ext cx="3746241" cy="1903580"/>
          </a:xfrm>
          <a:prstGeom prst="rect">
            <a:avLst/>
          </a:prstGeom>
        </p:spPr>
      </p:pic>
    </p:spTree>
    <p:extLst>
      <p:ext uri="{BB962C8B-B14F-4D97-AF65-F5344CB8AC3E}">
        <p14:creationId xmlns:p14="http://schemas.microsoft.com/office/powerpoint/2010/main" val="2957286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99FF33"/>
          </a:solidFill>
        </p:spPr>
        <p:txBody>
          <a:bodyPr/>
          <a:lstStyle/>
          <a:p>
            <a:r>
              <a:rPr lang="en-US" sz="2800" dirty="0" smtClean="0">
                <a:solidFill>
                  <a:srgbClr val="0000FF"/>
                </a:solidFill>
              </a:rPr>
              <a:t> NỘI DUNG 1</a:t>
            </a:r>
            <a:endParaRPr lang="ko-KR" altLang="en-US" sz="2800" dirty="0">
              <a:solidFill>
                <a:srgbClr val="0000FF"/>
              </a:solidFill>
            </a:endParaRPr>
          </a:p>
        </p:txBody>
      </p:sp>
      <p:sp>
        <p:nvSpPr>
          <p:cNvPr id="31" name="Round Same Side Corner Rectangle 8">
            <a:extLst>
              <a:ext uri="{FF2B5EF4-FFF2-40B4-BE49-F238E27FC236}">
                <a16:creationId xmlns="" xmlns:a16="http://schemas.microsoft.com/office/drawing/2014/main" id="{EF3C42FB-23CE-8EFC-A9F9-0B9D3B7346C8}"/>
              </a:ext>
            </a:extLst>
          </p:cNvPr>
          <p:cNvSpPr/>
          <p:nvPr/>
        </p:nvSpPr>
        <p:spPr>
          <a:xfrm>
            <a:off x="1034551" y="3219822"/>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 Same Side Corner Rectangle 20">
            <a:extLst>
              <a:ext uri="{FF2B5EF4-FFF2-40B4-BE49-F238E27FC236}">
                <a16:creationId xmlns="" xmlns:a16="http://schemas.microsoft.com/office/drawing/2014/main" id="{319CD4EB-F6C5-12E9-F86A-293ECEB61D07}"/>
              </a:ext>
            </a:extLst>
          </p:cNvPr>
          <p:cNvSpPr/>
          <p:nvPr/>
        </p:nvSpPr>
        <p:spPr>
          <a:xfrm rot="10800000">
            <a:off x="999513" y="1851670"/>
            <a:ext cx="354891" cy="7570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 xmlns:a16="http://schemas.microsoft.com/office/drawing/2014/main" id="{568E722D-7BC8-2434-2CB4-6884CA6E703D}"/>
              </a:ext>
            </a:extLst>
          </p:cNvPr>
          <p:cNvSpPr/>
          <p:nvPr/>
        </p:nvSpPr>
        <p:spPr>
          <a:xfrm>
            <a:off x="8175325" y="4758809"/>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a:solidFill>
                  <a:schemeClr val="tx1"/>
                </a:solidFill>
              </a:rPr>
              <a:t>1</a:t>
            </a:r>
            <a:r>
              <a:rPr lang="en-US" sz="1100">
                <a:solidFill>
                  <a:schemeClr val="tx1"/>
                </a:solidFill>
              </a:rPr>
              <a:t>4</a:t>
            </a:r>
            <a:endParaRPr lang="en-US" sz="1100" dirty="0">
              <a:solidFill>
                <a:schemeClr val="tx1"/>
              </a:solidFill>
            </a:endParaRPr>
          </a:p>
        </p:txBody>
      </p:sp>
      <p:sp>
        <p:nvSpPr>
          <p:cNvPr id="17" name="TextBox 16"/>
          <p:cNvSpPr txBox="1"/>
          <p:nvPr/>
        </p:nvSpPr>
        <p:spPr>
          <a:xfrm>
            <a:off x="352611" y="956331"/>
            <a:ext cx="8712967" cy="646331"/>
          </a:xfrm>
          <a:prstGeom prst="rect">
            <a:avLst/>
          </a:prstGeom>
          <a:noFill/>
        </p:spPr>
        <p:txBody>
          <a:bodyPr wrap="square" rtlCol="0">
            <a:spAutoFit/>
          </a:bodyPr>
          <a:lstStyle/>
          <a:p>
            <a:r>
              <a:rPr lang="en-US" dirty="0" smtClean="0">
                <a:solidFill>
                  <a:srgbClr val="0000FF"/>
                </a:solidFill>
              </a:rPr>
              <a:t>1.1. </a:t>
            </a:r>
            <a:r>
              <a:rPr lang="en-US" dirty="0" err="1" smtClean="0">
                <a:solidFill>
                  <a:srgbClr val="0000FF"/>
                </a:solidFill>
              </a:rPr>
              <a:t>Báo</a:t>
            </a:r>
            <a:r>
              <a:rPr lang="en-US" dirty="0" smtClean="0">
                <a:solidFill>
                  <a:srgbClr val="0000FF"/>
                </a:solidFill>
              </a:rPr>
              <a:t> </a:t>
            </a:r>
            <a:r>
              <a:rPr lang="en-US" dirty="0" err="1" smtClean="0">
                <a:solidFill>
                  <a:srgbClr val="0000FF"/>
                </a:solidFill>
              </a:rPr>
              <a:t>cáo</a:t>
            </a:r>
            <a:r>
              <a:rPr lang="en-US" dirty="0" smtClean="0">
                <a:solidFill>
                  <a:srgbClr val="0000FF"/>
                </a:solidFill>
              </a:rPr>
              <a:t> </a:t>
            </a:r>
            <a:r>
              <a:rPr lang="en-US" dirty="0" err="1">
                <a:solidFill>
                  <a:srgbClr val="0000FF"/>
                </a:solidFill>
              </a:rPr>
              <a:t>m</a:t>
            </a:r>
            <a:r>
              <a:rPr lang="en-US" dirty="0" err="1" smtClean="0">
                <a:solidFill>
                  <a:srgbClr val="0000FF"/>
                </a:solidFill>
              </a:rPr>
              <a:t>ột</a:t>
            </a:r>
            <a:r>
              <a:rPr lang="en-US" dirty="0" smtClean="0">
                <a:solidFill>
                  <a:srgbClr val="0000FF"/>
                </a:solidFill>
              </a:rPr>
              <a:t> </a:t>
            </a:r>
            <a:r>
              <a:rPr lang="en-US" dirty="0" err="1" smtClean="0">
                <a:solidFill>
                  <a:srgbClr val="0000FF"/>
                </a:solidFill>
              </a:rPr>
              <a:t>số</a:t>
            </a:r>
            <a:r>
              <a:rPr lang="en-US" dirty="0" smtClean="0">
                <a:solidFill>
                  <a:srgbClr val="0000FF"/>
                </a:solidFill>
              </a:rPr>
              <a:t> </a:t>
            </a:r>
            <a:r>
              <a:rPr lang="en-US" dirty="0" err="1">
                <a:solidFill>
                  <a:srgbClr val="0000FF"/>
                </a:solidFill>
              </a:rPr>
              <a:t>k</a:t>
            </a:r>
            <a:r>
              <a:rPr lang="en-US" dirty="0" err="1" smtClean="0">
                <a:solidFill>
                  <a:srgbClr val="0000FF"/>
                </a:solidFill>
              </a:rPr>
              <a:t>ết</a:t>
            </a:r>
            <a:r>
              <a:rPr lang="en-US" dirty="0" smtClean="0">
                <a:solidFill>
                  <a:srgbClr val="0000FF"/>
                </a:solidFill>
              </a:rPr>
              <a:t> </a:t>
            </a:r>
            <a:r>
              <a:rPr lang="en-US" dirty="0" err="1" smtClean="0">
                <a:solidFill>
                  <a:srgbClr val="0000FF"/>
                </a:solidFill>
              </a:rPr>
              <a:t>quả</a:t>
            </a:r>
            <a:r>
              <a:rPr lang="en-US" dirty="0" smtClean="0">
                <a:solidFill>
                  <a:srgbClr val="0000FF"/>
                </a:solidFill>
              </a:rPr>
              <a:t> </a:t>
            </a:r>
            <a:r>
              <a:rPr lang="en-US" dirty="0" err="1" smtClean="0">
                <a:solidFill>
                  <a:srgbClr val="0000FF"/>
                </a:solidFill>
              </a:rPr>
              <a:t>khảo</a:t>
            </a:r>
            <a:r>
              <a:rPr lang="en-US" dirty="0" smtClean="0">
                <a:solidFill>
                  <a:srgbClr val="0000FF"/>
                </a:solidFill>
              </a:rPr>
              <a:t> </a:t>
            </a:r>
            <a:r>
              <a:rPr lang="en-US" dirty="0" err="1" smtClean="0">
                <a:solidFill>
                  <a:srgbClr val="0000FF"/>
                </a:solidFill>
              </a:rPr>
              <a:t>sát</a:t>
            </a:r>
            <a:r>
              <a:rPr lang="en-US" dirty="0" smtClean="0">
                <a:solidFill>
                  <a:srgbClr val="0000FF"/>
                </a:solidFill>
              </a:rPr>
              <a:t> </a:t>
            </a:r>
            <a:r>
              <a:rPr lang="en-US" dirty="0" err="1" smtClean="0">
                <a:solidFill>
                  <a:srgbClr val="0000FF"/>
                </a:solidFill>
              </a:rPr>
              <a:t>về</a:t>
            </a:r>
            <a:r>
              <a:rPr lang="en-US" dirty="0" smtClean="0">
                <a:solidFill>
                  <a:srgbClr val="0000FF"/>
                </a:solidFill>
              </a:rPr>
              <a:t> </a:t>
            </a:r>
            <a:r>
              <a:rPr lang="en-US" dirty="0" err="1" smtClean="0">
                <a:solidFill>
                  <a:srgbClr val="0000FF"/>
                </a:solidFill>
              </a:rPr>
              <a:t>tỉ</a:t>
            </a:r>
            <a:r>
              <a:rPr lang="en-US" dirty="0" smtClean="0">
                <a:solidFill>
                  <a:srgbClr val="0000FF"/>
                </a:solidFill>
              </a:rPr>
              <a:t> </a:t>
            </a:r>
            <a:r>
              <a:rPr lang="en-US" dirty="0" err="1" smtClean="0">
                <a:solidFill>
                  <a:srgbClr val="0000FF"/>
                </a:solidFill>
              </a:rPr>
              <a:t>lệ</a:t>
            </a:r>
            <a:r>
              <a:rPr lang="en-US" dirty="0" smtClean="0">
                <a:solidFill>
                  <a:srgbClr val="0000FF"/>
                </a:solidFill>
              </a:rPr>
              <a:t> </a:t>
            </a:r>
            <a:r>
              <a:rPr lang="en-US" dirty="0" err="1" smtClean="0">
                <a:solidFill>
                  <a:srgbClr val="0000FF"/>
                </a:solidFill>
              </a:rPr>
              <a:t>xảy</a:t>
            </a:r>
            <a:r>
              <a:rPr lang="en-US" dirty="0" smtClean="0">
                <a:solidFill>
                  <a:srgbClr val="0000FF"/>
                </a:solidFill>
              </a:rPr>
              <a:t> </a:t>
            </a:r>
            <a:r>
              <a:rPr lang="en-US" dirty="0" err="1" smtClean="0">
                <a:solidFill>
                  <a:srgbClr val="0000FF"/>
                </a:solidFill>
              </a:rPr>
              <a:t>ra</a:t>
            </a:r>
            <a:r>
              <a:rPr lang="en-US" dirty="0" smtClean="0">
                <a:solidFill>
                  <a:srgbClr val="0000FF"/>
                </a:solidFill>
              </a:rPr>
              <a:t> </a:t>
            </a:r>
            <a:r>
              <a:rPr lang="en-US" dirty="0" err="1" smtClean="0">
                <a:solidFill>
                  <a:srgbClr val="0000FF"/>
                </a:solidFill>
              </a:rPr>
              <a:t>tương</a:t>
            </a:r>
            <a:r>
              <a:rPr lang="en-US" dirty="0" smtClean="0">
                <a:solidFill>
                  <a:srgbClr val="0000FF"/>
                </a:solidFill>
              </a:rPr>
              <a:t> </a:t>
            </a:r>
            <a:r>
              <a:rPr lang="en-US" dirty="0" err="1" smtClean="0">
                <a:solidFill>
                  <a:srgbClr val="0000FF"/>
                </a:solidFill>
              </a:rPr>
              <a:t>tác</a:t>
            </a:r>
            <a:r>
              <a:rPr lang="en-US" dirty="0" smtClean="0">
                <a:solidFill>
                  <a:srgbClr val="0000FF"/>
                </a:solidFill>
              </a:rPr>
              <a:t> </a:t>
            </a:r>
            <a:r>
              <a:rPr lang="en-US" dirty="0" err="1" smtClean="0">
                <a:solidFill>
                  <a:srgbClr val="0000FF"/>
                </a:solidFill>
              </a:rPr>
              <a:t>thuốc</a:t>
            </a:r>
            <a:r>
              <a:rPr lang="en-US" dirty="0" smtClean="0">
                <a:solidFill>
                  <a:srgbClr val="0000FF"/>
                </a:solidFill>
              </a:rPr>
              <a:t> </a:t>
            </a:r>
            <a:r>
              <a:rPr lang="en-US" dirty="0" err="1" smtClean="0">
                <a:solidFill>
                  <a:srgbClr val="0000FF"/>
                </a:solidFill>
              </a:rPr>
              <a:t>trong</a:t>
            </a:r>
            <a:r>
              <a:rPr lang="en-US" dirty="0" smtClean="0">
                <a:solidFill>
                  <a:srgbClr val="0000FF"/>
                </a:solidFill>
              </a:rPr>
              <a:t> </a:t>
            </a:r>
            <a:r>
              <a:rPr lang="en-US" dirty="0" err="1" smtClean="0">
                <a:solidFill>
                  <a:srgbClr val="0000FF"/>
                </a:solidFill>
              </a:rPr>
              <a:t>đơn</a:t>
            </a:r>
            <a:r>
              <a:rPr lang="en-US" dirty="0" smtClean="0">
                <a:solidFill>
                  <a:srgbClr val="0000FF"/>
                </a:solidFill>
              </a:rPr>
              <a:t> </a:t>
            </a:r>
            <a:r>
              <a:rPr lang="en-US" dirty="0" err="1" smtClean="0">
                <a:solidFill>
                  <a:srgbClr val="0000FF"/>
                </a:solidFill>
              </a:rPr>
              <a:t>thuốc</a:t>
            </a:r>
            <a:r>
              <a:rPr lang="en-US" dirty="0" smtClean="0">
                <a:solidFill>
                  <a:srgbClr val="0000FF"/>
                </a:solidFill>
              </a:rPr>
              <a:t> </a:t>
            </a:r>
            <a:r>
              <a:rPr lang="en-US" dirty="0" err="1" smtClean="0">
                <a:solidFill>
                  <a:srgbClr val="0000FF"/>
                </a:solidFill>
              </a:rPr>
              <a:t>điều</a:t>
            </a:r>
            <a:r>
              <a:rPr lang="en-US" dirty="0" smtClean="0">
                <a:solidFill>
                  <a:srgbClr val="0000FF"/>
                </a:solidFill>
              </a:rPr>
              <a:t> </a:t>
            </a:r>
            <a:r>
              <a:rPr lang="en-US" dirty="0" err="1" smtClean="0">
                <a:solidFill>
                  <a:srgbClr val="0000FF"/>
                </a:solidFill>
              </a:rPr>
              <a:t>trị</a:t>
            </a:r>
            <a:r>
              <a:rPr lang="en-US" dirty="0" smtClean="0">
                <a:solidFill>
                  <a:srgbClr val="0000FF"/>
                </a:solidFill>
              </a:rPr>
              <a:t>  </a:t>
            </a:r>
            <a:r>
              <a:rPr lang="en-US" dirty="0" err="1" smtClean="0">
                <a:solidFill>
                  <a:srgbClr val="0000FF"/>
                </a:solidFill>
              </a:rPr>
              <a:t>tại</a:t>
            </a:r>
            <a:r>
              <a:rPr lang="en-US" dirty="0" smtClean="0">
                <a:solidFill>
                  <a:srgbClr val="0000FF"/>
                </a:solidFill>
              </a:rPr>
              <a:t> </a:t>
            </a:r>
            <a:r>
              <a:rPr lang="en-US" dirty="0" err="1" smtClean="0">
                <a:solidFill>
                  <a:srgbClr val="0000FF"/>
                </a:solidFill>
              </a:rPr>
              <a:t>cơ</a:t>
            </a:r>
            <a:r>
              <a:rPr lang="en-US" dirty="0" smtClean="0">
                <a:solidFill>
                  <a:srgbClr val="0000FF"/>
                </a:solidFill>
              </a:rPr>
              <a:t> </a:t>
            </a:r>
            <a:r>
              <a:rPr lang="en-US" dirty="0" err="1" smtClean="0">
                <a:solidFill>
                  <a:srgbClr val="0000FF"/>
                </a:solidFill>
              </a:rPr>
              <a:t>sở</a:t>
            </a:r>
            <a:r>
              <a:rPr lang="en-US" dirty="0" smtClean="0">
                <a:solidFill>
                  <a:srgbClr val="0000FF"/>
                </a:solidFill>
              </a:rPr>
              <a:t> </a:t>
            </a:r>
            <a:r>
              <a:rPr lang="en-US" dirty="0" err="1" smtClean="0">
                <a:solidFill>
                  <a:srgbClr val="0000FF"/>
                </a:solidFill>
              </a:rPr>
              <a:t>khám</a:t>
            </a:r>
            <a:r>
              <a:rPr lang="en-US" dirty="0" smtClean="0">
                <a:solidFill>
                  <a:srgbClr val="0000FF"/>
                </a:solidFill>
              </a:rPr>
              <a:t> </a:t>
            </a:r>
            <a:r>
              <a:rPr lang="en-US" dirty="0" err="1" smtClean="0">
                <a:solidFill>
                  <a:srgbClr val="0000FF"/>
                </a:solidFill>
              </a:rPr>
              <a:t>chữa</a:t>
            </a:r>
            <a:r>
              <a:rPr lang="en-US" dirty="0" smtClean="0">
                <a:solidFill>
                  <a:srgbClr val="0000FF"/>
                </a:solidFill>
              </a:rPr>
              <a:t> </a:t>
            </a:r>
            <a:r>
              <a:rPr lang="en-US" dirty="0" err="1" smtClean="0">
                <a:solidFill>
                  <a:srgbClr val="0000FF"/>
                </a:solidFill>
              </a:rPr>
              <a:t>bệnh</a:t>
            </a:r>
            <a:r>
              <a:rPr lang="en-US" dirty="0" smtClean="0">
                <a:solidFill>
                  <a:srgbClr val="0000FF"/>
                </a:solidFill>
              </a:rPr>
              <a:t> </a:t>
            </a:r>
            <a:r>
              <a:rPr lang="en-US" dirty="0" err="1" smtClean="0">
                <a:solidFill>
                  <a:srgbClr val="0000FF"/>
                </a:solidFill>
              </a:rPr>
              <a:t>trong</a:t>
            </a:r>
            <a:r>
              <a:rPr lang="en-US" dirty="0" smtClean="0">
                <a:solidFill>
                  <a:srgbClr val="0000FF"/>
                </a:solidFill>
              </a:rPr>
              <a:t> </a:t>
            </a:r>
            <a:r>
              <a:rPr lang="en-US" dirty="0" err="1" smtClean="0">
                <a:solidFill>
                  <a:srgbClr val="0000FF"/>
                </a:solidFill>
              </a:rPr>
              <a:t>và</a:t>
            </a:r>
            <a:r>
              <a:rPr lang="en-US" dirty="0" smtClean="0">
                <a:solidFill>
                  <a:srgbClr val="0000FF"/>
                </a:solidFill>
              </a:rPr>
              <a:t> </a:t>
            </a:r>
            <a:r>
              <a:rPr lang="en-US" dirty="0" err="1" smtClean="0">
                <a:solidFill>
                  <a:srgbClr val="0000FF"/>
                </a:solidFill>
              </a:rPr>
              <a:t>ngoài</a:t>
            </a:r>
            <a:r>
              <a:rPr lang="en-US" dirty="0" smtClean="0">
                <a:solidFill>
                  <a:srgbClr val="0000FF"/>
                </a:solidFill>
              </a:rPr>
              <a:t> </a:t>
            </a:r>
            <a:r>
              <a:rPr lang="en-US" dirty="0" err="1" smtClean="0">
                <a:solidFill>
                  <a:srgbClr val="0000FF"/>
                </a:solidFill>
              </a:rPr>
              <a:t>tỉnh</a:t>
            </a:r>
            <a:endParaRPr lang="en-US" dirty="0">
              <a:solidFill>
                <a:srgbClr val="0000FF"/>
              </a:solidFill>
            </a:endParaRPr>
          </a:p>
        </p:txBody>
      </p:sp>
      <p:sp>
        <p:nvSpPr>
          <p:cNvPr id="4" name="TextBox 3"/>
          <p:cNvSpPr txBox="1"/>
          <p:nvPr/>
        </p:nvSpPr>
        <p:spPr>
          <a:xfrm>
            <a:off x="3069586" y="1851670"/>
            <a:ext cx="5995992" cy="1200329"/>
          </a:xfrm>
          <a:prstGeom prst="rect">
            <a:avLst/>
          </a:prstGeom>
          <a:noFill/>
        </p:spPr>
        <p:txBody>
          <a:bodyPr wrap="square" rtlCol="0">
            <a:spAutoFit/>
          </a:bodyPr>
          <a:lstStyle/>
          <a:p>
            <a:r>
              <a:rPr lang="pt-BR" dirty="0" smtClean="0"/>
              <a:t>Kết </a:t>
            </a:r>
            <a:r>
              <a:rPr lang="pt-BR" dirty="0"/>
              <a:t>quả nghiên cứu của Nguyễn Duy </a:t>
            </a:r>
            <a:r>
              <a:rPr lang="pt-BR" dirty="0" smtClean="0"/>
              <a:t>Tân trên </a:t>
            </a:r>
            <a:r>
              <a:rPr lang="pt-BR" dirty="0"/>
              <a:t>bệnh án </a:t>
            </a:r>
            <a:r>
              <a:rPr lang="pt-BR" dirty="0" smtClean="0"/>
              <a:t>  nội </a:t>
            </a:r>
            <a:r>
              <a:rPr lang="pt-BR" dirty="0"/>
              <a:t>trú điều trị ung thư máu tại Khoa Hóa chất, Viện </a:t>
            </a:r>
            <a:r>
              <a:rPr lang="pt-BR" dirty="0" smtClean="0"/>
              <a:t>      Huyết </a:t>
            </a:r>
            <a:r>
              <a:rPr lang="pt-BR" dirty="0"/>
              <a:t>học - Truyền máu Trung ương </a:t>
            </a:r>
            <a:r>
              <a:rPr lang="pt-BR" dirty="0" smtClean="0"/>
              <a:t>năm 2015 cho thấy:</a:t>
            </a:r>
            <a:r>
              <a:rPr lang="en-US" dirty="0"/>
              <a:t>	</a:t>
            </a:r>
          </a:p>
        </p:txBody>
      </p:sp>
      <p:sp>
        <p:nvSpPr>
          <p:cNvPr id="5" name="TextBox 4"/>
          <p:cNvSpPr txBox="1"/>
          <p:nvPr/>
        </p:nvSpPr>
        <p:spPr>
          <a:xfrm>
            <a:off x="2824700" y="3265864"/>
            <a:ext cx="2069124" cy="369332"/>
          </a:xfrm>
          <a:prstGeom prst="rect">
            <a:avLst/>
          </a:prstGeom>
          <a:noFill/>
        </p:spPr>
        <p:txBody>
          <a:bodyPr wrap="square" rtlCol="0">
            <a:spAutoFit/>
          </a:bodyPr>
          <a:lstStyle/>
          <a:p>
            <a:r>
              <a:rPr lang="en-US" dirty="0" err="1" smtClean="0">
                <a:solidFill>
                  <a:srgbClr val="FF0000"/>
                </a:solidFill>
              </a:rPr>
              <a:t>Tăng</a:t>
            </a:r>
            <a:r>
              <a:rPr lang="en-US" dirty="0" smtClean="0">
                <a:solidFill>
                  <a:srgbClr val="FF0000"/>
                </a:solidFill>
              </a:rPr>
              <a:t> 1 </a:t>
            </a:r>
            <a:r>
              <a:rPr lang="en-US" dirty="0" err="1" smtClean="0">
                <a:solidFill>
                  <a:srgbClr val="FF0000"/>
                </a:solidFill>
              </a:rPr>
              <a:t>thuốc</a:t>
            </a:r>
            <a:r>
              <a:rPr lang="en-US" dirty="0" smtClean="0">
                <a:solidFill>
                  <a:srgbClr val="FF0000"/>
                </a:solidFill>
              </a:rPr>
              <a:t> </a:t>
            </a:r>
            <a:endParaRPr lang="en-US" dirty="0">
              <a:solidFill>
                <a:srgbClr val="FF0000"/>
              </a:solidFill>
            </a:endParaRPr>
          </a:p>
        </p:txBody>
      </p:sp>
      <p:cxnSp>
        <p:nvCxnSpPr>
          <p:cNvPr id="11" name="Straight Arrow Connector 10"/>
          <p:cNvCxnSpPr/>
          <p:nvPr/>
        </p:nvCxnSpPr>
        <p:spPr>
          <a:xfrm>
            <a:off x="4893824" y="3444683"/>
            <a:ext cx="4645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58944" y="3225554"/>
            <a:ext cx="3240360" cy="369332"/>
          </a:xfrm>
          <a:prstGeom prst="rect">
            <a:avLst/>
          </a:prstGeom>
          <a:noFill/>
        </p:spPr>
        <p:txBody>
          <a:bodyPr wrap="square" rtlCol="0">
            <a:spAutoFit/>
          </a:bodyPr>
          <a:lstStyle/>
          <a:p>
            <a:r>
              <a:rPr lang="en-US" dirty="0" smtClean="0"/>
              <a:t> </a:t>
            </a:r>
            <a:r>
              <a:rPr lang="en-US" dirty="0" err="1" smtClean="0">
                <a:solidFill>
                  <a:srgbClr val="FF0000"/>
                </a:solidFill>
              </a:rPr>
              <a:t>Tăng</a:t>
            </a:r>
            <a:r>
              <a:rPr lang="en-US" dirty="0" smtClean="0">
                <a:solidFill>
                  <a:srgbClr val="FF0000"/>
                </a:solidFill>
              </a:rPr>
              <a:t> </a:t>
            </a:r>
            <a:r>
              <a:rPr lang="en-US" dirty="0" err="1" smtClean="0">
                <a:solidFill>
                  <a:srgbClr val="FF0000"/>
                </a:solidFill>
              </a:rPr>
              <a:t>số</a:t>
            </a:r>
            <a:r>
              <a:rPr lang="en-US" dirty="0" smtClean="0">
                <a:solidFill>
                  <a:srgbClr val="FF0000"/>
                </a:solidFill>
              </a:rPr>
              <a:t> </a:t>
            </a:r>
            <a:r>
              <a:rPr lang="en-US" dirty="0" err="1" smtClean="0">
                <a:solidFill>
                  <a:srgbClr val="FF0000"/>
                </a:solidFill>
              </a:rPr>
              <a:t>TTTtương</a:t>
            </a:r>
            <a:r>
              <a:rPr lang="en-US" dirty="0" smtClean="0">
                <a:solidFill>
                  <a:srgbClr val="FF0000"/>
                </a:solidFill>
              </a:rPr>
              <a:t> </a:t>
            </a:r>
            <a:r>
              <a:rPr lang="en-US" dirty="0" err="1" smtClean="0">
                <a:solidFill>
                  <a:srgbClr val="FF0000"/>
                </a:solidFill>
              </a:rPr>
              <a:t>ứng</a:t>
            </a:r>
            <a:r>
              <a:rPr lang="en-US" dirty="0" smtClean="0">
                <a:solidFill>
                  <a:srgbClr val="FF0000"/>
                </a:solidFill>
              </a:rPr>
              <a:t> 0.35</a:t>
            </a:r>
            <a:endParaRPr lang="en-US" dirty="0">
              <a:solidFill>
                <a:srgbClr val="FF0000"/>
              </a:solidFill>
            </a:endParaRPr>
          </a:p>
        </p:txBody>
      </p:sp>
      <p:sp>
        <p:nvSpPr>
          <p:cNvPr id="21" name="TextBox 20"/>
          <p:cNvSpPr txBox="1"/>
          <p:nvPr/>
        </p:nvSpPr>
        <p:spPr>
          <a:xfrm>
            <a:off x="2742544" y="3785284"/>
            <a:ext cx="2448272" cy="369332"/>
          </a:xfrm>
          <a:prstGeom prst="rect">
            <a:avLst/>
          </a:prstGeom>
          <a:noFill/>
        </p:spPr>
        <p:txBody>
          <a:bodyPr wrap="square" rtlCol="0">
            <a:spAutoFit/>
          </a:bodyPr>
          <a:lstStyle/>
          <a:p>
            <a:r>
              <a:rPr lang="en-US" dirty="0" smtClean="0">
                <a:solidFill>
                  <a:srgbClr val="800080"/>
                </a:solidFill>
              </a:rPr>
              <a:t>  </a:t>
            </a:r>
            <a:r>
              <a:rPr lang="en-US" dirty="0" err="1" smtClean="0">
                <a:solidFill>
                  <a:srgbClr val="800080"/>
                </a:solidFill>
              </a:rPr>
              <a:t>Tăng</a:t>
            </a:r>
            <a:r>
              <a:rPr lang="en-US" dirty="0" smtClean="0">
                <a:solidFill>
                  <a:srgbClr val="800080"/>
                </a:solidFill>
              </a:rPr>
              <a:t> 1 </a:t>
            </a:r>
            <a:r>
              <a:rPr lang="en-US" dirty="0" err="1" smtClean="0">
                <a:solidFill>
                  <a:srgbClr val="800080"/>
                </a:solidFill>
              </a:rPr>
              <a:t>ngày</a:t>
            </a:r>
            <a:r>
              <a:rPr lang="en-US" dirty="0" smtClean="0">
                <a:solidFill>
                  <a:srgbClr val="800080"/>
                </a:solidFill>
              </a:rPr>
              <a:t> </a:t>
            </a:r>
            <a:r>
              <a:rPr lang="en-US" dirty="0" err="1" smtClean="0">
                <a:solidFill>
                  <a:srgbClr val="800080"/>
                </a:solidFill>
              </a:rPr>
              <a:t>điều</a:t>
            </a:r>
            <a:r>
              <a:rPr lang="en-US" dirty="0" smtClean="0">
                <a:solidFill>
                  <a:srgbClr val="800080"/>
                </a:solidFill>
              </a:rPr>
              <a:t> </a:t>
            </a:r>
            <a:r>
              <a:rPr lang="en-US" dirty="0" err="1" smtClean="0">
                <a:solidFill>
                  <a:srgbClr val="800080"/>
                </a:solidFill>
              </a:rPr>
              <a:t>trị</a:t>
            </a:r>
            <a:endParaRPr lang="en-US" dirty="0">
              <a:solidFill>
                <a:srgbClr val="800080"/>
              </a:solidFill>
            </a:endParaRPr>
          </a:p>
        </p:txBody>
      </p:sp>
      <p:cxnSp>
        <p:nvCxnSpPr>
          <p:cNvPr id="24" name="Straight Arrow Connector 23"/>
          <p:cNvCxnSpPr/>
          <p:nvPr/>
        </p:nvCxnSpPr>
        <p:spPr>
          <a:xfrm>
            <a:off x="5126119" y="3971324"/>
            <a:ext cx="4645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25218" y="3785284"/>
            <a:ext cx="3240360" cy="369332"/>
          </a:xfrm>
          <a:prstGeom prst="rect">
            <a:avLst/>
          </a:prstGeom>
          <a:noFill/>
        </p:spPr>
        <p:txBody>
          <a:bodyPr wrap="square" rtlCol="0">
            <a:spAutoFit/>
          </a:bodyPr>
          <a:lstStyle/>
          <a:p>
            <a:r>
              <a:rPr lang="en-US" dirty="0" err="1" smtClean="0">
                <a:solidFill>
                  <a:srgbClr val="800080"/>
                </a:solidFill>
              </a:rPr>
              <a:t>Tăng</a:t>
            </a:r>
            <a:r>
              <a:rPr lang="en-US" dirty="0" smtClean="0">
                <a:solidFill>
                  <a:srgbClr val="800080"/>
                </a:solidFill>
              </a:rPr>
              <a:t> </a:t>
            </a:r>
            <a:r>
              <a:rPr lang="en-US" dirty="0" err="1" smtClean="0">
                <a:solidFill>
                  <a:srgbClr val="800080"/>
                </a:solidFill>
              </a:rPr>
              <a:t>số</a:t>
            </a:r>
            <a:r>
              <a:rPr lang="en-US" dirty="0" smtClean="0">
                <a:solidFill>
                  <a:srgbClr val="800080"/>
                </a:solidFill>
              </a:rPr>
              <a:t> </a:t>
            </a:r>
            <a:r>
              <a:rPr lang="en-US" dirty="0" err="1" smtClean="0">
                <a:solidFill>
                  <a:srgbClr val="800080"/>
                </a:solidFill>
              </a:rPr>
              <a:t>TTTtương</a:t>
            </a:r>
            <a:r>
              <a:rPr lang="en-US" dirty="0" smtClean="0">
                <a:solidFill>
                  <a:srgbClr val="800080"/>
                </a:solidFill>
              </a:rPr>
              <a:t> </a:t>
            </a:r>
            <a:r>
              <a:rPr lang="en-US" dirty="0" err="1" smtClean="0">
                <a:solidFill>
                  <a:srgbClr val="800080"/>
                </a:solidFill>
              </a:rPr>
              <a:t>ứng</a:t>
            </a:r>
            <a:r>
              <a:rPr lang="en-US" dirty="0" smtClean="0">
                <a:solidFill>
                  <a:srgbClr val="800080"/>
                </a:solidFill>
              </a:rPr>
              <a:t> 0.23</a:t>
            </a:r>
            <a:endParaRPr lang="en-US" dirty="0">
              <a:solidFill>
                <a:srgbClr val="800080"/>
              </a:solidFill>
            </a:endParaRPr>
          </a:p>
        </p:txBody>
      </p:sp>
      <p:pic>
        <p:nvPicPr>
          <p:cNvPr id="37" name="Image 258"/>
          <p:cNvPicPr/>
          <p:nvPr/>
        </p:nvPicPr>
        <p:blipFill>
          <a:blip r:embed="rId3" cstate="print"/>
          <a:stretch>
            <a:fillRect/>
          </a:stretch>
        </p:blipFill>
        <p:spPr>
          <a:xfrm>
            <a:off x="311987" y="1677994"/>
            <a:ext cx="2014756" cy="1824679"/>
          </a:xfrm>
          <a:prstGeom prst="rect">
            <a:avLst/>
          </a:prstGeom>
        </p:spPr>
      </p:pic>
      <p:sp>
        <p:nvSpPr>
          <p:cNvPr id="42" name="Right Arrow 41"/>
          <p:cNvSpPr/>
          <p:nvPr/>
        </p:nvSpPr>
        <p:spPr>
          <a:xfrm>
            <a:off x="2326743" y="3410220"/>
            <a:ext cx="415801" cy="2249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2316850" y="3875750"/>
            <a:ext cx="497957" cy="2579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886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99FF33"/>
          </a:solidFill>
        </p:spPr>
        <p:txBody>
          <a:bodyPr/>
          <a:lstStyle/>
          <a:p>
            <a:r>
              <a:rPr lang="en-US" sz="2800" dirty="0" smtClean="0">
                <a:solidFill>
                  <a:srgbClr val="0000FF"/>
                </a:solidFill>
              </a:rPr>
              <a:t> NỘI DUNG 1</a:t>
            </a:r>
            <a:endParaRPr lang="ko-KR" altLang="en-US" sz="2800" dirty="0">
              <a:solidFill>
                <a:srgbClr val="0000FF"/>
              </a:solidFill>
            </a:endParaRPr>
          </a:p>
        </p:txBody>
      </p:sp>
      <p:sp>
        <p:nvSpPr>
          <p:cNvPr id="31" name="Round Same Side Corner Rectangle 8">
            <a:extLst>
              <a:ext uri="{FF2B5EF4-FFF2-40B4-BE49-F238E27FC236}">
                <a16:creationId xmlns="" xmlns:a16="http://schemas.microsoft.com/office/drawing/2014/main" id="{EF3C42FB-23CE-8EFC-A9F9-0B9D3B7346C8}"/>
              </a:ext>
            </a:extLst>
          </p:cNvPr>
          <p:cNvSpPr/>
          <p:nvPr/>
        </p:nvSpPr>
        <p:spPr>
          <a:xfrm>
            <a:off x="1034551" y="3219822"/>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 Same Side Corner Rectangle 20">
            <a:extLst>
              <a:ext uri="{FF2B5EF4-FFF2-40B4-BE49-F238E27FC236}">
                <a16:creationId xmlns="" xmlns:a16="http://schemas.microsoft.com/office/drawing/2014/main" id="{319CD4EB-F6C5-12E9-F86A-293ECEB61D07}"/>
              </a:ext>
            </a:extLst>
          </p:cNvPr>
          <p:cNvSpPr/>
          <p:nvPr/>
        </p:nvSpPr>
        <p:spPr>
          <a:xfrm rot="10800000">
            <a:off x="999513" y="1851670"/>
            <a:ext cx="354891" cy="7570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a:extLst>
              <a:ext uri="{FF2B5EF4-FFF2-40B4-BE49-F238E27FC236}">
                <a16:creationId xmlns="" xmlns:a16="http://schemas.microsoft.com/office/drawing/2014/main" id="{568E722D-7BC8-2434-2CB4-6884CA6E703D}"/>
              </a:ext>
            </a:extLst>
          </p:cNvPr>
          <p:cNvSpPr/>
          <p:nvPr/>
        </p:nvSpPr>
        <p:spPr>
          <a:xfrm>
            <a:off x="8175325" y="4758809"/>
            <a:ext cx="662771" cy="19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vi-VN" sz="1100">
                <a:solidFill>
                  <a:schemeClr val="tx1"/>
                </a:solidFill>
              </a:rPr>
              <a:t>1</a:t>
            </a:r>
            <a:r>
              <a:rPr lang="en-US" sz="1100">
                <a:solidFill>
                  <a:schemeClr val="tx1"/>
                </a:solidFill>
              </a:rPr>
              <a:t>4</a:t>
            </a:r>
            <a:endParaRPr lang="en-US" sz="1100" dirty="0">
              <a:solidFill>
                <a:schemeClr val="tx1"/>
              </a:solidFill>
            </a:endParaRPr>
          </a:p>
        </p:txBody>
      </p:sp>
      <p:sp>
        <p:nvSpPr>
          <p:cNvPr id="17" name="TextBox 16"/>
          <p:cNvSpPr txBox="1"/>
          <p:nvPr/>
        </p:nvSpPr>
        <p:spPr>
          <a:xfrm>
            <a:off x="107505" y="972554"/>
            <a:ext cx="8958074" cy="646331"/>
          </a:xfrm>
          <a:prstGeom prst="rect">
            <a:avLst/>
          </a:prstGeom>
          <a:noFill/>
        </p:spPr>
        <p:txBody>
          <a:bodyPr wrap="square" rtlCol="0">
            <a:spAutoFit/>
          </a:bodyPr>
          <a:lstStyle/>
          <a:p>
            <a:r>
              <a:rPr lang="en-US" dirty="0" smtClean="0">
                <a:solidFill>
                  <a:srgbClr val="0000FF"/>
                </a:solidFill>
              </a:rPr>
              <a:t>1.1. </a:t>
            </a:r>
            <a:r>
              <a:rPr lang="en-US" dirty="0" err="1" smtClean="0">
                <a:solidFill>
                  <a:srgbClr val="0000FF"/>
                </a:solidFill>
              </a:rPr>
              <a:t>Báo</a:t>
            </a:r>
            <a:r>
              <a:rPr lang="en-US" dirty="0" smtClean="0">
                <a:solidFill>
                  <a:srgbClr val="0000FF"/>
                </a:solidFill>
              </a:rPr>
              <a:t> </a:t>
            </a:r>
            <a:r>
              <a:rPr lang="en-US" dirty="0" err="1" smtClean="0">
                <a:solidFill>
                  <a:srgbClr val="0000FF"/>
                </a:solidFill>
              </a:rPr>
              <a:t>cáo</a:t>
            </a:r>
            <a:r>
              <a:rPr lang="en-US" dirty="0" smtClean="0">
                <a:solidFill>
                  <a:srgbClr val="0000FF"/>
                </a:solidFill>
              </a:rPr>
              <a:t> </a:t>
            </a:r>
            <a:r>
              <a:rPr lang="en-US" dirty="0" err="1">
                <a:solidFill>
                  <a:srgbClr val="0000FF"/>
                </a:solidFill>
              </a:rPr>
              <a:t>m</a:t>
            </a:r>
            <a:r>
              <a:rPr lang="en-US" dirty="0" err="1" smtClean="0">
                <a:solidFill>
                  <a:srgbClr val="0000FF"/>
                </a:solidFill>
              </a:rPr>
              <a:t>ột</a:t>
            </a:r>
            <a:r>
              <a:rPr lang="en-US" dirty="0" smtClean="0">
                <a:solidFill>
                  <a:srgbClr val="0000FF"/>
                </a:solidFill>
              </a:rPr>
              <a:t> </a:t>
            </a:r>
            <a:r>
              <a:rPr lang="en-US" dirty="0" err="1" smtClean="0">
                <a:solidFill>
                  <a:srgbClr val="0000FF"/>
                </a:solidFill>
              </a:rPr>
              <a:t>số</a:t>
            </a:r>
            <a:r>
              <a:rPr lang="en-US" dirty="0" smtClean="0">
                <a:solidFill>
                  <a:srgbClr val="0000FF"/>
                </a:solidFill>
              </a:rPr>
              <a:t> </a:t>
            </a:r>
            <a:r>
              <a:rPr lang="en-US" dirty="0" err="1">
                <a:solidFill>
                  <a:srgbClr val="0000FF"/>
                </a:solidFill>
              </a:rPr>
              <a:t>k</a:t>
            </a:r>
            <a:r>
              <a:rPr lang="en-US" dirty="0" err="1" smtClean="0">
                <a:solidFill>
                  <a:srgbClr val="0000FF"/>
                </a:solidFill>
              </a:rPr>
              <a:t>ết</a:t>
            </a:r>
            <a:r>
              <a:rPr lang="en-US" dirty="0" smtClean="0">
                <a:solidFill>
                  <a:srgbClr val="0000FF"/>
                </a:solidFill>
              </a:rPr>
              <a:t> </a:t>
            </a:r>
            <a:r>
              <a:rPr lang="en-US" dirty="0" err="1" smtClean="0">
                <a:solidFill>
                  <a:srgbClr val="0000FF"/>
                </a:solidFill>
              </a:rPr>
              <a:t>quả</a:t>
            </a:r>
            <a:r>
              <a:rPr lang="en-US" dirty="0" smtClean="0">
                <a:solidFill>
                  <a:srgbClr val="0000FF"/>
                </a:solidFill>
              </a:rPr>
              <a:t> </a:t>
            </a:r>
            <a:r>
              <a:rPr lang="en-US" dirty="0" err="1" smtClean="0">
                <a:solidFill>
                  <a:srgbClr val="0000FF"/>
                </a:solidFill>
              </a:rPr>
              <a:t>khảo</a:t>
            </a:r>
            <a:r>
              <a:rPr lang="en-US" dirty="0" smtClean="0">
                <a:solidFill>
                  <a:srgbClr val="0000FF"/>
                </a:solidFill>
              </a:rPr>
              <a:t> </a:t>
            </a:r>
            <a:r>
              <a:rPr lang="en-US" dirty="0" err="1" smtClean="0">
                <a:solidFill>
                  <a:srgbClr val="0000FF"/>
                </a:solidFill>
              </a:rPr>
              <a:t>sát</a:t>
            </a:r>
            <a:r>
              <a:rPr lang="en-US" dirty="0" smtClean="0">
                <a:solidFill>
                  <a:srgbClr val="0000FF"/>
                </a:solidFill>
              </a:rPr>
              <a:t> </a:t>
            </a:r>
            <a:r>
              <a:rPr lang="en-US" dirty="0" err="1" smtClean="0">
                <a:solidFill>
                  <a:srgbClr val="0000FF"/>
                </a:solidFill>
              </a:rPr>
              <a:t>về</a:t>
            </a:r>
            <a:r>
              <a:rPr lang="en-US" dirty="0" smtClean="0">
                <a:solidFill>
                  <a:srgbClr val="0000FF"/>
                </a:solidFill>
              </a:rPr>
              <a:t> </a:t>
            </a:r>
            <a:r>
              <a:rPr lang="en-US" dirty="0" err="1" smtClean="0">
                <a:solidFill>
                  <a:srgbClr val="0000FF"/>
                </a:solidFill>
              </a:rPr>
              <a:t>tỉ</a:t>
            </a:r>
            <a:r>
              <a:rPr lang="en-US" dirty="0" smtClean="0">
                <a:solidFill>
                  <a:srgbClr val="0000FF"/>
                </a:solidFill>
              </a:rPr>
              <a:t> </a:t>
            </a:r>
            <a:r>
              <a:rPr lang="en-US" dirty="0" err="1" smtClean="0">
                <a:solidFill>
                  <a:srgbClr val="0000FF"/>
                </a:solidFill>
              </a:rPr>
              <a:t>lệ</a:t>
            </a:r>
            <a:r>
              <a:rPr lang="en-US" dirty="0" smtClean="0">
                <a:solidFill>
                  <a:srgbClr val="0000FF"/>
                </a:solidFill>
              </a:rPr>
              <a:t> </a:t>
            </a:r>
            <a:r>
              <a:rPr lang="en-US" dirty="0" err="1" smtClean="0">
                <a:solidFill>
                  <a:srgbClr val="0000FF"/>
                </a:solidFill>
              </a:rPr>
              <a:t>xảy</a:t>
            </a:r>
            <a:r>
              <a:rPr lang="en-US" dirty="0" smtClean="0">
                <a:solidFill>
                  <a:srgbClr val="0000FF"/>
                </a:solidFill>
              </a:rPr>
              <a:t> </a:t>
            </a:r>
            <a:r>
              <a:rPr lang="en-US" dirty="0" err="1" smtClean="0">
                <a:solidFill>
                  <a:srgbClr val="0000FF"/>
                </a:solidFill>
              </a:rPr>
              <a:t>ra</a:t>
            </a:r>
            <a:r>
              <a:rPr lang="en-US" dirty="0" smtClean="0">
                <a:solidFill>
                  <a:srgbClr val="0000FF"/>
                </a:solidFill>
              </a:rPr>
              <a:t> </a:t>
            </a:r>
            <a:r>
              <a:rPr lang="en-US" dirty="0" err="1" smtClean="0">
                <a:solidFill>
                  <a:srgbClr val="0000FF"/>
                </a:solidFill>
              </a:rPr>
              <a:t>tương</a:t>
            </a:r>
            <a:r>
              <a:rPr lang="en-US" dirty="0" smtClean="0">
                <a:solidFill>
                  <a:srgbClr val="0000FF"/>
                </a:solidFill>
              </a:rPr>
              <a:t> </a:t>
            </a:r>
            <a:r>
              <a:rPr lang="en-US" dirty="0" err="1" smtClean="0">
                <a:solidFill>
                  <a:srgbClr val="0000FF"/>
                </a:solidFill>
              </a:rPr>
              <a:t>tác</a:t>
            </a:r>
            <a:r>
              <a:rPr lang="en-US" dirty="0" smtClean="0">
                <a:solidFill>
                  <a:srgbClr val="0000FF"/>
                </a:solidFill>
              </a:rPr>
              <a:t> </a:t>
            </a:r>
            <a:r>
              <a:rPr lang="en-US" dirty="0" err="1" smtClean="0">
                <a:solidFill>
                  <a:srgbClr val="0000FF"/>
                </a:solidFill>
              </a:rPr>
              <a:t>thuốc</a:t>
            </a:r>
            <a:r>
              <a:rPr lang="en-US" dirty="0" smtClean="0">
                <a:solidFill>
                  <a:srgbClr val="0000FF"/>
                </a:solidFill>
              </a:rPr>
              <a:t> </a:t>
            </a:r>
            <a:r>
              <a:rPr lang="en-US" dirty="0" err="1" smtClean="0">
                <a:solidFill>
                  <a:srgbClr val="0000FF"/>
                </a:solidFill>
              </a:rPr>
              <a:t>trong</a:t>
            </a:r>
            <a:r>
              <a:rPr lang="en-US" dirty="0" smtClean="0">
                <a:solidFill>
                  <a:srgbClr val="0000FF"/>
                </a:solidFill>
              </a:rPr>
              <a:t> </a:t>
            </a:r>
            <a:r>
              <a:rPr lang="en-US" dirty="0" err="1" smtClean="0">
                <a:solidFill>
                  <a:srgbClr val="0000FF"/>
                </a:solidFill>
              </a:rPr>
              <a:t>đơn</a:t>
            </a:r>
            <a:r>
              <a:rPr lang="en-US" dirty="0" smtClean="0">
                <a:solidFill>
                  <a:srgbClr val="0000FF"/>
                </a:solidFill>
              </a:rPr>
              <a:t> </a:t>
            </a:r>
            <a:r>
              <a:rPr lang="en-US" dirty="0" err="1" smtClean="0">
                <a:solidFill>
                  <a:srgbClr val="0000FF"/>
                </a:solidFill>
              </a:rPr>
              <a:t>thuốc</a:t>
            </a:r>
            <a:r>
              <a:rPr lang="en-US" dirty="0" smtClean="0">
                <a:solidFill>
                  <a:srgbClr val="0000FF"/>
                </a:solidFill>
              </a:rPr>
              <a:t>  </a:t>
            </a:r>
            <a:r>
              <a:rPr lang="en-US" dirty="0" err="1" smtClean="0">
                <a:solidFill>
                  <a:srgbClr val="0000FF"/>
                </a:solidFill>
              </a:rPr>
              <a:t>điều</a:t>
            </a:r>
            <a:r>
              <a:rPr lang="en-US" dirty="0" smtClean="0">
                <a:solidFill>
                  <a:srgbClr val="0000FF"/>
                </a:solidFill>
              </a:rPr>
              <a:t> </a:t>
            </a:r>
            <a:r>
              <a:rPr lang="en-US" dirty="0" err="1" smtClean="0">
                <a:solidFill>
                  <a:srgbClr val="0000FF"/>
                </a:solidFill>
              </a:rPr>
              <a:t>trị</a:t>
            </a:r>
            <a:r>
              <a:rPr lang="en-US" dirty="0" smtClean="0">
                <a:solidFill>
                  <a:srgbClr val="0000FF"/>
                </a:solidFill>
              </a:rPr>
              <a:t> </a:t>
            </a:r>
            <a:r>
              <a:rPr lang="en-US" dirty="0" err="1" smtClean="0">
                <a:solidFill>
                  <a:srgbClr val="0000FF"/>
                </a:solidFill>
              </a:rPr>
              <a:t>trên</a:t>
            </a:r>
            <a:r>
              <a:rPr lang="en-US" dirty="0" smtClean="0">
                <a:solidFill>
                  <a:srgbClr val="0000FF"/>
                </a:solidFill>
              </a:rPr>
              <a:t> </a:t>
            </a:r>
            <a:r>
              <a:rPr lang="en-US" dirty="0" err="1" smtClean="0">
                <a:solidFill>
                  <a:srgbClr val="0000FF"/>
                </a:solidFill>
              </a:rPr>
              <a:t>thế</a:t>
            </a:r>
            <a:r>
              <a:rPr lang="en-US" dirty="0" smtClean="0">
                <a:solidFill>
                  <a:srgbClr val="0000FF"/>
                </a:solidFill>
              </a:rPr>
              <a:t> </a:t>
            </a:r>
            <a:r>
              <a:rPr lang="en-US" dirty="0" err="1" smtClean="0">
                <a:solidFill>
                  <a:srgbClr val="0000FF"/>
                </a:solidFill>
              </a:rPr>
              <a:t>giới</a:t>
            </a:r>
            <a:endParaRPr lang="en-US" dirty="0">
              <a:solidFill>
                <a:srgbClr val="0000FF"/>
              </a:solidFill>
            </a:endParaRPr>
          </a:p>
        </p:txBody>
      </p:sp>
      <p:sp>
        <p:nvSpPr>
          <p:cNvPr id="4" name="TextBox 3"/>
          <p:cNvSpPr txBox="1"/>
          <p:nvPr/>
        </p:nvSpPr>
        <p:spPr>
          <a:xfrm>
            <a:off x="2627784" y="1851670"/>
            <a:ext cx="6437795" cy="1754326"/>
          </a:xfrm>
          <a:prstGeom prst="rect">
            <a:avLst/>
          </a:prstGeom>
          <a:noFill/>
        </p:spPr>
        <p:txBody>
          <a:bodyPr wrap="square" rtlCol="0">
            <a:spAutoFit/>
          </a:bodyPr>
          <a:lstStyle/>
          <a:p>
            <a:r>
              <a:rPr lang="pt-BR" dirty="0">
                <a:solidFill>
                  <a:srgbClr val="002060"/>
                </a:solidFill>
              </a:rPr>
              <a:t>Một nghiên cứu phân tích trên 6.908.910 </a:t>
            </a:r>
            <a:r>
              <a:rPr lang="pt-BR" dirty="0" smtClean="0">
                <a:solidFill>
                  <a:srgbClr val="002060"/>
                </a:solidFill>
              </a:rPr>
              <a:t> đơn thuốc ngoại </a:t>
            </a:r>
            <a:r>
              <a:rPr lang="pt-BR" dirty="0">
                <a:solidFill>
                  <a:srgbClr val="002060"/>
                </a:solidFill>
              </a:rPr>
              <a:t>trú theo dữ liệu của Bảo hiểm y tế tại Pháp trong giai đoạn </a:t>
            </a:r>
            <a:r>
              <a:rPr lang="pt-BR" dirty="0" smtClean="0">
                <a:solidFill>
                  <a:srgbClr val="002060"/>
                </a:solidFill>
              </a:rPr>
              <a:t>2010-2015:</a:t>
            </a:r>
          </a:p>
          <a:p>
            <a:r>
              <a:rPr lang="pt-BR" dirty="0" smtClean="0">
                <a:solidFill>
                  <a:srgbClr val="002060"/>
                </a:solidFill>
              </a:rPr>
              <a:t>     có </a:t>
            </a:r>
            <a:r>
              <a:rPr lang="pt-BR" dirty="0"/>
              <a:t>13.196 </a:t>
            </a:r>
            <a:r>
              <a:rPr lang="pt-BR" dirty="0" smtClean="0">
                <a:solidFill>
                  <a:srgbClr val="FF0000"/>
                </a:solidFill>
              </a:rPr>
              <a:t>(0,2% )</a:t>
            </a:r>
            <a:r>
              <a:rPr lang="pt-BR" dirty="0" smtClean="0">
                <a:solidFill>
                  <a:srgbClr val="002060"/>
                </a:solidFill>
              </a:rPr>
              <a:t>đơn </a:t>
            </a:r>
            <a:r>
              <a:rPr lang="pt-BR" dirty="0">
                <a:solidFill>
                  <a:srgbClr val="002060"/>
                </a:solidFill>
              </a:rPr>
              <a:t>liên quan đến </a:t>
            </a:r>
            <a:r>
              <a:rPr lang="pt-BR" dirty="0">
                <a:solidFill>
                  <a:srgbClr val="FF0000"/>
                </a:solidFill>
              </a:rPr>
              <a:t>TTT </a:t>
            </a:r>
            <a:r>
              <a:rPr lang="pt-BR" dirty="0" smtClean="0">
                <a:solidFill>
                  <a:srgbClr val="FF0000"/>
                </a:solidFill>
              </a:rPr>
              <a:t>chống </a:t>
            </a:r>
            <a:r>
              <a:rPr lang="pt-BR" dirty="0">
                <a:solidFill>
                  <a:srgbClr val="FF0000"/>
                </a:solidFill>
              </a:rPr>
              <a:t>chỉ định </a:t>
            </a:r>
          </a:p>
          <a:p>
            <a:r>
              <a:rPr lang="pt-BR" dirty="0" smtClean="0">
                <a:solidFill>
                  <a:srgbClr val="002060"/>
                </a:solidFill>
              </a:rPr>
              <a:t>      </a:t>
            </a:r>
            <a:r>
              <a:rPr lang="vi-VN" dirty="0" smtClean="0">
                <a:solidFill>
                  <a:srgbClr val="002060"/>
                </a:solidFill>
              </a:rPr>
              <a:t>   </a:t>
            </a:r>
            <a:r>
              <a:rPr lang="en-US" dirty="0" smtClean="0">
                <a:solidFill>
                  <a:srgbClr val="002060"/>
                </a:solidFill>
              </a:rPr>
              <a:t> </a:t>
            </a:r>
            <a:r>
              <a:rPr lang="pt-BR" dirty="0"/>
              <a:t>95.410 </a:t>
            </a:r>
            <a:r>
              <a:rPr lang="pt-BR" dirty="0" smtClean="0"/>
              <a:t>(</a:t>
            </a:r>
            <a:r>
              <a:rPr lang="pt-BR" dirty="0" smtClean="0">
                <a:solidFill>
                  <a:srgbClr val="FF0000"/>
                </a:solidFill>
              </a:rPr>
              <a:t>1,4%) </a:t>
            </a:r>
            <a:r>
              <a:rPr lang="pt-BR" dirty="0">
                <a:solidFill>
                  <a:srgbClr val="002060"/>
                </a:solidFill>
              </a:rPr>
              <a:t>đơn liên quan đến các </a:t>
            </a:r>
            <a:r>
              <a:rPr lang="pt-BR" dirty="0" smtClean="0">
                <a:solidFill>
                  <a:srgbClr val="FF0000"/>
                </a:solidFill>
              </a:rPr>
              <a:t>cặp thuốc </a:t>
            </a:r>
            <a:r>
              <a:rPr lang="pt-BR" dirty="0">
                <a:solidFill>
                  <a:srgbClr val="FF0000"/>
                </a:solidFill>
              </a:rPr>
              <a:t>khuyến </a:t>
            </a:r>
            <a:r>
              <a:rPr lang="pt-BR" dirty="0" smtClean="0">
                <a:solidFill>
                  <a:srgbClr val="FF0000"/>
                </a:solidFill>
              </a:rPr>
              <a:t>				cáo</a:t>
            </a:r>
            <a:r>
              <a:rPr lang="vi-VN" dirty="0" smtClean="0">
                <a:solidFill>
                  <a:srgbClr val="FF0000"/>
                </a:solidFill>
              </a:rPr>
              <a:t> </a:t>
            </a:r>
            <a:r>
              <a:rPr lang="pt-BR" dirty="0" smtClean="0">
                <a:solidFill>
                  <a:srgbClr val="FF0000"/>
                </a:solidFill>
              </a:rPr>
              <a:t>không được kết </a:t>
            </a:r>
            <a:r>
              <a:rPr lang="pt-BR" dirty="0">
                <a:solidFill>
                  <a:srgbClr val="FF0000"/>
                </a:solidFill>
              </a:rPr>
              <a:t>hợp </a:t>
            </a:r>
            <a:endParaRPr lang="en-US" dirty="0">
              <a:solidFill>
                <a:srgbClr val="FF0000"/>
              </a:solidFill>
            </a:endParaRPr>
          </a:p>
        </p:txBody>
      </p:sp>
      <p:pic>
        <p:nvPicPr>
          <p:cNvPr id="16" name="Image 258"/>
          <p:cNvPicPr/>
          <p:nvPr/>
        </p:nvPicPr>
        <p:blipFill>
          <a:blip r:embed="rId3" cstate="print"/>
          <a:stretch>
            <a:fillRect/>
          </a:stretch>
        </p:blipFill>
        <p:spPr>
          <a:xfrm>
            <a:off x="311987" y="1677994"/>
            <a:ext cx="2014756" cy="1824679"/>
          </a:xfrm>
          <a:prstGeom prst="rect">
            <a:avLst/>
          </a:prstGeom>
        </p:spPr>
      </p:pic>
      <p:sp>
        <p:nvSpPr>
          <p:cNvPr id="7" name="Quad Arrow Callout 6"/>
          <p:cNvSpPr/>
          <p:nvPr/>
        </p:nvSpPr>
        <p:spPr>
          <a:xfrm>
            <a:off x="2627784" y="2769772"/>
            <a:ext cx="360040" cy="306034"/>
          </a:xfrm>
          <a:prstGeom prst="quadArrow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64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33"/>
          </a:solidFill>
        </p:spPr>
        <p:txBody>
          <a:bodyPr/>
          <a:lstStyle/>
          <a:p>
            <a:pPr algn="ctr"/>
            <a:r>
              <a:rPr lang="en-US" dirty="0" err="1" smtClean="0">
                <a:solidFill>
                  <a:srgbClr val="0000FF"/>
                </a:solidFill>
              </a:rPr>
              <a:t>Yếu</a:t>
            </a:r>
            <a:r>
              <a:rPr lang="en-US" dirty="0" smtClean="0">
                <a:solidFill>
                  <a:srgbClr val="0000FF"/>
                </a:solidFill>
              </a:rPr>
              <a:t> </a:t>
            </a:r>
            <a:r>
              <a:rPr lang="en-US" dirty="0" err="1" smtClean="0">
                <a:solidFill>
                  <a:srgbClr val="0000FF"/>
                </a:solidFill>
              </a:rPr>
              <a:t>tố</a:t>
            </a:r>
            <a:r>
              <a:rPr lang="en-US" dirty="0" smtClean="0">
                <a:solidFill>
                  <a:srgbClr val="0000FF"/>
                </a:solidFill>
              </a:rPr>
              <a:t> </a:t>
            </a:r>
            <a:r>
              <a:rPr lang="en-US" dirty="0" err="1" smtClean="0">
                <a:solidFill>
                  <a:srgbClr val="0000FF"/>
                </a:solidFill>
              </a:rPr>
              <a:t>ảnh</a:t>
            </a:r>
            <a:r>
              <a:rPr lang="en-US" dirty="0" smtClean="0">
                <a:solidFill>
                  <a:srgbClr val="0000FF"/>
                </a:solidFill>
              </a:rPr>
              <a:t> </a:t>
            </a:r>
            <a:r>
              <a:rPr lang="en-US" dirty="0" err="1" smtClean="0">
                <a:solidFill>
                  <a:srgbClr val="0000FF"/>
                </a:solidFill>
              </a:rPr>
              <a:t>hưởng</a:t>
            </a:r>
            <a:r>
              <a:rPr lang="en-US" dirty="0" smtClean="0">
                <a:solidFill>
                  <a:srgbClr val="0000FF"/>
                </a:solidFill>
              </a:rPr>
              <a:t> </a:t>
            </a:r>
            <a:r>
              <a:rPr lang="en-US" dirty="0" err="1" smtClean="0">
                <a:solidFill>
                  <a:srgbClr val="0000FF"/>
                </a:solidFill>
              </a:rPr>
              <a:t>đến</a:t>
            </a:r>
            <a:r>
              <a:rPr lang="en-US" dirty="0" smtClean="0">
                <a:solidFill>
                  <a:srgbClr val="0000FF"/>
                </a:solidFill>
              </a:rPr>
              <a:t> TTT</a:t>
            </a:r>
            <a:endParaRPr lang="en-US" dirty="0">
              <a:solidFill>
                <a:srgbClr val="0000FF"/>
              </a:solidFill>
            </a:endParaRPr>
          </a:p>
        </p:txBody>
      </p:sp>
      <p:sp>
        <p:nvSpPr>
          <p:cNvPr id="7" name="Right Arrow 6"/>
          <p:cNvSpPr/>
          <p:nvPr/>
        </p:nvSpPr>
        <p:spPr>
          <a:xfrm>
            <a:off x="544129" y="2260084"/>
            <a:ext cx="2647020" cy="1753013"/>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Thuốc</a:t>
            </a:r>
            <a:endParaRPr lang="en-US" dirty="0"/>
          </a:p>
        </p:txBody>
      </p:sp>
      <p:sp>
        <p:nvSpPr>
          <p:cNvPr id="10" name="Down Arrow 9"/>
          <p:cNvSpPr/>
          <p:nvPr/>
        </p:nvSpPr>
        <p:spPr>
          <a:xfrm>
            <a:off x="3382068" y="922127"/>
            <a:ext cx="2592288" cy="164331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Bệnh</a:t>
            </a:r>
            <a:r>
              <a:rPr lang="en-US" dirty="0" smtClean="0"/>
              <a:t> </a:t>
            </a:r>
            <a:r>
              <a:rPr lang="en-US" dirty="0" err="1" smtClean="0"/>
              <a:t>nhân</a:t>
            </a:r>
            <a:endParaRPr lang="en-US" dirty="0"/>
          </a:p>
        </p:txBody>
      </p:sp>
      <p:sp>
        <p:nvSpPr>
          <p:cNvPr id="14" name="Left Arrow 13"/>
          <p:cNvSpPr/>
          <p:nvPr/>
        </p:nvSpPr>
        <p:spPr>
          <a:xfrm>
            <a:off x="5999461" y="2205404"/>
            <a:ext cx="2954128" cy="187220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Cán</a:t>
            </a:r>
            <a:r>
              <a:rPr lang="en-US" dirty="0" smtClean="0"/>
              <a:t> </a:t>
            </a:r>
            <a:r>
              <a:rPr lang="en-US" dirty="0" err="1" smtClean="0"/>
              <a:t>bộ</a:t>
            </a:r>
            <a:r>
              <a:rPr lang="en-US" dirty="0" smtClean="0"/>
              <a:t> y </a:t>
            </a:r>
            <a:r>
              <a:rPr lang="en-US" dirty="0" err="1" smtClean="0"/>
              <a:t>tế</a:t>
            </a:r>
            <a:endParaRPr lang="en-US" dirty="0"/>
          </a:p>
        </p:txBody>
      </p:sp>
      <p:sp>
        <p:nvSpPr>
          <p:cNvPr id="15" name="Oval 14"/>
          <p:cNvSpPr/>
          <p:nvPr/>
        </p:nvSpPr>
        <p:spPr>
          <a:xfrm>
            <a:off x="3191149" y="2565444"/>
            <a:ext cx="2808312" cy="11521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Tương</a:t>
            </a:r>
            <a:r>
              <a:rPr lang="en-US" dirty="0" smtClean="0"/>
              <a:t> </a:t>
            </a:r>
            <a:r>
              <a:rPr lang="en-US" dirty="0" err="1" smtClean="0"/>
              <a:t>tác</a:t>
            </a:r>
            <a:r>
              <a:rPr lang="en-US" dirty="0" smtClean="0"/>
              <a:t> </a:t>
            </a:r>
            <a:r>
              <a:rPr lang="en-US" dirty="0" err="1" smtClean="0"/>
              <a:t>thuốc</a:t>
            </a:r>
            <a:endParaRPr lang="en-US" dirty="0"/>
          </a:p>
        </p:txBody>
      </p:sp>
    </p:spTree>
    <p:extLst>
      <p:ext uri="{BB962C8B-B14F-4D97-AF65-F5344CB8AC3E}">
        <p14:creationId xmlns:p14="http://schemas.microsoft.com/office/powerpoint/2010/main" val="3003503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13465</TotalTime>
  <Words>2855</Words>
  <Application>Microsoft Office PowerPoint</Application>
  <PresentationFormat>On-screen Show (16:9)</PresentationFormat>
  <Paragraphs>387</Paragraphs>
  <Slides>37</Slides>
  <Notes>20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Cover and End Slide Master</vt:lpstr>
      <vt:lpstr>Contents Slide Master</vt:lpstr>
      <vt:lpstr>Section Break Slide Master</vt:lpstr>
      <vt:lpstr>PowerPoint Presentation</vt:lpstr>
      <vt:lpstr>PowerPoint Presentation</vt:lpstr>
      <vt:lpstr>  NỘI DUNG TẬP HUẤN</vt:lpstr>
      <vt:lpstr>Phần1: GIỚI THIỆU CHUNG</vt:lpstr>
      <vt:lpstr>TẬP HUẤN</vt:lpstr>
      <vt:lpstr> PHẦN 2: NỘI DUNG 1</vt:lpstr>
      <vt:lpstr> NỘI DUNG 1</vt:lpstr>
      <vt:lpstr> NỘI DUNG 1</vt:lpstr>
      <vt:lpstr>Yếu tố ảnh hưởng đến TTT</vt:lpstr>
      <vt:lpstr>Yếu tố ảnh hưởng đến TTT</vt:lpstr>
      <vt:lpstr>Yếu tố ảnh hưởng đến TTT</vt:lpstr>
      <vt:lpstr>Yếu tố ảnh hưởng đến TTT</vt:lpstr>
      <vt:lpstr>Giới thiệu các mức độ tương tác thuốc có YNLS</vt:lpstr>
      <vt:lpstr>PowerPoint Presentation</vt:lpstr>
      <vt:lpstr>2. NỘI DUNG 2: </vt:lpstr>
      <vt:lpstr>PowerPoint Presentation</vt:lpstr>
      <vt:lpstr>PowerPoint Presentation</vt:lpstr>
      <vt:lpstr>NỘI DUNG 3:</vt:lpstr>
      <vt:lpstr>Cách tra cứu phần mềm: Drug Interactions Checker (http://www.drugs.com)  </vt:lpstr>
      <vt:lpstr>2.4  QUY ƯỚC MỨC ĐỘ TTT CỦA MỘT SỐ CSDL </vt:lpstr>
      <vt:lpstr>Cách tra cứu phầm mềm: Drug Interactions Checker (http://www.drugs.com)  </vt:lpstr>
      <vt:lpstr>Cách tra cứu phầm mềm: Drug Interactions Checker (http://www.drugs.com)  </vt:lpstr>
      <vt:lpstr>Cách tra cứu phần mềm: Drug Interactions Checker (http://www.drugs.com)  </vt:lpstr>
      <vt:lpstr>Cách tra cứu phầm mềm: Drug Interactions Checker (http://www.drugs.com)  </vt:lpstr>
      <vt:lpstr>Cách tra cứu phần mềm: Drug Interactions Checker (http://www.drugs.com)  </vt:lpstr>
      <vt:lpstr>Cách tra cứu phần mềm: Multi-drug Interaction Checker(www.medscape.com</vt:lpstr>
      <vt:lpstr> Cách tra cứu phầm mềm: Multi-drug Interaction Checker(www.medscape.com) </vt:lpstr>
      <vt:lpstr> Cách tra cứu phầm mềm: Multi-drug Interaction Checker(www.medscape.com) </vt:lpstr>
      <vt:lpstr> Cách tra cứu phầm mềm: Multi-drug Interaction Checker(www.medscape.com) </vt:lpstr>
      <vt:lpstr>ĐIỂM LƯU Ý: </vt:lpstr>
      <vt:lpstr>NỘI DUNG 3:</vt:lpstr>
      <vt:lpstr> Hướng dẫn quản lý các cặp tương tác thuốc có YNLS </vt:lpstr>
      <vt:lpstr>PowerPoint Presentation</vt:lpstr>
      <vt:lpstr>PowerPoint Presentation</vt:lpstr>
      <vt:lpstr>3. KẾT QUẢ - BÀN LUẬN </vt:lpstr>
      <vt:lpstr>KẾT LUẬN </vt:lpstr>
      <vt:lpstr>CẢM ƠN QUÝ ĐỒNG NGHIỆP    ĐÃ CHÚ Ý LẮNG NGHE!</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HP</cp:lastModifiedBy>
  <cp:revision>491</cp:revision>
  <cp:lastPrinted>2024-09-13T02:20:09Z</cp:lastPrinted>
  <dcterms:created xsi:type="dcterms:W3CDTF">2016-11-17T01:16:25Z</dcterms:created>
  <dcterms:modified xsi:type="dcterms:W3CDTF">2024-09-18T01:55:18Z</dcterms:modified>
</cp:coreProperties>
</file>